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sldIdLst>
    <p:sldId id="256" r:id="rId3"/>
    <p:sldId id="259" r:id="rId4"/>
    <p:sldId id="306" r:id="rId5"/>
    <p:sldId id="260" r:id="rId6"/>
    <p:sldId id="261" r:id="rId7"/>
    <p:sldId id="262" r:id="rId8"/>
    <p:sldId id="263" r:id="rId9"/>
    <p:sldId id="264" r:id="rId10"/>
    <p:sldId id="275" r:id="rId11"/>
    <p:sldId id="276" r:id="rId12"/>
    <p:sldId id="307" r:id="rId13"/>
    <p:sldId id="308" r:id="rId14"/>
    <p:sldId id="309" r:id="rId15"/>
    <p:sldId id="310" r:id="rId16"/>
    <p:sldId id="311" r:id="rId17"/>
    <p:sldId id="278" r:id="rId18"/>
    <p:sldId id="312" r:id="rId19"/>
    <p:sldId id="313" r:id="rId20"/>
    <p:sldId id="314" r:id="rId21"/>
    <p:sldId id="315" r:id="rId22"/>
    <p:sldId id="316" r:id="rId23"/>
    <p:sldId id="280" r:id="rId24"/>
    <p:sldId id="318" r:id="rId25"/>
    <p:sldId id="319" r:id="rId26"/>
    <p:sldId id="320" r:id="rId27"/>
    <p:sldId id="321" r:id="rId28"/>
    <p:sldId id="282" r:id="rId29"/>
    <p:sldId id="283" r:id="rId30"/>
    <p:sldId id="284" r:id="rId31"/>
    <p:sldId id="285" r:id="rId32"/>
    <p:sldId id="288" r:id="rId33"/>
    <p:sldId id="289" r:id="rId34"/>
    <p:sldId id="290" r:id="rId35"/>
    <p:sldId id="291" r:id="rId36"/>
    <p:sldId id="292" r:id="rId37"/>
    <p:sldId id="293" r:id="rId38"/>
    <p:sldId id="294" r:id="rId39"/>
    <p:sldId id="295" r:id="rId40"/>
    <p:sldId id="298" r:id="rId41"/>
    <p:sldId id="322" r:id="rId42"/>
    <p:sldId id="324" r:id="rId43"/>
    <p:sldId id="301"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04" autoAdjust="0"/>
  </p:normalViewPr>
  <p:slideViewPr>
    <p:cSldViewPr>
      <p:cViewPr varScale="1">
        <p:scale>
          <a:sx n="91" d="100"/>
          <a:sy n="91" d="100"/>
        </p:scale>
        <p:origin x="-56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387E6-9B93-4FA0-BE76-EDC8C5C3B73B}" type="datetimeFigureOut">
              <a:rPr lang="en-GB" smtClean="0"/>
              <a:pPr/>
              <a:t>29/04/2014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7DDA6-2F1A-46FE-BD82-A63F5B967E3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93E565-5984-4D12-BFB5-3C5FD9482BFE}" type="slidenum">
              <a:rPr lang="en-GB"/>
              <a:pPr>
                <a:defRPr/>
              </a:pPr>
              <a:t>9</a:t>
            </a:fld>
            <a:endParaRPr lang="en-GB" dirty="0"/>
          </a:p>
        </p:txBody>
      </p:sp>
      <p:sp>
        <p:nvSpPr>
          <p:cNvPr id="66563"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6564"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0" dirty="0" smtClean="0"/>
              <a:t>AXIS OF STABILITY</a:t>
            </a:r>
          </a:p>
          <a:p>
            <a:r>
              <a:rPr lang="en-GB" b="0" dirty="0" smtClean="0"/>
              <a:t>	</a:t>
            </a:r>
          </a:p>
          <a:p>
            <a:r>
              <a:rPr lang="en-GB" b="0" dirty="0" smtClean="0"/>
              <a:t>All velocities are ANGULAR velocity</a:t>
            </a:r>
          </a:p>
          <a:p>
            <a:endParaRPr lang="en-GB" b="0" dirty="0" smtClean="0"/>
          </a:p>
          <a:p>
            <a:r>
              <a:rPr lang="en-US" sz="1200" b="1" kern="1200" baseline="0" dirty="0" smtClean="0">
                <a:solidFill>
                  <a:schemeClr val="tx1"/>
                </a:solidFill>
                <a:latin typeface="+mn-lt"/>
                <a:ea typeface="+mn-ea"/>
                <a:cs typeface="+mn-cs"/>
              </a:rPr>
              <a:t>Planes and Axes</a:t>
            </a:r>
          </a:p>
          <a:p>
            <a:pPr marL="0" indent="-228600">
              <a:buNone/>
            </a:pPr>
            <a:r>
              <a:rPr lang="en-US" sz="1200" kern="1200" baseline="0" dirty="0" smtClean="0">
                <a:solidFill>
                  <a:schemeClr val="tx1"/>
                </a:solidFill>
                <a:latin typeface="+mn-lt"/>
                <a:ea typeface="+mn-ea"/>
                <a:cs typeface="+mn-cs"/>
              </a:rPr>
              <a:t>These are the terms used to describe the movement of an aircraft in 3 dimensions. Note that for now we are thinking of movement of the aircraft relative to itself - changes of its attitude - rather than it travelling through the air. Firstly, there are 3 axes about which an aircraft rotates; they all go through the centre of gravity, and they are all at 90° to each other. Similarly, there are 3 planes in which the aircraft moves (a plane in this sense is just a flat sheet or area).</a:t>
            </a:r>
          </a:p>
          <a:p>
            <a:pPr marL="0" indent="-228600">
              <a:buNone/>
            </a:pPr>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an aircraft moves in one plane it rotates about an axis, and vice-versa. It can move in one, 2 or all 3 planes at the same time. The relationship between the planes and the axes are that the aircraft:</a:t>
            </a:r>
          </a:p>
          <a:p>
            <a:r>
              <a:rPr lang="en-US" sz="1200" kern="1200" baseline="0" dirty="0" smtClean="0">
                <a:solidFill>
                  <a:schemeClr val="tx1"/>
                </a:solidFill>
                <a:latin typeface="+mn-lt"/>
                <a:ea typeface="+mn-ea"/>
                <a:cs typeface="+mn-cs"/>
              </a:rPr>
              <a:t>a) Moves in the pitching plane (i.e. pitches) about its lateral axis</a:t>
            </a:r>
          </a:p>
          <a:p>
            <a:r>
              <a:rPr lang="en-US" sz="1200" kern="1200" baseline="0" dirty="0" smtClean="0">
                <a:solidFill>
                  <a:schemeClr val="tx1"/>
                </a:solidFill>
                <a:latin typeface="+mn-lt"/>
                <a:ea typeface="+mn-ea"/>
                <a:cs typeface="+mn-cs"/>
              </a:rPr>
              <a:t>b) Moves in the rolling plane (i.e. rolls) about its longitudinal axis</a:t>
            </a:r>
          </a:p>
          <a:p>
            <a:r>
              <a:rPr lang="en-US" sz="1200" kern="1200" baseline="0" dirty="0" smtClean="0">
                <a:solidFill>
                  <a:schemeClr val="tx1"/>
                </a:solidFill>
                <a:latin typeface="+mn-lt"/>
                <a:ea typeface="+mn-ea"/>
                <a:cs typeface="+mn-cs"/>
              </a:rPr>
              <a:t>c) Moves in the yawing plane (i.e. yaws) about its normal axis</a:t>
            </a:r>
            <a:endParaRPr lang="en-US" sz="1200" b="0" kern="1200" baseline="0" dirty="0" smtClean="0">
              <a:solidFill>
                <a:schemeClr val="tx1"/>
              </a:solidFill>
              <a:latin typeface="+mn-lt"/>
              <a:ea typeface="+mn-ea"/>
              <a:cs typeface="+mn-cs"/>
            </a:endParaRPr>
          </a:p>
          <a:p>
            <a:pPr marL="0" indent="-228600">
              <a:buNone/>
            </a:pPr>
            <a:endParaRPr lang="en-GB"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6164E50-447D-457F-B54A-571953693D33}" type="slidenum">
              <a:rPr lang="en-GB" smtClean="0"/>
              <a:pPr/>
              <a:t>18</a:t>
            </a:fld>
            <a:endParaRPr lang="en-GB" smtClean="0"/>
          </a:p>
        </p:txBody>
      </p:sp>
      <p:sp>
        <p:nvSpPr>
          <p:cNvPr id="117763"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smtClean="0"/>
          </a:p>
        </p:txBody>
      </p:sp>
      <p:sp>
        <p:nvSpPr>
          <p:cNvPr id="11776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7A4A725-D17D-43A3-9BE2-DE6732A6E2D2}" type="slidenum">
              <a:rPr lang="en-GB" smtClean="0"/>
              <a:pPr/>
              <a:t>21</a:t>
            </a:fld>
            <a:endParaRPr lang="en-GB" smtClean="0"/>
          </a:p>
        </p:txBody>
      </p:sp>
      <p:sp>
        <p:nvSpPr>
          <p:cNvPr id="11878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smtClean="0"/>
          </a:p>
        </p:txBody>
      </p:sp>
      <p:sp>
        <p:nvSpPr>
          <p:cNvPr id="11878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EACE5-E8D7-4E82-B6CF-E93062DE69B5}" type="slidenum">
              <a:rPr lang="en-GB"/>
              <a:pPr>
                <a:defRPr/>
              </a:pPr>
              <a:t>22</a:t>
            </a:fld>
            <a:endParaRPr lang="en-GB" dirty="0"/>
          </a:p>
        </p:txBody>
      </p:sp>
      <p:sp>
        <p:nvSpPr>
          <p:cNvPr id="69635"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9636"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AXIS OF STABILITY</a:t>
            </a:r>
            <a:endParaRPr lang="en-GB" dirty="0" smtClean="0"/>
          </a:p>
          <a:p>
            <a:r>
              <a:rPr lang="en-GB" dirty="0" smtClean="0"/>
              <a:t>	</a:t>
            </a:r>
          </a:p>
          <a:p>
            <a:r>
              <a:rPr lang="en-GB" dirty="0" smtClean="0"/>
              <a:t>All velocities are ANGULAR velocity</a:t>
            </a:r>
          </a:p>
          <a:p>
            <a:endParaRPr lang="en-GB" dirty="0" smtClean="0"/>
          </a:p>
          <a:p>
            <a:r>
              <a:rPr lang="en-US" sz="1200" b="1" kern="1200" baseline="0" dirty="0" smtClean="0">
                <a:solidFill>
                  <a:schemeClr val="tx1"/>
                </a:solidFill>
                <a:latin typeface="+mn-lt"/>
                <a:ea typeface="+mn-ea"/>
                <a:cs typeface="+mn-cs"/>
              </a:rPr>
              <a:t>Stability in the Yawing Plane (Directional Stability) </a:t>
            </a:r>
          </a:p>
          <a:p>
            <a:r>
              <a:rPr lang="en-US" sz="1200" kern="1200" baseline="0" dirty="0" smtClean="0">
                <a:solidFill>
                  <a:schemeClr val="tx1"/>
                </a:solidFill>
                <a:latin typeface="+mn-lt"/>
                <a:ea typeface="+mn-ea"/>
                <a:cs typeface="+mn-cs"/>
              </a:rPr>
              <a:t>Should an aircraft suddenly be made to yaw to one side by an air disturbance, it continues to “crab” in its original direction, with a side wind blowing on its fuselage and fin surfaces. This produces a sideways force which, on areas to the rear of the centre of gravity of the aircraft, will tend to yaw the aircraft back to its original heading, just like a weathercock.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sideways force on areas ahead of the centre of gravity will have the opposite (and unwanted) effect - which is why most aircraft have</a:t>
            </a:r>
          </a:p>
          <a:p>
            <a:r>
              <a:rPr lang="en-US" sz="1200" kern="1200" baseline="0" dirty="0" smtClean="0">
                <a:solidFill>
                  <a:schemeClr val="tx1"/>
                </a:solidFill>
                <a:latin typeface="+mn-lt"/>
                <a:ea typeface="+mn-ea"/>
                <a:cs typeface="+mn-cs"/>
              </a:rPr>
              <a:t>a fin, placed as far back as possible, to increase the weathercock effect and </a:t>
            </a:r>
            <a:r>
              <a:rPr lang="en-GB" sz="1200" kern="1200" baseline="0" dirty="0" smtClean="0">
                <a:solidFill>
                  <a:schemeClr val="tx1"/>
                </a:solidFill>
                <a:latin typeface="+mn-lt"/>
                <a:ea typeface="+mn-ea"/>
                <a:cs typeface="+mn-cs"/>
              </a:rPr>
              <a:t>ensure directional stability.</a:t>
            </a: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Use of rudder</a:t>
            </a:r>
          </a:p>
          <a:p>
            <a:endParaRPr lang="en-GB" b="1" dirty="0" smtClean="0"/>
          </a:p>
          <a:p>
            <a:r>
              <a:rPr lang="en-US" sz="1200" kern="1200" baseline="0" dirty="0" smtClean="0">
                <a:solidFill>
                  <a:schemeClr val="tx1"/>
                </a:solidFill>
                <a:latin typeface="+mn-lt"/>
                <a:ea typeface="+mn-ea"/>
                <a:cs typeface="+mn-cs"/>
              </a:rPr>
              <a:t>To move the aircraft in the yawing plane, the pilot uses the rudder, which is linked to the rudder pedals in the cockpit. On most conventional aircraft the rudder is just a single control surface, which is hinged to the trailing edge of the fin, where its leverage about the centre of gravity is at its greatest. The pilot’s feet rest on the rudder pedals during normal flight. To yaw to the left, the pilot pushes the left pedal forward, which makes the rudder move out to the left. The rudder is now out of alignment with the fin and at an angle of attack to the airflow. This produces a</a:t>
            </a:r>
          </a:p>
          <a:p>
            <a:r>
              <a:rPr lang="en-US" sz="1200" kern="1200" baseline="0" dirty="0" smtClean="0">
                <a:solidFill>
                  <a:schemeClr val="tx1"/>
                </a:solidFill>
                <a:latin typeface="+mn-lt"/>
                <a:ea typeface="+mn-ea"/>
                <a:cs typeface="+mn-cs"/>
              </a:rPr>
              <a:t>sideways force to the right, through the rudder hinge onto the tail.</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tail is pushed sideways to the right, and the nose, of course to the left: the aircraft is now yawing to the left about its normal axis. The yawing ceases when the pilot </a:t>
            </a:r>
            <a:r>
              <a:rPr lang="en-US" sz="1200" kern="1200" baseline="0" dirty="0" err="1" smtClean="0">
                <a:solidFill>
                  <a:schemeClr val="tx1"/>
                </a:solidFill>
                <a:latin typeface="+mn-lt"/>
                <a:ea typeface="+mn-ea"/>
                <a:cs typeface="+mn-cs"/>
              </a:rPr>
              <a:t>centralises</a:t>
            </a:r>
            <a:r>
              <a:rPr lang="en-US" sz="1200" kern="1200" baseline="0" dirty="0" smtClean="0">
                <a:solidFill>
                  <a:schemeClr val="tx1"/>
                </a:solidFill>
                <a:latin typeface="+mn-lt"/>
                <a:ea typeface="+mn-ea"/>
                <a:cs typeface="+mn-cs"/>
              </a:rPr>
              <a:t> the rudder pedal so that the rudder again lies in line with the fin.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Yaw to the right is obtained by pushing the right rudder pedal forward. As with other control movements, always remember that the aircraft will yaw whatever its initial attitude may be.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Left rudder = yaw to the left </a:t>
            </a:r>
          </a:p>
          <a:p>
            <a:r>
              <a:rPr lang="en-US" sz="1200" kern="1200" baseline="0" dirty="0" smtClean="0">
                <a:solidFill>
                  <a:schemeClr val="tx1"/>
                </a:solidFill>
                <a:latin typeface="+mn-lt"/>
                <a:ea typeface="+mn-ea"/>
                <a:cs typeface="+mn-cs"/>
              </a:rPr>
              <a:t>Right rudder = yaw to the right </a:t>
            </a:r>
            <a:endParaRPr lang="en-GB" b="1" dirty="0"/>
          </a:p>
        </p:txBody>
      </p:sp>
      <p:sp>
        <p:nvSpPr>
          <p:cNvPr id="4" name="Slide Number Placeholder 3"/>
          <p:cNvSpPr>
            <a:spLocks noGrp="1"/>
          </p:cNvSpPr>
          <p:nvPr>
            <p:ph type="sldNum" sz="quarter" idx="10"/>
          </p:nvPr>
        </p:nvSpPr>
        <p:spPr/>
        <p:txBody>
          <a:bodyPr/>
          <a:lstStyle/>
          <a:p>
            <a:fld id="{2927DDA6-2F1A-46FE-BD82-A63F5B967E33}" type="slidenum">
              <a:rPr lang="en-GB" smtClean="0"/>
              <a:pPr/>
              <a:t>23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ACDFD4-6557-4AA1-B026-158BE922A193}" type="slidenum">
              <a:rPr lang="en-GB"/>
              <a:pPr>
                <a:defRPr/>
              </a:pPr>
              <a:t>28</a:t>
            </a:fld>
            <a:endParaRPr lang="en-GB" dirty="0"/>
          </a:p>
        </p:txBody>
      </p:sp>
      <p:sp>
        <p:nvSpPr>
          <p:cNvPr id="70659"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0660"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DIRECTIONAL STABILITY</a:t>
            </a:r>
            <a:endParaRPr lang="en-GB" dirty="0" smtClean="0"/>
          </a:p>
          <a:p>
            <a:r>
              <a:rPr lang="en-GB" dirty="0" smtClean="0"/>
              <a:t>CG, Stabilising, destabilising, moment arm</a:t>
            </a:r>
          </a:p>
          <a:p>
            <a:r>
              <a:rPr lang="en-GB" dirty="0" smtClean="0"/>
              <a:t>Keel ahead/behind CG destabilising and stabilising respectively</a:t>
            </a:r>
          </a:p>
          <a:p>
            <a:r>
              <a:rPr lang="en-GB" dirty="0" smtClean="0"/>
              <a:t>Now on slide fin is at AOA therefore lift is generated.</a:t>
            </a:r>
          </a:p>
          <a:p>
            <a:r>
              <a:rPr lang="en-GB" dirty="0" smtClean="0"/>
              <a:t>What about the </a:t>
            </a:r>
            <a:r>
              <a:rPr lang="en-GB" dirty="0" err="1" smtClean="0"/>
              <a:t>CofP</a:t>
            </a:r>
            <a:r>
              <a:rPr lang="en-GB" dirty="0" smtClean="0"/>
              <a:t> ahead of the CG???</a:t>
            </a:r>
          </a:p>
          <a:p>
            <a:r>
              <a:rPr lang="en-GB" dirty="0" smtClean="0"/>
              <a:t>What about fin?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510E5A-5477-4AE4-A7F2-A788944B974B}" type="slidenum">
              <a:rPr lang="en-GB"/>
              <a:pPr>
                <a:defRPr/>
              </a:pPr>
              <a:t>29</a:t>
            </a:fld>
            <a:endParaRPr lang="en-GB" dirty="0"/>
          </a:p>
        </p:txBody>
      </p:sp>
      <p:sp>
        <p:nvSpPr>
          <p:cNvPr id="71683" name="Rectangle 2"/>
          <p:cNvSpPr>
            <a:spLocks noGrp="1" noRot="1" noChangeAspect="1" noChangeArrowheads="1" noTextEdit="1"/>
          </p:cNvSpPr>
          <p:nvPr>
            <p:ph type="sldImg"/>
          </p:nvPr>
        </p:nvSpPr>
        <p:spPr bwMode="auto">
          <a:xfrm>
            <a:off x="1298575" y="798513"/>
            <a:ext cx="4262438" cy="3197225"/>
          </a:xfrm>
          <a:noFill/>
          <a:ln>
            <a:solidFill>
              <a:srgbClr val="000000"/>
            </a:solidFill>
            <a:miter lim="800000"/>
            <a:headEnd/>
            <a:tailEnd/>
          </a:ln>
        </p:spPr>
      </p:sp>
      <p:sp>
        <p:nvSpPr>
          <p:cNvPr id="71684"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DIRECTIONAL STABILITY</a:t>
            </a:r>
            <a:endParaRPr lang="en-GB" dirty="0" smtClean="0"/>
          </a:p>
          <a:p>
            <a:r>
              <a:rPr lang="en-GB" dirty="0" smtClean="0"/>
              <a:t>CG, Stabilising, destabilising, moment arm</a:t>
            </a:r>
          </a:p>
          <a:p>
            <a:r>
              <a:rPr lang="en-GB" dirty="0" smtClean="0"/>
              <a:t>Keel ahead/behind CG destabilising and stabilising respectively</a:t>
            </a:r>
          </a:p>
          <a:p>
            <a:r>
              <a:rPr lang="en-GB" dirty="0" smtClean="0"/>
              <a:t>Now on slide fin is at AOA therefore lift is generated.</a:t>
            </a:r>
          </a:p>
          <a:p>
            <a:r>
              <a:rPr lang="en-GB" dirty="0" smtClean="0"/>
              <a:t>What about the CP ahead of the CG?</a:t>
            </a:r>
          </a:p>
          <a:p>
            <a:r>
              <a:rPr lang="en-GB" dirty="0" smtClean="0"/>
              <a:t>What about fin?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BE5907-FF84-4BC5-9A2A-C657DD49F74C}" type="slidenum">
              <a:rPr lang="en-GB"/>
              <a:pPr>
                <a:defRPr/>
              </a:pPr>
              <a:t>30</a:t>
            </a:fld>
            <a:endParaRPr lang="en-GB" dirty="0"/>
          </a:p>
        </p:txBody>
      </p:sp>
      <p:sp>
        <p:nvSpPr>
          <p:cNvPr id="72707"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2708"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So the design of the fin is critical, ie rear CG = large fin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D8CF28-0251-4CE3-9AB4-6D97AAAA4991}" type="slidenum">
              <a:rPr lang="en-GB"/>
              <a:pPr>
                <a:defRPr/>
              </a:pPr>
              <a:t>31</a:t>
            </a:fld>
            <a:endParaRPr lang="en-GB" dirty="0"/>
          </a:p>
        </p:txBody>
      </p:sp>
      <p:sp>
        <p:nvSpPr>
          <p:cNvPr id="75779"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5780"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LONGITUDINAL STABILITY</a:t>
            </a:r>
            <a:r>
              <a:rPr lang="en-GB" dirty="0" smtClean="0"/>
              <a:t> </a:t>
            </a:r>
          </a:p>
          <a:p>
            <a:r>
              <a:rPr lang="en-GB" dirty="0" smtClean="0"/>
              <a:t>longitudinal static stability the </a:t>
            </a:r>
            <a:r>
              <a:rPr lang="en-GB" dirty="0" err="1" smtClean="0"/>
              <a:t>tailplane</a:t>
            </a:r>
            <a:r>
              <a:rPr lang="en-GB" dirty="0" smtClean="0"/>
              <a:t> contribution must overcome the unstable wing</a:t>
            </a:r>
          </a:p>
          <a:p>
            <a:r>
              <a:rPr lang="en-GB" dirty="0" smtClean="0"/>
              <a:t>Therefore, start with the assumption that CG and CP</a:t>
            </a:r>
            <a:r>
              <a:rPr lang="en-GB" baseline="0" dirty="0" smtClean="0"/>
              <a:t> </a:t>
            </a:r>
            <a:r>
              <a:rPr lang="en-GB" dirty="0" smtClean="0"/>
              <a:t>are coincident </a:t>
            </a:r>
          </a:p>
          <a:p>
            <a:r>
              <a:rPr lang="en-GB" dirty="0" smtClean="0"/>
              <a:t>For simplicity assume stick fixed </a:t>
            </a:r>
            <a:r>
              <a:rPr lang="en-GB" dirty="0" err="1" smtClean="0"/>
              <a:t>ie</a:t>
            </a:r>
            <a:r>
              <a:rPr lang="en-GB" dirty="0" smtClean="0"/>
              <a:t> elevators locked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EC97BA-8560-44A6-BD9E-DE5D1FB75250}" type="slidenum">
              <a:rPr lang="en-GB"/>
              <a:pPr>
                <a:defRPr/>
              </a:pPr>
              <a:t>32</a:t>
            </a:fld>
            <a:endParaRPr lang="en-GB" dirty="0"/>
          </a:p>
        </p:txBody>
      </p:sp>
      <p:sp>
        <p:nvSpPr>
          <p:cNvPr id="76803"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6804"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LONGITUDINAL STABILITY</a:t>
            </a:r>
            <a:r>
              <a:rPr lang="en-GB" dirty="0" smtClean="0"/>
              <a:t> </a:t>
            </a:r>
          </a:p>
          <a:p>
            <a:r>
              <a:rPr lang="en-GB" dirty="0" smtClean="0"/>
              <a:t>Longitudinal static stability the </a:t>
            </a:r>
            <a:r>
              <a:rPr lang="en-GB" dirty="0" err="1" smtClean="0"/>
              <a:t>tailplane</a:t>
            </a:r>
            <a:r>
              <a:rPr lang="en-GB" dirty="0" smtClean="0"/>
              <a:t> contribution must overcome the unstable wing</a:t>
            </a:r>
          </a:p>
          <a:p>
            <a:r>
              <a:rPr lang="en-GB" dirty="0" smtClean="0"/>
              <a:t>Therefore, start with the assumption that CG and CP are coincident </a:t>
            </a:r>
          </a:p>
          <a:p>
            <a:r>
              <a:rPr lang="en-GB" dirty="0" smtClean="0"/>
              <a:t>For simplicity assume stick fixed </a:t>
            </a:r>
            <a:r>
              <a:rPr lang="en-GB" dirty="0" err="1" smtClean="0"/>
              <a:t>ie</a:t>
            </a:r>
            <a:r>
              <a:rPr lang="en-GB" dirty="0" smtClean="0"/>
              <a:t> elevators locked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7659F5-16CE-46A7-8234-5973B0C96C2C}" type="slidenum">
              <a:rPr lang="en-GB"/>
              <a:pPr>
                <a:defRPr/>
              </a:pPr>
              <a:t>33</a:t>
            </a:fld>
            <a:endParaRPr lang="en-GB" dirty="0"/>
          </a:p>
        </p:txBody>
      </p:sp>
      <p:sp>
        <p:nvSpPr>
          <p:cNvPr id="77827"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7828"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smtClean="0"/>
              <a:t>LONGITUDINAL STABILITY</a:t>
            </a:r>
            <a:r>
              <a:rPr lang="en-GB" smtClean="0"/>
              <a:t> </a:t>
            </a:r>
          </a:p>
          <a:p>
            <a:r>
              <a:rPr lang="en-GB" smtClean="0"/>
              <a:t>longitudinal static stability the tailplane contribution must overcome the unstable wing</a:t>
            </a:r>
          </a:p>
          <a:p>
            <a:r>
              <a:rPr lang="en-GB" smtClean="0"/>
              <a:t>Therefore, start with the assumption that C.G and Cp are coincident </a:t>
            </a:r>
          </a:p>
          <a:p>
            <a:r>
              <a:rPr lang="en-GB" smtClean="0"/>
              <a:t>For simplicity assume stick fixed ie elevators locked</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C0E99E-18CD-415E-862B-02DA31B24FC1}" type="slidenum">
              <a:rPr lang="en-GB"/>
              <a:pPr>
                <a:defRPr/>
              </a:pPr>
              <a:t>10</a:t>
            </a:fld>
            <a:endParaRPr lang="en-GB" dirty="0"/>
          </a:p>
        </p:txBody>
      </p:sp>
      <p:sp>
        <p:nvSpPr>
          <p:cNvPr id="67587"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7588"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AXIS OF STABILITY</a:t>
            </a:r>
            <a:endParaRPr lang="en-GB" dirty="0" smtClean="0"/>
          </a:p>
          <a:p>
            <a:r>
              <a:rPr lang="en-GB" dirty="0" smtClean="0"/>
              <a:t>	</a:t>
            </a:r>
          </a:p>
          <a:p>
            <a:r>
              <a:rPr lang="en-GB" dirty="0" smtClean="0"/>
              <a:t>All velocities are ANGULAR velocity</a:t>
            </a:r>
          </a:p>
          <a:p>
            <a:endParaRPr lang="en-GB" dirty="0" smtClean="0"/>
          </a:p>
          <a:p>
            <a:r>
              <a:rPr lang="en-US" sz="1200" b="1" kern="1200" baseline="0" dirty="0" smtClean="0">
                <a:solidFill>
                  <a:schemeClr val="tx1"/>
                </a:solidFill>
                <a:latin typeface="+mn-lt"/>
                <a:ea typeface="+mn-ea"/>
                <a:cs typeface="+mn-cs"/>
              </a:rPr>
              <a:t>Stability in the Rolling Plane (Lateral Stability)</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 Dihedral Angle</a:t>
            </a:r>
          </a:p>
          <a:p>
            <a:r>
              <a:rPr lang="en-US" sz="1200" kern="1200" baseline="0" dirty="0" smtClean="0">
                <a:solidFill>
                  <a:schemeClr val="tx1"/>
                </a:solidFill>
                <a:latin typeface="+mn-lt"/>
                <a:ea typeface="+mn-ea"/>
                <a:cs typeface="+mn-cs"/>
              </a:rPr>
              <a:t>The wings of most aircraft are set into the fuselage at a slight upward angle to the horizontal called the dihedral angle. All or part of the wing may be inclined in this way, with the aim of making the aircraft laterally stable. If the wing drops in turbulent air, the lift force is no longer vertical and it no longer opposes the weight fully.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Consequently, the aircraft begins to slip sideways, down towards the lower wing, and a side wind strikes it . The lower wing, because of its dihedral, meets the side wind at an angle - an angle of attack - which is greater than that of the upper 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lower wing therefore produces more lift than the upper wing and rolls the aircraft back until the wings are level. Another reason why the lift on the upper wing is less than that of the lower wing, is that it is shielded by the fuselage from some of the side wind, so not only is the angle of attack smaller on the upper wing, but also the airflow is slower. Many aircraft are designed with little or no dihedral, but they are nevertheless stable in roll because of this shielding of the upper wing.</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2. </a:t>
            </a:r>
            <a:r>
              <a:rPr lang="en-US" sz="1200" b="1" kern="1200" baseline="0" dirty="0" err="1" smtClean="0">
                <a:solidFill>
                  <a:schemeClr val="tx1"/>
                </a:solidFill>
                <a:latin typeface="+mn-lt"/>
                <a:ea typeface="+mn-ea"/>
                <a:cs typeface="+mn-cs"/>
              </a:rPr>
              <a:t>Anhedral</a:t>
            </a:r>
            <a:r>
              <a:rPr lang="en-US" sz="1200" b="1" kern="1200" baseline="0" dirty="0" smtClean="0">
                <a:solidFill>
                  <a:schemeClr val="tx1"/>
                </a:solidFill>
                <a:latin typeface="+mn-lt"/>
                <a:ea typeface="+mn-ea"/>
                <a:cs typeface="+mn-cs"/>
              </a:rPr>
              <a:t> Angle</a:t>
            </a:r>
          </a:p>
          <a:p>
            <a:r>
              <a:rPr lang="en-US" sz="1200" kern="1200" baseline="0" dirty="0" smtClean="0">
                <a:solidFill>
                  <a:schemeClr val="tx1"/>
                </a:solidFill>
                <a:latin typeface="+mn-lt"/>
                <a:ea typeface="+mn-ea"/>
                <a:cs typeface="+mn-cs"/>
              </a:rPr>
              <a:t>Another stable design is the high wing aircraft, where the centre of gravity is well below the wing: here, the pendulum effect of the weight of the aircraft </a:t>
            </a:r>
            <a:r>
              <a:rPr lang="en-GB" sz="1200" kern="1200" baseline="0" dirty="0" smtClean="0">
                <a:solidFill>
                  <a:schemeClr val="tx1"/>
                </a:solidFill>
                <a:latin typeface="+mn-lt"/>
                <a:ea typeface="+mn-ea"/>
                <a:cs typeface="+mn-cs"/>
              </a:rPr>
              <a:t>gives lateral stability. </a:t>
            </a:r>
          </a:p>
          <a:p>
            <a:endParaRPr lang="en-GB"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 aircraft have quite a noticeable </a:t>
            </a:r>
            <a:r>
              <a:rPr lang="en-US" sz="1200" kern="1200" baseline="0" dirty="0" err="1" smtClean="0">
                <a:solidFill>
                  <a:schemeClr val="tx1"/>
                </a:solidFill>
                <a:latin typeface="+mn-lt"/>
                <a:ea typeface="+mn-ea"/>
                <a:cs typeface="+mn-cs"/>
              </a:rPr>
              <a:t>anhedral</a:t>
            </a:r>
            <a:r>
              <a:rPr lang="en-US" sz="1200" kern="1200" baseline="0" dirty="0" smtClean="0">
                <a:solidFill>
                  <a:schemeClr val="tx1"/>
                </a:solidFill>
                <a:latin typeface="+mn-lt"/>
                <a:ea typeface="+mn-ea"/>
                <a:cs typeface="+mn-cs"/>
              </a:rPr>
              <a:t> - wings inclined at a downward angle to the horizontal - which works on the same principle as dihedral, but with the opposite effect, creating lateral instability. This is the designer’s way of reducing the excessive lateral stability which can be encountered </a:t>
            </a:r>
            <a:r>
              <a:rPr lang="en-GB" sz="1200" kern="1200" baseline="0" dirty="0" smtClean="0">
                <a:solidFill>
                  <a:schemeClr val="tx1"/>
                </a:solidFill>
                <a:latin typeface="+mn-lt"/>
                <a:ea typeface="+mn-ea"/>
                <a:cs typeface="+mn-cs"/>
              </a:rPr>
              <a:t>with “swept-back” wings.</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C1D955-C2D0-4574-951A-B9BF5E134EBC}" type="slidenum">
              <a:rPr lang="en-GB"/>
              <a:pPr>
                <a:defRPr/>
              </a:pPr>
              <a:t>34</a:t>
            </a:fld>
            <a:endParaRPr lang="en-GB" dirty="0"/>
          </a:p>
        </p:txBody>
      </p:sp>
      <p:sp>
        <p:nvSpPr>
          <p:cNvPr id="78851"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8852"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smtClean="0"/>
              <a:t>LATERAL STABILITY</a:t>
            </a:r>
            <a:r>
              <a:rPr lang="en-GB"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24BEFB-C7C7-4280-AC35-3811995BA642}" type="slidenum">
              <a:rPr lang="en-GB"/>
              <a:pPr>
                <a:defRPr/>
              </a:pPr>
              <a:t>35</a:t>
            </a:fld>
            <a:endParaRPr lang="en-GB" dirty="0"/>
          </a:p>
        </p:txBody>
      </p:sp>
      <p:sp>
        <p:nvSpPr>
          <p:cNvPr id="79875"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79876"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Big Fin  /  Diehedral / Anhedral  Sweepback  Wing Fuselage Interference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B3B944-028C-4992-BB64-CBA2BC7AA3F0}" type="slidenum">
              <a:rPr lang="en-GB"/>
              <a:pPr>
                <a:defRPr/>
              </a:pPr>
              <a:t>38</a:t>
            </a:fld>
            <a:endParaRPr lang="en-GB" dirty="0"/>
          </a:p>
        </p:txBody>
      </p:sp>
      <p:sp>
        <p:nvSpPr>
          <p:cNvPr id="80899"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80900"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Use 90 degree sideslip to show dihedral effect </a:t>
            </a:r>
          </a:p>
          <a:p>
            <a:r>
              <a:rPr lang="en-GB" smtClean="0"/>
              <a:t>However sideslip occurs</a:t>
            </a:r>
          </a:p>
          <a:p>
            <a:r>
              <a:rPr lang="en-GB" smtClean="0"/>
              <a:t>Wings at different AOA ie lower has greater AOA</a:t>
            </a:r>
          </a:p>
          <a:p>
            <a:r>
              <a:rPr lang="en-GB" smtClean="0"/>
              <a:t>What about anhedral and lateral stability?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6B8E72-C9A0-4475-827C-762D72D12D30}" type="slidenum">
              <a:rPr lang="en-GB"/>
              <a:pPr>
                <a:defRPr/>
              </a:pPr>
              <a:t>39</a:t>
            </a:fld>
            <a:endParaRPr lang="en-GB" dirty="0"/>
          </a:p>
        </p:txBody>
      </p:sp>
      <p:sp>
        <p:nvSpPr>
          <p:cNvPr id="83971"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83972"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smtClean="0"/>
              <a:t>Summary of Lateral Stability Methods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D010E07-D687-4699-92F3-A4E394D4BDF0}" type="slidenum">
              <a:rPr lang="en-GB" smtClean="0"/>
              <a:pPr/>
              <a:t>11</a:t>
            </a:fld>
            <a:endParaRPr lang="en-GB" smtClean="0"/>
          </a:p>
        </p:txBody>
      </p:sp>
      <p:sp>
        <p:nvSpPr>
          <p:cNvPr id="107523" name="Rectangle 2"/>
          <p:cNvSpPr>
            <a:spLocks noGrp="1" noChangeArrowheads="1"/>
          </p:cNvSpPr>
          <p:nvPr>
            <p:ph type="body" idx="1"/>
          </p:nvPr>
        </p:nvSpPr>
        <p:spPr>
          <a:xfrm>
            <a:off x="915988" y="4368800"/>
            <a:ext cx="5026025" cy="4064000"/>
          </a:xfrm>
          <a:noFill/>
          <a:ln/>
        </p:spPr>
        <p:txBody>
          <a:bodyPr lIns="90488" tIns="44450" rIns="90488" bIns="44450"/>
          <a:lstStyle/>
          <a:p>
            <a:r>
              <a:rPr lang="en-GB" b="1" dirty="0" smtClean="0"/>
              <a:t>Use of ailerons</a:t>
            </a:r>
          </a:p>
          <a:p>
            <a:endParaRPr lang="en-GB" b="1" dirty="0" smtClean="0"/>
          </a:p>
          <a:p>
            <a:r>
              <a:rPr lang="en-US" sz="1200" kern="1200" baseline="0" dirty="0" smtClean="0">
                <a:solidFill>
                  <a:schemeClr val="tx1"/>
                </a:solidFill>
                <a:latin typeface="+mn-lt"/>
                <a:ea typeface="+mn-ea"/>
                <a:cs typeface="+mn-cs"/>
              </a:rPr>
              <a:t>To roll the aircraft, the pilot uses the two moveable parts of the wings called ailerons. They also are linked to the stick, and conventionally are hinged to the trailing edges of each wing near the wing tips, where they have the most leverage about the centre of gravity. By moving the stick to the left, the pilot raises the left aileron and depresses the right. The left aileron thus has a reduced angle of attack </a:t>
            </a:r>
            <a:r>
              <a:rPr lang="en-GB" sz="1200" kern="1200" baseline="0" dirty="0" smtClean="0">
                <a:solidFill>
                  <a:schemeClr val="tx1"/>
                </a:solidFill>
                <a:latin typeface="+mn-lt"/>
                <a:ea typeface="+mn-ea"/>
                <a:cs typeface="+mn-cs"/>
              </a:rPr>
              <a:t>and less lift.</a:t>
            </a:r>
          </a:p>
          <a:p>
            <a:endParaRPr lang="en-GB"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extra upward force on the right wing and the reduced upward force on the left wing rolls the aircraft to the left about its longitudinal axis. It continues to roll until the pilot returns the stick to the central position, where the ailerons are again aligned with the wings surfaces. Note that if the aircraft were climbing or diving vertically, the roll to the left would take place just the same. For a roll to the right, the stick is moved to the right; the right aileron goes up, the left aileron down. “Stick to the right, roll to the right”, “Stick to the left, roll to the left”.</a:t>
            </a:r>
            <a:endParaRPr lang="en-GB" b="1" dirty="0" smtClean="0"/>
          </a:p>
        </p:txBody>
      </p:sp>
      <p:sp>
        <p:nvSpPr>
          <p:cNvPr id="10752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CD8D75B-17A6-48DB-BA09-29B890C0514A}" type="slidenum">
              <a:rPr lang="en-GB" smtClean="0"/>
              <a:pPr/>
              <a:t>12</a:t>
            </a:fld>
            <a:endParaRPr lang="en-GB" smtClean="0"/>
          </a:p>
        </p:txBody>
      </p:sp>
      <p:sp>
        <p:nvSpPr>
          <p:cNvPr id="10854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smtClean="0"/>
          </a:p>
        </p:txBody>
      </p:sp>
      <p:sp>
        <p:nvSpPr>
          <p:cNvPr id="10854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479BAF7-ABD0-49B1-8F5D-8611596657DD}" type="slidenum">
              <a:rPr lang="en-GB" smtClean="0"/>
              <a:pPr/>
              <a:t>13</a:t>
            </a:fld>
            <a:endParaRPr lang="en-GB" smtClean="0"/>
          </a:p>
        </p:txBody>
      </p:sp>
      <p:sp>
        <p:nvSpPr>
          <p:cNvPr id="10957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smtClean="0"/>
          </a:p>
        </p:txBody>
      </p:sp>
      <p:sp>
        <p:nvSpPr>
          <p:cNvPr id="10957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4B75A95-6C15-41CE-8865-A93224B38F74}" type="slidenum">
              <a:rPr lang="en-GB" smtClean="0"/>
              <a:pPr/>
              <a:t>14</a:t>
            </a:fld>
            <a:endParaRPr lang="en-GB" smtClean="0"/>
          </a:p>
        </p:txBody>
      </p:sp>
      <p:sp>
        <p:nvSpPr>
          <p:cNvPr id="110595"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smtClean="0"/>
          </a:p>
        </p:txBody>
      </p:sp>
      <p:sp>
        <p:nvSpPr>
          <p:cNvPr id="110596"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5ECED4C-86C6-40E9-8201-604728C7B426}" type="slidenum">
              <a:rPr lang="en-GB" smtClean="0"/>
              <a:pPr/>
              <a:t>15</a:t>
            </a:fld>
            <a:endParaRPr lang="en-GB" smtClean="0"/>
          </a:p>
        </p:txBody>
      </p:sp>
      <p:sp>
        <p:nvSpPr>
          <p:cNvPr id="11161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smtClean="0"/>
          </a:p>
        </p:txBody>
      </p:sp>
      <p:sp>
        <p:nvSpPr>
          <p:cNvPr id="11162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141E0B-EDCF-4D29-B0E5-9BBE83CE9F8B}" type="slidenum">
              <a:rPr lang="en-GB"/>
              <a:pPr>
                <a:defRPr/>
              </a:pPr>
              <a:t>16</a:t>
            </a:fld>
            <a:endParaRPr lang="en-GB" dirty="0"/>
          </a:p>
        </p:txBody>
      </p:sp>
      <p:sp>
        <p:nvSpPr>
          <p:cNvPr id="68611" name="Rectangle 2"/>
          <p:cNvSpPr>
            <a:spLocks noGrp="1" noRot="1" noChangeAspect="1" noChangeArrowheads="1" noTextEdit="1"/>
          </p:cNvSpPr>
          <p:nvPr>
            <p:ph type="sldImg"/>
          </p:nvPr>
        </p:nvSpPr>
        <p:spPr bwMode="auto">
          <a:xfrm>
            <a:off x="1296988" y="798513"/>
            <a:ext cx="4264025" cy="3197225"/>
          </a:xfrm>
          <a:noFill/>
          <a:ln>
            <a:solidFill>
              <a:srgbClr val="000000"/>
            </a:solidFill>
            <a:miter lim="800000"/>
            <a:headEnd/>
            <a:tailEnd/>
          </a:ln>
        </p:spPr>
      </p:sp>
      <p:sp>
        <p:nvSpPr>
          <p:cNvPr id="68612" name="Rectangle 3"/>
          <p:cNvSpPr>
            <a:spLocks noGrp="1" noChangeArrowheads="1"/>
          </p:cNvSpPr>
          <p:nvPr>
            <p:ph type="body" idx="1"/>
          </p:nvPr>
        </p:nvSpPr>
        <p:spPr bwMode="auto">
          <a:xfrm>
            <a:off x="914400" y="4357688"/>
            <a:ext cx="5029200" cy="4133850"/>
          </a:xfrm>
          <a:noFill/>
        </p:spPr>
        <p:txBody>
          <a:bodyPr wrap="square" numCol="1" anchor="t" anchorCtr="0" compatLnSpc="1">
            <a:prstTxWarp prst="textNoShape">
              <a:avLst/>
            </a:prstTxWarp>
          </a:bodyPr>
          <a:lstStyle/>
          <a:p>
            <a:r>
              <a:rPr lang="en-GB" b="1" dirty="0" smtClean="0"/>
              <a:t>AXIS OF STABILITY</a:t>
            </a:r>
            <a:endParaRPr lang="en-GB" dirty="0" smtClean="0"/>
          </a:p>
          <a:p>
            <a:r>
              <a:rPr lang="en-GB" dirty="0" smtClean="0"/>
              <a:t>	</a:t>
            </a:r>
          </a:p>
          <a:p>
            <a:r>
              <a:rPr lang="en-GB" dirty="0" smtClean="0"/>
              <a:t>All velocities are ANGULAR velocity</a:t>
            </a:r>
          </a:p>
          <a:p>
            <a:endParaRPr lang="en-GB" b="1" dirty="0" smtClean="0"/>
          </a:p>
          <a:p>
            <a:r>
              <a:rPr lang="en-US" sz="1200" b="1" kern="1200" baseline="0" dirty="0" smtClean="0">
                <a:solidFill>
                  <a:schemeClr val="tx1"/>
                </a:solidFill>
                <a:latin typeface="+mn-lt"/>
                <a:ea typeface="+mn-ea"/>
                <a:cs typeface="+mn-cs"/>
              </a:rPr>
              <a:t>Stability in the pitching plane (Longitudinal Stability)</a:t>
            </a:r>
          </a:p>
          <a:p>
            <a:r>
              <a:rPr lang="en-US" sz="1200" kern="1200" baseline="0" dirty="0" smtClean="0">
                <a:solidFill>
                  <a:schemeClr val="tx1"/>
                </a:solidFill>
                <a:latin typeface="+mn-lt"/>
                <a:ea typeface="+mn-ea"/>
                <a:cs typeface="+mn-cs"/>
              </a:rPr>
              <a:t>As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is at the end of the fuselage, a long way from the centre of gravity, any forces on it will have great leverage.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is set to meet the local airflow at 0° angle of attack in cruising flight, and because it is cambered equally on both sides it produces no force up or down. If some disturbance, perhaps bumpy air in a cloud, jolts the aircraft into a tail-down attitude,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momentarily has an angle of attack to the oncoming air; consequently it produces lift which “levers” the aircraft back to a level position. If the aircraft is jolted nose down,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produces a downward force which levers the aircraft back into the level position, when once more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has no upward or downward force upon it. The aircraft is said to have stability in the pitching plane.</a:t>
            </a:r>
            <a:endParaRPr lang="en-GB" dirty="0" smtClean="0"/>
          </a:p>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A59AEDC-A1E9-4293-884C-8852ED34B1B0}" type="slidenum">
              <a:rPr lang="en-GB" smtClean="0"/>
              <a:pPr/>
              <a:t>17</a:t>
            </a:fld>
            <a:endParaRPr lang="en-GB" smtClean="0"/>
          </a:p>
        </p:txBody>
      </p:sp>
      <p:sp>
        <p:nvSpPr>
          <p:cNvPr id="116739" name="Rectangle 2"/>
          <p:cNvSpPr>
            <a:spLocks noGrp="1" noChangeArrowheads="1"/>
          </p:cNvSpPr>
          <p:nvPr>
            <p:ph type="body" idx="1"/>
          </p:nvPr>
        </p:nvSpPr>
        <p:spPr>
          <a:xfrm>
            <a:off x="915988" y="4368800"/>
            <a:ext cx="5026025" cy="4064000"/>
          </a:xfrm>
          <a:noFill/>
          <a:ln/>
        </p:spPr>
        <p:txBody>
          <a:bodyPr lIns="90488" tIns="44450" rIns="90488" bIns="44450"/>
          <a:lstStyle/>
          <a:p>
            <a:r>
              <a:rPr lang="en-GB" b="1" dirty="0" smtClean="0"/>
              <a:t>Use of elevators</a:t>
            </a:r>
          </a:p>
          <a:p>
            <a:endParaRPr lang="en-GB" b="1" dirty="0" smtClean="0"/>
          </a:p>
          <a:p>
            <a:r>
              <a:rPr lang="en-US" sz="1200" kern="1200" baseline="0" dirty="0" smtClean="0">
                <a:solidFill>
                  <a:schemeClr val="tx1"/>
                </a:solidFill>
                <a:latin typeface="+mn-lt"/>
                <a:ea typeface="+mn-ea"/>
                <a:cs typeface="+mn-cs"/>
              </a:rPr>
              <a:t>The pilot uses the elevators to make the aircraft’s nose pitch nose-down or nose-up. On most aircraft the elevators are two moveable parts</a:t>
            </a:r>
          </a:p>
          <a:p>
            <a:r>
              <a:rPr lang="en-US" sz="1200" kern="1200" baseline="0" dirty="0" smtClean="0">
                <a:solidFill>
                  <a:schemeClr val="tx1"/>
                </a:solidFill>
                <a:latin typeface="+mn-lt"/>
                <a:ea typeface="+mn-ea"/>
                <a:cs typeface="+mn-cs"/>
              </a:rPr>
              <a:t>of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one on each side. On conventional aircraft they are hinged to the trailing edge of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where they have most leverage about the centre of gravity. They are linked to the pilot’s control column (usually called the “stick”).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Moving it forward lowers the elevators, which then have an angle of attack – therefore lift - and the aircraft is levered tail up/nose - down about its lateral axis. If the pilot did this from the straight and level attitude, the aircraft would dive; if the pilot did it while in a vertical climb, the aircraft would turn towards the level position.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Pitching continues as long as the elevators are deflected, and it stops when the pilot </a:t>
            </a:r>
            <a:r>
              <a:rPr lang="en-US" sz="1200" kern="1200" baseline="0" dirty="0" err="1" smtClean="0">
                <a:solidFill>
                  <a:schemeClr val="tx1"/>
                </a:solidFill>
                <a:latin typeface="+mn-lt"/>
                <a:ea typeface="+mn-ea"/>
                <a:cs typeface="+mn-cs"/>
              </a:rPr>
              <a:t>centralises</a:t>
            </a:r>
            <a:r>
              <a:rPr lang="en-US" sz="1200" kern="1200" baseline="0" dirty="0" smtClean="0">
                <a:solidFill>
                  <a:schemeClr val="tx1"/>
                </a:solidFill>
                <a:latin typeface="+mn-lt"/>
                <a:ea typeface="+mn-ea"/>
                <a:cs typeface="+mn-cs"/>
              </a:rPr>
              <a:t> the stick, such that the elevators again lie flush with the </a:t>
            </a:r>
            <a:r>
              <a:rPr lang="en-US" sz="1200" kern="1200" baseline="0" dirty="0" err="1" smtClean="0">
                <a:solidFill>
                  <a:schemeClr val="tx1"/>
                </a:solidFill>
                <a:latin typeface="+mn-lt"/>
                <a:ea typeface="+mn-ea"/>
                <a:cs typeface="+mn-cs"/>
              </a:rPr>
              <a:t>tailplane</a:t>
            </a:r>
            <a:r>
              <a:rPr lang="en-US" sz="1200" kern="1200" baseline="0" dirty="0" smtClean="0">
                <a:solidFill>
                  <a:schemeClr val="tx1"/>
                </a:solidFill>
                <a:latin typeface="+mn-lt"/>
                <a:ea typeface="+mn-ea"/>
                <a:cs typeface="+mn-cs"/>
              </a:rPr>
              <a:t>. Moving the control column backwards of course, has the opposite effect. “Stick back, nose up”, “Stick forward, nose down” - always remembering that “up” and “down” are measured solely in relation to the pilot, and not to the world outside </a:t>
            </a:r>
            <a:r>
              <a:rPr lang="en-GB" sz="1200" kern="1200" baseline="0" dirty="0" smtClean="0">
                <a:solidFill>
                  <a:schemeClr val="tx1"/>
                </a:solidFill>
                <a:latin typeface="+mn-lt"/>
                <a:ea typeface="+mn-ea"/>
                <a:cs typeface="+mn-cs"/>
              </a:rPr>
              <a:t>the aircraft.</a:t>
            </a:r>
          </a:p>
        </p:txBody>
      </p:sp>
      <p:sp>
        <p:nvSpPr>
          <p:cNvPr id="11674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US" smtClean="0"/>
              <a:t>Click to edit Master title style</a:t>
            </a:r>
            <a:endParaRPr lang="en-GB"/>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US" smtClean="0"/>
              <a:t>Click to edit Master subtitle style</a:t>
            </a:r>
            <a:endParaRPr lang="en-GB"/>
          </a:p>
        </p:txBody>
      </p:sp>
      <p:pic>
        <p:nvPicPr>
          <p:cNvPr id="104452" name="Picture 4" descr="raf_graphic_powerpoint_bottom_horizontal_logo2"/>
          <p:cNvPicPr>
            <a:picLocks noChangeAspect="1" noChangeArrowheads="1"/>
          </p:cNvPicPr>
          <p:nvPr/>
        </p:nvPicPr>
        <p:blipFill>
          <a:blip r:embed="rId2" cstate="email"/>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p:nvPicPr>
        <p:blipFill>
          <a:blip r:embed="rId3" cstate="email"/>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pic>
        <p:nvPicPr>
          <p:cNvPr id="3" name="Picture 7" descr="RAF Logo - White"/>
          <p:cNvPicPr>
            <a:picLocks noChangeAspect="1" noChangeArrowheads="1"/>
          </p:cNvPicPr>
          <p:nvPr/>
        </p:nvPicPr>
        <p:blipFill>
          <a:blip r:embed="rId2" cstate="email"/>
          <a:srcRect/>
          <a:stretch>
            <a:fillRect/>
          </a:stretch>
        </p:blipFill>
        <p:spPr bwMode="auto">
          <a:xfrm>
            <a:off x="358775" y="5988050"/>
            <a:ext cx="1441450" cy="649288"/>
          </a:xfrm>
          <a:prstGeom prst="rect">
            <a:avLst/>
          </a:prstGeom>
          <a:noFill/>
          <a:ln w="9525">
            <a:noFill/>
            <a:miter lim="800000"/>
            <a:headEnd/>
            <a:tailEnd/>
          </a:ln>
        </p:spPr>
      </p:pic>
      <p:pic>
        <p:nvPicPr>
          <p:cNvPr id="4" name="Picture 8"/>
          <p:cNvPicPr>
            <a:picLocks noChangeArrowheads="1"/>
          </p:cNvPicPr>
          <p:nvPr/>
        </p:nvPicPr>
        <p:blipFill>
          <a:blip r:embed="rId3" cstate="email"/>
          <a:srcRect/>
          <a:stretch>
            <a:fillRect/>
          </a:stretch>
        </p:blipFill>
        <p:spPr bwMode="auto">
          <a:xfrm>
            <a:off x="6480175" y="5924550"/>
            <a:ext cx="2424113" cy="822325"/>
          </a:xfrm>
          <a:prstGeom prst="rect">
            <a:avLst/>
          </a:prstGeom>
          <a:noFill/>
          <a:ln w="12700">
            <a:noFill/>
            <a:miter lim="800000"/>
            <a:headEnd/>
            <a:tailEnd/>
          </a:ln>
        </p:spPr>
      </p:pic>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95288" y="430213"/>
            <a:ext cx="4875212" cy="695325"/>
          </a:xfrm>
        </p:spPr>
        <p:txBody>
          <a:bodyPr/>
          <a:lstStyle>
            <a:lvl1pPr>
              <a:defRPr/>
            </a:lvl1pPr>
          </a:lstStyle>
          <a:p>
            <a:r>
              <a:rPr lang="en-US" smtClean="0"/>
              <a:t>Click to edit Master title style</a:t>
            </a:r>
            <a:endParaRPr lang="en-GB"/>
          </a:p>
        </p:txBody>
      </p:sp>
      <p:sp>
        <p:nvSpPr>
          <p:cNvPr id="104451" name="Rectangle 3"/>
          <p:cNvSpPr>
            <a:spLocks noGrp="1" noChangeArrowheads="1"/>
          </p:cNvSpPr>
          <p:nvPr>
            <p:ph type="subTitle" idx="1"/>
          </p:nvPr>
        </p:nvSpPr>
        <p:spPr>
          <a:xfrm>
            <a:off x="395288" y="1673225"/>
            <a:ext cx="4429125" cy="457200"/>
          </a:xfrm>
        </p:spPr>
        <p:txBody>
          <a:bodyPr/>
          <a:lstStyle>
            <a:lvl1pPr marL="0" indent="0">
              <a:buFontTx/>
              <a:buNone/>
              <a:defRPr/>
            </a:lvl1pPr>
          </a:lstStyle>
          <a:p>
            <a:r>
              <a:rPr lang="en-US" smtClean="0"/>
              <a:t>Click to edit Master subtitle style</a:t>
            </a:r>
            <a:endParaRPr lang="en-GB"/>
          </a:p>
        </p:txBody>
      </p:sp>
      <p:pic>
        <p:nvPicPr>
          <p:cNvPr id="104452" name="Picture 4" descr="raf_graphic_powerpoint_bottom_horizontal_logo2"/>
          <p:cNvPicPr>
            <a:picLocks noChangeAspect="1" noChangeArrowheads="1"/>
          </p:cNvPicPr>
          <p:nvPr/>
        </p:nvPicPr>
        <p:blipFill>
          <a:blip r:embed="rId2" cstate="email"/>
          <a:srcRect/>
          <a:stretch>
            <a:fillRect/>
          </a:stretch>
        </p:blipFill>
        <p:spPr bwMode="auto">
          <a:xfrm>
            <a:off x="0" y="4452938"/>
            <a:ext cx="9144000" cy="2405062"/>
          </a:xfrm>
          <a:prstGeom prst="rect">
            <a:avLst/>
          </a:prstGeom>
          <a:noFill/>
        </p:spPr>
      </p:pic>
      <p:pic>
        <p:nvPicPr>
          <p:cNvPr id="104454" name="Picture 6" descr="raf_air_cadet_logo_v2"/>
          <p:cNvPicPr>
            <a:picLocks noChangeAspect="1" noChangeArrowheads="1"/>
          </p:cNvPicPr>
          <p:nvPr/>
        </p:nvPicPr>
        <p:blipFill>
          <a:blip r:embed="rId3" cstate="email"/>
          <a:srcRect/>
          <a:stretch>
            <a:fillRect/>
          </a:stretch>
        </p:blipFill>
        <p:spPr bwMode="auto">
          <a:xfrm>
            <a:off x="5145088" y="6116638"/>
            <a:ext cx="3908425" cy="719137"/>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1900" y="430213"/>
            <a:ext cx="1123950" cy="345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430213"/>
            <a:ext cx="3224212" cy="345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673225"/>
            <a:ext cx="217328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20975" y="1673225"/>
            <a:ext cx="217487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p:nvPicPr>
        <p:blipFill>
          <a:blip r:embed="rId14" cstate="email"/>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395288" y="430213"/>
            <a:ext cx="2670175" cy="6953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lvl="0"/>
            <a:r>
              <a:rPr lang="en-GB" smtClean="0"/>
              <a:t>Slide title</a:t>
            </a:r>
          </a:p>
        </p:txBody>
      </p:sp>
      <p:sp>
        <p:nvSpPr>
          <p:cNvPr id="103427" name="Rectangle 3"/>
          <p:cNvSpPr>
            <a:spLocks noGrp="1" noChangeArrowheads="1"/>
          </p:cNvSpPr>
          <p:nvPr>
            <p:ph type="body" idx="1"/>
          </p:nvPr>
        </p:nvSpPr>
        <p:spPr bwMode="auto">
          <a:xfrm>
            <a:off x="395288" y="1673225"/>
            <a:ext cx="4500562"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smtClean="0"/>
              <a:t>Slide 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429" name="Picture 5" descr="raf_air_cadet_logo_v2"/>
          <p:cNvPicPr>
            <a:picLocks noChangeAspect="1" noChangeArrowheads="1"/>
          </p:cNvPicPr>
          <p:nvPr/>
        </p:nvPicPr>
        <p:blipFill>
          <a:blip r:embed="rId13" cstate="email"/>
          <a:srcRect/>
          <a:stretch>
            <a:fillRect/>
          </a:stretch>
        </p:blipFill>
        <p:spPr bwMode="auto">
          <a:xfrm>
            <a:off x="5145088" y="6116638"/>
            <a:ext cx="3908425" cy="7191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709150" y="404664"/>
            <a:ext cx="3725700" cy="2862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400" b="0" i="0" u="none" strike="noStrike" kern="0" cap="none" spc="0" normalizeH="0" baseline="0" noProof="0" smtClean="0">
                <a:ln>
                  <a:noFill/>
                </a:ln>
                <a:solidFill>
                  <a:schemeClr val="tx2"/>
                </a:solidFill>
                <a:effectLst/>
                <a:uLnTx/>
                <a:uFillTx/>
                <a:latin typeface="Arial" charset="0"/>
                <a:ea typeface="+mj-ea"/>
                <a:cs typeface="+mj-cs"/>
              </a:rPr>
              <a:t>Uncontrolled copy not subject to amendment</a:t>
            </a:r>
            <a:endParaRPr kumimoji="0" lang="en-GB" sz="1400" b="0" i="0" u="none" strike="noStrike" kern="0" cap="none" spc="0" normalizeH="0" baseline="0" noProof="0" dirty="0" smtClean="0">
              <a:ln>
                <a:noFill/>
              </a:ln>
              <a:solidFill>
                <a:schemeClr val="tx2"/>
              </a:solidFill>
              <a:effectLst/>
              <a:uLnTx/>
              <a:uFillTx/>
              <a:latin typeface="Arial" charset="0"/>
              <a:ea typeface="+mj-ea"/>
              <a:cs typeface="+mj-cs"/>
            </a:endParaRPr>
          </a:p>
        </p:txBody>
      </p:sp>
      <p:sp>
        <p:nvSpPr>
          <p:cNvPr id="5" name="Content Placeholder 4"/>
          <p:cNvSpPr txBox="1">
            <a:spLocks/>
          </p:cNvSpPr>
          <p:nvPr/>
        </p:nvSpPr>
        <p:spPr bwMode="auto">
          <a:xfrm>
            <a:off x="395536" y="980728"/>
            <a:ext cx="8229600" cy="46104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Principles of Flight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rgbClr val="FFFF00"/>
                </a:solidFill>
                <a:effectLst/>
                <a:uLnTx/>
                <a:uFillTx/>
                <a:latin typeface="Arial" charset="0"/>
                <a:ea typeface="+mn-ea"/>
                <a:cs typeface="+mn-cs"/>
              </a:rPr>
              <a:t>Learning Outcome 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600" b="1" i="0" u="none" strike="noStrike" kern="0" cap="none" spc="0" normalizeH="0" baseline="0" noProof="0" dirty="0" smtClean="0">
              <a:ln>
                <a:noFill/>
              </a:ln>
              <a:solidFill>
                <a:srgbClr val="FFFF00"/>
              </a:solidFill>
              <a:effectLst/>
              <a:uLnTx/>
              <a:uFillTx/>
              <a:latin typeface="Arial" charset="0"/>
              <a:ea typeface="+mn-ea"/>
              <a:cs typeface="+mn-cs"/>
            </a:endParaRPr>
          </a:p>
          <a:p>
            <a:pPr algn="ctr"/>
            <a:r>
              <a:rPr lang="en-GB" sz="2800" b="1" dirty="0">
                <a:solidFill>
                  <a:srgbClr val="FFFF00"/>
                </a:solidFill>
              </a:rPr>
              <a:t>Understand </a:t>
            </a:r>
            <a:r>
              <a:rPr lang="en-GB" sz="2800" b="1" dirty="0" smtClean="0">
                <a:solidFill>
                  <a:srgbClr val="FFFF00"/>
                </a:solidFill>
              </a:rPr>
              <a:t>how the stability and manoeuvrability of an aeroplane are controlled</a:t>
            </a:r>
          </a:p>
          <a:p>
            <a:pPr algn="ctr"/>
            <a:endParaRPr lang="en-GB" sz="2800" b="1" dirty="0">
              <a:solidFill>
                <a:srgbClr val="FFFF00"/>
              </a:solidFill>
            </a:endParaRPr>
          </a:p>
          <a:p>
            <a:pPr algn="ctr"/>
            <a:r>
              <a:rPr lang="en-GB" sz="2800" b="1" dirty="0" smtClean="0">
                <a:solidFill>
                  <a:srgbClr val="FFFF00"/>
                </a:solidFill>
              </a:rPr>
              <a:t>Part 1: Explain how the stability of an aeroplane is maintained</a:t>
            </a:r>
            <a:endParaRPr lang="en-US" sz="2800" b="1" dirty="0">
              <a:solidFill>
                <a:srgbClr val="FFFF00"/>
              </a:solidFill>
            </a:endParaRPr>
          </a:p>
          <a:p>
            <a:pPr algn="ctr"/>
            <a:endParaRPr lang="en-US" sz="3600" b="1" dirty="0">
              <a:solidFill>
                <a:srgbClr val="FFFF00"/>
              </a:solidFill>
            </a:endParaRPr>
          </a:p>
        </p:txBody>
      </p:sp>
      <p:sp>
        <p:nvSpPr>
          <p:cNvPr id="6" name="TextBox 4"/>
          <p:cNvSpPr txBox="1">
            <a:spLocks noChangeArrowheads="1"/>
          </p:cNvSpPr>
          <p:nvPr/>
        </p:nvSpPr>
        <p:spPr bwMode="auto">
          <a:xfrm>
            <a:off x="128588" y="6410325"/>
            <a:ext cx="3754437" cy="307975"/>
          </a:xfrm>
          <a:prstGeom prst="rect">
            <a:avLst/>
          </a:prstGeom>
          <a:noFill/>
          <a:ln w="9525">
            <a:noFill/>
            <a:miter lim="800000"/>
            <a:headEnd/>
            <a:tailEnd/>
          </a:ln>
        </p:spPr>
        <p:txBody>
          <a:bodyPr>
            <a:spAutoFit/>
          </a:bodyPr>
          <a:lstStyle/>
          <a:p>
            <a:r>
              <a:rPr lang="en-GB" sz="1400" dirty="0">
                <a:solidFill>
                  <a:schemeClr val="bg2"/>
                </a:solidFill>
              </a:rPr>
              <a:t>Revision 2.00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14"/>
          <p:cNvSpPr>
            <a:spLocks noChangeArrowheads="1"/>
          </p:cNvSpPr>
          <p:nvPr/>
        </p:nvSpPr>
        <p:spPr bwMode="auto">
          <a:xfrm>
            <a:off x="0" y="332656"/>
            <a:ext cx="9144000" cy="766877"/>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a:solidFill>
                  <a:srgbClr val="FFFF00"/>
                </a:solidFill>
              </a:rPr>
              <a:t>Stabilisation</a:t>
            </a:r>
          </a:p>
        </p:txBody>
      </p:sp>
      <p:sp>
        <p:nvSpPr>
          <p:cNvPr id="8" name="TextBox 7"/>
          <p:cNvSpPr txBox="1"/>
          <p:nvPr/>
        </p:nvSpPr>
        <p:spPr>
          <a:xfrm>
            <a:off x="683568" y="2060848"/>
            <a:ext cx="2520280" cy="1384995"/>
          </a:xfrm>
          <a:prstGeom prst="rect">
            <a:avLst/>
          </a:prstGeom>
          <a:noFill/>
        </p:spPr>
        <p:txBody>
          <a:bodyPr wrap="square" rtlCol="0">
            <a:spAutoFit/>
          </a:bodyPr>
          <a:lstStyle/>
          <a:p>
            <a:r>
              <a:rPr lang="en-GB" sz="2800" b="1" u="sng" dirty="0" smtClean="0">
                <a:solidFill>
                  <a:srgbClr val="FFFF00"/>
                </a:solidFill>
              </a:rPr>
              <a:t>Axis</a:t>
            </a:r>
          </a:p>
          <a:p>
            <a:endParaRPr lang="en-GB" sz="2800" b="1" dirty="0">
              <a:solidFill>
                <a:srgbClr val="FFFF00"/>
              </a:solidFill>
            </a:endParaRPr>
          </a:p>
          <a:p>
            <a:r>
              <a:rPr lang="en-GB" sz="2800" b="1" dirty="0" smtClean="0">
                <a:solidFill>
                  <a:srgbClr val="FFFF00"/>
                </a:solidFill>
              </a:rPr>
              <a:t>Longitudinal</a:t>
            </a:r>
            <a:endParaRPr lang="en-GB" sz="2800" b="1" dirty="0">
              <a:solidFill>
                <a:srgbClr val="FFFF00"/>
              </a:solidFill>
            </a:endParaRPr>
          </a:p>
        </p:txBody>
      </p:sp>
      <p:sp>
        <p:nvSpPr>
          <p:cNvPr id="9" name="TextBox 8"/>
          <p:cNvSpPr txBox="1"/>
          <p:nvPr/>
        </p:nvSpPr>
        <p:spPr>
          <a:xfrm>
            <a:off x="3823792" y="2060848"/>
            <a:ext cx="1496416" cy="1384995"/>
          </a:xfrm>
          <a:prstGeom prst="rect">
            <a:avLst/>
          </a:prstGeom>
          <a:noFill/>
        </p:spPr>
        <p:txBody>
          <a:bodyPr wrap="square" rtlCol="0">
            <a:spAutoFit/>
          </a:bodyPr>
          <a:lstStyle/>
          <a:p>
            <a:r>
              <a:rPr lang="en-GB" sz="2800" b="1" u="sng" dirty="0" smtClean="0">
                <a:solidFill>
                  <a:srgbClr val="FFFF00"/>
                </a:solidFill>
              </a:rPr>
              <a:t>Plane</a:t>
            </a:r>
          </a:p>
          <a:p>
            <a:endParaRPr lang="en-GB" sz="2800" b="1" dirty="0">
              <a:solidFill>
                <a:srgbClr val="FFFF00"/>
              </a:solidFill>
            </a:endParaRPr>
          </a:p>
          <a:p>
            <a:r>
              <a:rPr lang="en-GB" sz="2800" b="1" dirty="0" smtClean="0">
                <a:solidFill>
                  <a:srgbClr val="FFFF00"/>
                </a:solidFill>
              </a:rPr>
              <a:t>Rolling</a:t>
            </a:r>
            <a:endParaRPr lang="en-GB" sz="2800" b="1" dirty="0">
              <a:solidFill>
                <a:srgbClr val="FFFF00"/>
              </a:solidFill>
            </a:endParaRPr>
          </a:p>
        </p:txBody>
      </p:sp>
      <p:sp>
        <p:nvSpPr>
          <p:cNvPr id="10" name="TextBox 9"/>
          <p:cNvSpPr txBox="1"/>
          <p:nvPr/>
        </p:nvSpPr>
        <p:spPr>
          <a:xfrm>
            <a:off x="6444208" y="2060848"/>
            <a:ext cx="1575175" cy="1384995"/>
          </a:xfrm>
          <a:prstGeom prst="rect">
            <a:avLst/>
          </a:prstGeom>
          <a:noFill/>
        </p:spPr>
        <p:txBody>
          <a:bodyPr wrap="square" rtlCol="0">
            <a:spAutoFit/>
          </a:bodyPr>
          <a:lstStyle/>
          <a:p>
            <a:r>
              <a:rPr lang="en-GB" sz="2800" b="1" u="sng" dirty="0" smtClean="0">
                <a:solidFill>
                  <a:srgbClr val="FFFF00"/>
                </a:solidFill>
              </a:rPr>
              <a:t>Stability</a:t>
            </a:r>
          </a:p>
          <a:p>
            <a:endParaRPr lang="en-GB" sz="2800" b="1" dirty="0">
              <a:solidFill>
                <a:srgbClr val="FFFF00"/>
              </a:solidFill>
            </a:endParaRPr>
          </a:p>
          <a:p>
            <a:r>
              <a:rPr lang="en-GB" sz="2800" b="1" dirty="0" smtClean="0">
                <a:solidFill>
                  <a:srgbClr val="FFFF00"/>
                </a:solidFill>
              </a:rPr>
              <a:t>Lateral</a:t>
            </a:r>
            <a:endParaRPr lang="en-GB"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tutor tail on.gif"/>
          <p:cNvPicPr>
            <a:picLocks noChangeAspect="1"/>
          </p:cNvPicPr>
          <p:nvPr/>
        </p:nvPicPr>
        <p:blipFill>
          <a:blip r:embed="rId3" cstate="email"/>
          <a:srcRect/>
          <a:stretch>
            <a:fillRect/>
          </a:stretch>
        </p:blipFill>
        <p:spPr bwMode="auto">
          <a:xfrm>
            <a:off x="944563" y="2451100"/>
            <a:ext cx="6916737" cy="2000250"/>
          </a:xfrm>
          <a:prstGeom prst="rect">
            <a:avLst/>
          </a:prstGeom>
          <a:noFill/>
          <a:ln w="9525">
            <a:noFill/>
            <a:miter lim="800000"/>
            <a:headEnd/>
            <a:tailEnd/>
          </a:ln>
        </p:spPr>
      </p:pic>
      <p:sp>
        <p:nvSpPr>
          <p:cNvPr id="9" name="Rectangle 2053"/>
          <p:cNvSpPr>
            <a:spLocks noChangeArrowheads="1"/>
          </p:cNvSpPr>
          <p:nvPr/>
        </p:nvSpPr>
        <p:spPr bwMode="auto">
          <a:xfrm>
            <a:off x="0" y="552450"/>
            <a:ext cx="9144000" cy="1567096"/>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3200" b="1" dirty="0" smtClean="0">
                <a:solidFill>
                  <a:srgbClr val="FAFD00"/>
                </a:solidFill>
                <a:latin typeface="Arial" pitchFamily="34" charset="0"/>
              </a:rPr>
              <a:t>To create roll, the control column </a:t>
            </a:r>
          </a:p>
          <a:p>
            <a:pPr algn="ctr" eaLnBrk="0" hangingPunct="0">
              <a:defRPr/>
            </a:pPr>
            <a:r>
              <a:rPr lang="en-US" sz="3200" b="1" dirty="0" smtClean="0">
                <a:solidFill>
                  <a:srgbClr val="FAFD00"/>
                </a:solidFill>
                <a:latin typeface="Arial" pitchFamily="34" charset="0"/>
              </a:rPr>
              <a:t>is moved right</a:t>
            </a:r>
          </a:p>
          <a:p>
            <a:pPr eaLnBrk="0" hangingPunct="0">
              <a:defRPr/>
            </a:pPr>
            <a:endParaRPr lang="en-US" sz="3200" b="1" dirty="0">
              <a:solidFill>
                <a:srgbClr val="FAFD00"/>
              </a:solidFill>
              <a:effectLst>
                <a:outerShdw blurRad="38100" dist="38100" dir="2700000" algn="tl">
                  <a:srgbClr val="000000"/>
                </a:outerShdw>
              </a:effectLst>
              <a:latin typeface="Arial" pitchFamily="34" charset="0"/>
            </a:endParaRPr>
          </a:p>
        </p:txBody>
      </p:sp>
      <p:sp>
        <p:nvSpPr>
          <p:cNvPr id="10" name="Line 2055"/>
          <p:cNvSpPr>
            <a:spLocks noChangeShapeType="1"/>
          </p:cNvSpPr>
          <p:nvPr/>
        </p:nvSpPr>
        <p:spPr bwMode="auto">
          <a:xfrm rot="2108763">
            <a:off x="4200525" y="1746250"/>
            <a:ext cx="393700" cy="561975"/>
          </a:xfrm>
          <a:prstGeom prst="line">
            <a:avLst/>
          </a:prstGeom>
          <a:noFill/>
          <a:ln w="76200">
            <a:solidFill>
              <a:srgbClr val="000000"/>
            </a:solidFill>
            <a:round/>
            <a:headEnd/>
            <a:tailEnd/>
          </a:ln>
        </p:spPr>
        <p:txBody>
          <a:bodyPr/>
          <a:lstStyle/>
          <a:p>
            <a:endParaRPr lang="en-GB"/>
          </a:p>
        </p:txBody>
      </p:sp>
      <p:grpSp>
        <p:nvGrpSpPr>
          <p:cNvPr id="2" name="Group 12"/>
          <p:cNvGrpSpPr>
            <a:grpSpLocks/>
          </p:cNvGrpSpPr>
          <p:nvPr/>
        </p:nvGrpSpPr>
        <p:grpSpPr bwMode="auto">
          <a:xfrm>
            <a:off x="3825876" y="1655761"/>
            <a:ext cx="1046163" cy="682625"/>
            <a:chOff x="3952499" y="2062152"/>
            <a:chExt cx="1046648" cy="682627"/>
          </a:xfrm>
        </p:grpSpPr>
        <p:sp>
          <p:nvSpPr>
            <p:cNvPr id="52232" name="Line 3"/>
            <p:cNvSpPr>
              <a:spLocks noChangeShapeType="1"/>
            </p:cNvSpPr>
            <p:nvPr/>
          </p:nvSpPr>
          <p:spPr bwMode="auto">
            <a:xfrm flipH="1">
              <a:off x="4529140" y="2214554"/>
              <a:ext cx="400050" cy="530225"/>
            </a:xfrm>
            <a:prstGeom prst="line">
              <a:avLst/>
            </a:prstGeom>
            <a:noFill/>
            <a:ln w="76200">
              <a:solidFill>
                <a:srgbClr val="000000"/>
              </a:solidFill>
              <a:round/>
              <a:headEnd/>
              <a:tailEnd/>
            </a:ln>
          </p:spPr>
          <p:txBody>
            <a:bodyPr/>
            <a:lstStyle/>
            <a:p>
              <a:endParaRPr lang="en-GB"/>
            </a:p>
          </p:txBody>
        </p:sp>
        <p:sp>
          <p:nvSpPr>
            <p:cNvPr id="11" name="Arc 10"/>
            <p:cNvSpPr/>
            <p:nvPr/>
          </p:nvSpPr>
          <p:spPr>
            <a:xfrm rot="15778688" flipV="1">
              <a:off x="4251985" y="1762666"/>
              <a:ext cx="447676" cy="1046648"/>
            </a:xfrm>
            <a:prstGeom prst="arc">
              <a:avLst/>
            </a:prstGeom>
            <a:ln w="3810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itchFamily="34" charset="0"/>
              </a:endParaRPr>
            </a:p>
          </p:txBody>
        </p:sp>
      </p:grpSp>
      <p:sp>
        <p:nvSpPr>
          <p:cNvPr id="14" name="Freeform 13"/>
          <p:cNvSpPr/>
          <p:nvPr/>
        </p:nvSpPr>
        <p:spPr>
          <a:xfrm>
            <a:off x="6556375" y="3519488"/>
            <a:ext cx="1263650" cy="273050"/>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7" name="Freeform 16"/>
          <p:cNvSpPr/>
          <p:nvPr/>
        </p:nvSpPr>
        <p:spPr>
          <a:xfrm>
            <a:off x="993775" y="3560763"/>
            <a:ext cx="1209675" cy="231775"/>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tutor tail on.gif"/>
          <p:cNvPicPr>
            <a:picLocks noChangeAspect="1"/>
          </p:cNvPicPr>
          <p:nvPr/>
        </p:nvPicPr>
        <p:blipFill>
          <a:blip r:embed="rId3" cstate="email"/>
          <a:srcRect/>
          <a:stretch>
            <a:fillRect/>
          </a:stretch>
        </p:blipFill>
        <p:spPr bwMode="auto">
          <a:xfrm>
            <a:off x="933450" y="2451100"/>
            <a:ext cx="6916738" cy="2000250"/>
          </a:xfrm>
          <a:prstGeom prst="rect">
            <a:avLst/>
          </a:prstGeom>
          <a:noFill/>
          <a:ln w="9525">
            <a:noFill/>
            <a:miter lim="800000"/>
            <a:headEnd/>
            <a:tailEnd/>
          </a:ln>
        </p:spPr>
      </p:pic>
      <p:sp>
        <p:nvSpPr>
          <p:cNvPr id="10" name="Freeform 9"/>
          <p:cNvSpPr/>
          <p:nvPr/>
        </p:nvSpPr>
        <p:spPr>
          <a:xfrm>
            <a:off x="6545263" y="3519488"/>
            <a:ext cx="1263650" cy="273050"/>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1" name="Freeform 10"/>
          <p:cNvSpPr/>
          <p:nvPr/>
        </p:nvSpPr>
        <p:spPr>
          <a:xfrm>
            <a:off x="982663" y="3560763"/>
            <a:ext cx="1209675" cy="231775"/>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nvGrpSpPr>
          <p:cNvPr id="2" name="Group 11"/>
          <p:cNvGrpSpPr>
            <a:grpSpLocks/>
          </p:cNvGrpSpPr>
          <p:nvPr/>
        </p:nvGrpSpPr>
        <p:grpSpPr bwMode="auto">
          <a:xfrm>
            <a:off x="254000" y="2638425"/>
            <a:ext cx="3573463" cy="1312863"/>
            <a:chOff x="392142" y="3044826"/>
            <a:chExt cx="3573873" cy="1312867"/>
          </a:xfrm>
        </p:grpSpPr>
        <p:sp>
          <p:nvSpPr>
            <p:cNvPr id="66564" name="Rectangle 4"/>
            <p:cNvSpPr>
              <a:spLocks noChangeArrowheads="1"/>
            </p:cNvSpPr>
            <p:nvPr/>
          </p:nvSpPr>
          <p:spPr bwMode="auto">
            <a:xfrm>
              <a:off x="392142" y="3044826"/>
              <a:ext cx="3573873" cy="58261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Left aileron down</a:t>
              </a:r>
            </a:p>
          </p:txBody>
        </p:sp>
        <p:sp>
          <p:nvSpPr>
            <p:cNvPr id="8" name="Freeform 7"/>
            <p:cNvSpPr/>
            <p:nvPr/>
          </p:nvSpPr>
          <p:spPr>
            <a:xfrm>
              <a:off x="1120889" y="3940179"/>
              <a:ext cx="1209814" cy="417514"/>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grpSp>
        <p:nvGrpSpPr>
          <p:cNvPr id="3" name="Group 12"/>
          <p:cNvGrpSpPr>
            <a:grpSpLocks/>
          </p:cNvGrpSpPr>
          <p:nvPr/>
        </p:nvGrpSpPr>
        <p:grpSpPr bwMode="auto">
          <a:xfrm>
            <a:off x="5586413" y="3379788"/>
            <a:ext cx="3300412" cy="1192212"/>
            <a:chOff x="5724521" y="3790944"/>
            <a:chExt cx="3300445" cy="1191334"/>
          </a:xfrm>
        </p:grpSpPr>
        <p:sp>
          <p:nvSpPr>
            <p:cNvPr id="66563" name="Rectangle 3"/>
            <p:cNvSpPr>
              <a:spLocks noChangeArrowheads="1"/>
            </p:cNvSpPr>
            <p:nvPr/>
          </p:nvSpPr>
          <p:spPr bwMode="auto">
            <a:xfrm>
              <a:off x="5724521" y="4400095"/>
              <a:ext cx="3300445" cy="58218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Right aileron up</a:t>
              </a:r>
            </a:p>
          </p:txBody>
        </p:sp>
        <p:sp>
          <p:nvSpPr>
            <p:cNvPr id="9" name="Freeform 8"/>
            <p:cNvSpPr/>
            <p:nvPr/>
          </p:nvSpPr>
          <p:spPr>
            <a:xfrm>
              <a:off x="6715140" y="3790944"/>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0" y="765175"/>
            <a:ext cx="9143999" cy="1074653"/>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3200" b="1" dirty="0" smtClean="0">
                <a:solidFill>
                  <a:srgbClr val="FAFD00"/>
                </a:solidFill>
                <a:latin typeface="Arial" pitchFamily="34" charset="0"/>
              </a:rPr>
              <a:t>The aircraft </a:t>
            </a:r>
            <a:r>
              <a:rPr lang="en-US" sz="3200" b="1" dirty="0">
                <a:solidFill>
                  <a:srgbClr val="FAFD00"/>
                </a:solidFill>
                <a:latin typeface="Arial" pitchFamily="34" charset="0"/>
              </a:rPr>
              <a:t>rolls </a:t>
            </a:r>
            <a:r>
              <a:rPr lang="en-US" sz="3200" b="1" dirty="0" smtClean="0">
                <a:solidFill>
                  <a:srgbClr val="FAFD00"/>
                </a:solidFill>
                <a:latin typeface="Arial" pitchFamily="34" charset="0"/>
              </a:rPr>
              <a:t>right </a:t>
            </a:r>
          </a:p>
          <a:p>
            <a:pPr algn="ctr" eaLnBrk="0" hangingPunct="0">
              <a:defRPr/>
            </a:pPr>
            <a:r>
              <a:rPr lang="en-US" sz="3200" b="1" dirty="0" smtClean="0">
                <a:solidFill>
                  <a:srgbClr val="FAFD00"/>
                </a:solidFill>
                <a:latin typeface="Arial" pitchFamily="34" charset="0"/>
              </a:rPr>
              <a:t>about the longitudinal axis</a:t>
            </a:r>
            <a:endParaRPr lang="en-US" sz="3200" b="1" dirty="0">
              <a:solidFill>
                <a:srgbClr val="FAFD00"/>
              </a:solidFill>
              <a:latin typeface="Arial" pitchFamily="34" charset="0"/>
            </a:endParaRPr>
          </a:p>
        </p:txBody>
      </p:sp>
      <p:grpSp>
        <p:nvGrpSpPr>
          <p:cNvPr id="2" name="Group 25"/>
          <p:cNvGrpSpPr>
            <a:grpSpLocks/>
          </p:cNvGrpSpPr>
          <p:nvPr/>
        </p:nvGrpSpPr>
        <p:grpSpPr bwMode="auto">
          <a:xfrm rot="266566">
            <a:off x="1109663" y="2425700"/>
            <a:ext cx="6916737" cy="2000250"/>
            <a:chOff x="1071538" y="2857496"/>
            <a:chExt cx="6916576" cy="2000264"/>
          </a:xfrm>
        </p:grpSpPr>
        <p:pic>
          <p:nvPicPr>
            <p:cNvPr id="54276" name="Picture 16" descr="tutor tail on.gif"/>
            <p:cNvPicPr>
              <a:picLocks noChangeAspect="1"/>
            </p:cNvPicPr>
            <p:nvPr/>
          </p:nvPicPr>
          <p:blipFill>
            <a:blip r:embed="rId3" cstate="email"/>
            <a:srcRect/>
            <a:stretch>
              <a:fillRect/>
            </a:stretch>
          </p:blipFill>
          <p:spPr bwMode="auto">
            <a:xfrm>
              <a:off x="1071538" y="2857496"/>
              <a:ext cx="6916576" cy="2000264"/>
            </a:xfrm>
            <a:prstGeom prst="rect">
              <a:avLst/>
            </a:prstGeom>
            <a:noFill/>
            <a:ln w="9525">
              <a:noFill/>
              <a:miter lim="800000"/>
              <a:headEnd/>
              <a:tailEnd/>
            </a:ln>
          </p:spPr>
        </p:pic>
        <p:sp>
          <p:nvSpPr>
            <p:cNvPr id="18" name="Freeform 17"/>
            <p:cNvSpPr/>
            <p:nvPr/>
          </p:nvSpPr>
          <p:spPr>
            <a:xfrm>
              <a:off x="6668963" y="3921453"/>
              <a:ext cx="1262034" cy="273052"/>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9" name="Freeform 18"/>
            <p:cNvSpPr/>
            <p:nvPr/>
          </p:nvSpPr>
          <p:spPr>
            <a:xfrm>
              <a:off x="1108478" y="3958989"/>
              <a:ext cx="1209647" cy="231777"/>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2" name="Freeform 21"/>
            <p:cNvSpPr/>
            <p:nvPr/>
          </p:nvSpPr>
          <p:spPr>
            <a:xfrm>
              <a:off x="1113335" y="3928638"/>
              <a:ext cx="1209647" cy="417515"/>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5" name="Freeform 24"/>
            <p:cNvSpPr/>
            <p:nvPr/>
          </p:nvSpPr>
          <p:spPr>
            <a:xfrm>
              <a:off x="6715140" y="3786190"/>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rot="743732">
            <a:off x="1084263" y="2438400"/>
            <a:ext cx="6916737" cy="2000250"/>
            <a:chOff x="1071538" y="2857496"/>
            <a:chExt cx="6916576" cy="2000264"/>
          </a:xfrm>
        </p:grpSpPr>
        <p:pic>
          <p:nvPicPr>
            <p:cNvPr id="55300" name="Picture 16" descr="tutor tail on.gif"/>
            <p:cNvPicPr>
              <a:picLocks noChangeAspect="1"/>
            </p:cNvPicPr>
            <p:nvPr/>
          </p:nvPicPr>
          <p:blipFill>
            <a:blip r:embed="rId3" cstate="email"/>
            <a:srcRect/>
            <a:stretch>
              <a:fillRect/>
            </a:stretch>
          </p:blipFill>
          <p:spPr bwMode="auto">
            <a:xfrm>
              <a:off x="1071538" y="2857496"/>
              <a:ext cx="6916576" cy="2000264"/>
            </a:xfrm>
            <a:prstGeom prst="rect">
              <a:avLst/>
            </a:prstGeom>
            <a:noFill/>
            <a:ln w="9525">
              <a:noFill/>
              <a:miter lim="800000"/>
              <a:headEnd/>
              <a:tailEnd/>
            </a:ln>
          </p:spPr>
        </p:pic>
        <p:sp>
          <p:nvSpPr>
            <p:cNvPr id="18" name="Freeform 17"/>
            <p:cNvSpPr/>
            <p:nvPr/>
          </p:nvSpPr>
          <p:spPr>
            <a:xfrm>
              <a:off x="6672069" y="3922645"/>
              <a:ext cx="1262033" cy="273052"/>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9" name="Freeform 18"/>
            <p:cNvSpPr/>
            <p:nvPr/>
          </p:nvSpPr>
          <p:spPr>
            <a:xfrm>
              <a:off x="1106261" y="3958170"/>
              <a:ext cx="1209647" cy="231777"/>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2" name="Freeform 21"/>
            <p:cNvSpPr/>
            <p:nvPr/>
          </p:nvSpPr>
          <p:spPr>
            <a:xfrm>
              <a:off x="1106108" y="3931163"/>
              <a:ext cx="1209647" cy="417515"/>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5" name="Freeform 24"/>
            <p:cNvSpPr/>
            <p:nvPr/>
          </p:nvSpPr>
          <p:spPr>
            <a:xfrm>
              <a:off x="6715140" y="3786190"/>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rot="1178174">
            <a:off x="1147763" y="2349500"/>
            <a:ext cx="6916737" cy="2000250"/>
            <a:chOff x="1071538" y="2857496"/>
            <a:chExt cx="6916576" cy="2000264"/>
          </a:xfrm>
        </p:grpSpPr>
        <p:pic>
          <p:nvPicPr>
            <p:cNvPr id="56325" name="Picture 16" descr="tutor tail on.gif"/>
            <p:cNvPicPr>
              <a:picLocks noChangeAspect="1"/>
            </p:cNvPicPr>
            <p:nvPr/>
          </p:nvPicPr>
          <p:blipFill>
            <a:blip r:embed="rId3" cstate="email"/>
            <a:srcRect/>
            <a:stretch>
              <a:fillRect/>
            </a:stretch>
          </p:blipFill>
          <p:spPr bwMode="auto">
            <a:xfrm>
              <a:off x="1071538" y="2857496"/>
              <a:ext cx="6916576" cy="2000264"/>
            </a:xfrm>
            <a:prstGeom prst="rect">
              <a:avLst/>
            </a:prstGeom>
            <a:noFill/>
            <a:ln w="9525">
              <a:noFill/>
              <a:miter lim="800000"/>
              <a:headEnd/>
              <a:tailEnd/>
            </a:ln>
          </p:spPr>
        </p:pic>
        <p:sp>
          <p:nvSpPr>
            <p:cNvPr id="18" name="Freeform 17"/>
            <p:cNvSpPr/>
            <p:nvPr/>
          </p:nvSpPr>
          <p:spPr>
            <a:xfrm>
              <a:off x="6673645" y="3921006"/>
              <a:ext cx="1262034" cy="273052"/>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9" name="Freeform 18"/>
            <p:cNvSpPr/>
            <p:nvPr/>
          </p:nvSpPr>
          <p:spPr>
            <a:xfrm>
              <a:off x="1120137" y="3965506"/>
              <a:ext cx="1209647" cy="231777"/>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2" name="Freeform 21"/>
            <p:cNvSpPr/>
            <p:nvPr/>
          </p:nvSpPr>
          <p:spPr>
            <a:xfrm>
              <a:off x="1104581" y="3932967"/>
              <a:ext cx="1209647" cy="417516"/>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5" name="Freeform 24"/>
            <p:cNvSpPr/>
            <p:nvPr/>
          </p:nvSpPr>
          <p:spPr>
            <a:xfrm>
              <a:off x="6715140" y="3786190"/>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
        <p:nvSpPr>
          <p:cNvPr id="10" name="Rectangle 3"/>
          <p:cNvSpPr>
            <a:spLocks noChangeArrowheads="1"/>
          </p:cNvSpPr>
          <p:nvPr/>
        </p:nvSpPr>
        <p:spPr bwMode="auto">
          <a:xfrm>
            <a:off x="179512" y="574675"/>
            <a:ext cx="8784976" cy="2059538"/>
          </a:xfrm>
          <a:prstGeom prst="rect">
            <a:avLst/>
          </a:prstGeom>
          <a:noFill/>
          <a:ln w="12700">
            <a:noFill/>
            <a:miter lim="800000"/>
            <a:headEnd/>
            <a:tailEnd/>
          </a:ln>
          <a:effectLst/>
        </p:spPr>
        <p:txBody>
          <a:bodyPr wrap="square" lIns="90488" tIns="44450" rIns="90488" bIns="44450">
            <a:spAutoFit/>
          </a:bodyPr>
          <a:lstStyle/>
          <a:p>
            <a:pPr algn="ctr" defTabSz="762000" eaLnBrk="0" hangingPunct="0"/>
            <a:r>
              <a:rPr lang="en-US" sz="3200" b="1" dirty="0" smtClean="0">
                <a:solidFill>
                  <a:srgbClr val="FAFD00"/>
                </a:solidFill>
                <a:latin typeface="Arial" pitchFamily="34" charset="0"/>
              </a:rPr>
              <a:t>The aircraft </a:t>
            </a:r>
            <a:r>
              <a:rPr lang="en-US" sz="3200" b="1" dirty="0">
                <a:solidFill>
                  <a:srgbClr val="FAFD00"/>
                </a:solidFill>
                <a:latin typeface="Arial" pitchFamily="34" charset="0"/>
              </a:rPr>
              <a:t>rolls </a:t>
            </a:r>
            <a:r>
              <a:rPr lang="en-US" sz="3200" b="1" dirty="0" smtClean="0">
                <a:solidFill>
                  <a:srgbClr val="FAFD00"/>
                </a:solidFill>
                <a:latin typeface="Arial" pitchFamily="34" charset="0"/>
              </a:rPr>
              <a:t>right a</a:t>
            </a:r>
            <a:r>
              <a:rPr lang="en-US" sz="3200" b="1" dirty="0" smtClean="0">
                <a:solidFill>
                  <a:srgbClr val="FFFF00"/>
                </a:solidFill>
                <a:latin typeface="Arial" pitchFamily="34" charset="0"/>
              </a:rPr>
              <a:t>nd continues to do so until the control column is placed in the neutral position</a:t>
            </a:r>
          </a:p>
          <a:p>
            <a:pPr eaLnBrk="0" hangingPunct="0">
              <a:defRPr/>
            </a:pPr>
            <a:endParaRPr lang="en-US" sz="3200" b="1" dirty="0">
              <a:solidFill>
                <a:srgbClr val="FAFD00"/>
              </a:solidFill>
              <a:effectLst>
                <a:outerShdw blurRad="38100" dist="38100" dir="2700000" algn="tl">
                  <a:srgbClr val="00000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03648" y="2348880"/>
            <a:ext cx="6197600" cy="523220"/>
          </a:xfrm>
          <a:prstGeom prst="rect">
            <a:avLst/>
          </a:prstGeom>
          <a:noFill/>
          <a:ln w="12700">
            <a:noFill/>
            <a:miter lim="800000"/>
            <a:headEnd/>
            <a:tailEnd/>
          </a:ln>
        </p:spPr>
        <p:txBody>
          <a:bodyPr>
            <a:spAutoFit/>
          </a:bodyPr>
          <a:lstStyle/>
          <a:p>
            <a:pPr eaLnBrk="0" hangingPunct="0"/>
            <a:endParaRPr lang="en-GB" sz="2800" b="1">
              <a:solidFill>
                <a:srgbClr val="FFFF00"/>
              </a:solidFill>
              <a:latin typeface="Times New Roman" pitchFamily="18" charset="0"/>
            </a:endParaRPr>
          </a:p>
        </p:txBody>
      </p:sp>
      <p:sp>
        <p:nvSpPr>
          <p:cNvPr id="31754" name="Rectangle 13"/>
          <p:cNvSpPr>
            <a:spLocks noChangeArrowheads="1"/>
          </p:cNvSpPr>
          <p:nvPr/>
        </p:nvSpPr>
        <p:spPr bwMode="auto">
          <a:xfrm>
            <a:off x="0" y="620688"/>
            <a:ext cx="9144000" cy="766877"/>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a:solidFill>
                  <a:srgbClr val="FFFF00"/>
                </a:solidFill>
              </a:rPr>
              <a:t>Stabilisation</a:t>
            </a:r>
          </a:p>
        </p:txBody>
      </p:sp>
      <p:sp>
        <p:nvSpPr>
          <p:cNvPr id="11" name="TextBox 10"/>
          <p:cNvSpPr txBox="1"/>
          <p:nvPr/>
        </p:nvSpPr>
        <p:spPr>
          <a:xfrm>
            <a:off x="683568" y="2060848"/>
            <a:ext cx="2520280" cy="2246769"/>
          </a:xfrm>
          <a:prstGeom prst="rect">
            <a:avLst/>
          </a:prstGeom>
          <a:noFill/>
        </p:spPr>
        <p:txBody>
          <a:bodyPr wrap="square" rtlCol="0">
            <a:spAutoFit/>
          </a:bodyPr>
          <a:lstStyle/>
          <a:p>
            <a:r>
              <a:rPr lang="en-GB" sz="2800" b="1" u="sng" dirty="0" smtClean="0">
                <a:solidFill>
                  <a:srgbClr val="FFFF00"/>
                </a:solidFill>
              </a:rPr>
              <a:t>Axis</a:t>
            </a:r>
          </a:p>
          <a:p>
            <a:endParaRPr lang="en-GB" sz="2800" b="1" dirty="0">
              <a:solidFill>
                <a:srgbClr val="FFFF00"/>
              </a:solidFill>
            </a:endParaRPr>
          </a:p>
          <a:p>
            <a:r>
              <a:rPr lang="en-GB" sz="2800" b="1" dirty="0" smtClean="0"/>
              <a:t>Longitudinal</a:t>
            </a:r>
          </a:p>
          <a:p>
            <a:endParaRPr lang="en-GB" sz="2800" b="1" dirty="0">
              <a:solidFill>
                <a:srgbClr val="FFFF00"/>
              </a:solidFill>
            </a:endParaRPr>
          </a:p>
          <a:p>
            <a:r>
              <a:rPr lang="en-GB" sz="2800" b="1" dirty="0" smtClean="0">
                <a:solidFill>
                  <a:srgbClr val="FFFF00"/>
                </a:solidFill>
              </a:rPr>
              <a:t>Lateral</a:t>
            </a:r>
            <a:endParaRPr lang="en-GB" sz="2800" b="1" dirty="0">
              <a:solidFill>
                <a:srgbClr val="FFFF00"/>
              </a:solidFill>
            </a:endParaRPr>
          </a:p>
        </p:txBody>
      </p:sp>
      <p:sp>
        <p:nvSpPr>
          <p:cNvPr id="12" name="TextBox 11"/>
          <p:cNvSpPr txBox="1"/>
          <p:nvPr/>
        </p:nvSpPr>
        <p:spPr>
          <a:xfrm>
            <a:off x="3693840" y="2060848"/>
            <a:ext cx="1756320" cy="2246769"/>
          </a:xfrm>
          <a:prstGeom prst="rect">
            <a:avLst/>
          </a:prstGeom>
          <a:noFill/>
        </p:spPr>
        <p:txBody>
          <a:bodyPr wrap="square" rtlCol="0">
            <a:spAutoFit/>
          </a:bodyPr>
          <a:lstStyle/>
          <a:p>
            <a:r>
              <a:rPr lang="en-GB" sz="2800" b="1" u="sng" dirty="0" smtClean="0">
                <a:solidFill>
                  <a:srgbClr val="FFFF00"/>
                </a:solidFill>
              </a:rPr>
              <a:t>Plane</a:t>
            </a:r>
          </a:p>
          <a:p>
            <a:endParaRPr lang="en-GB" sz="2800" b="1" dirty="0">
              <a:solidFill>
                <a:srgbClr val="FFFF00"/>
              </a:solidFill>
            </a:endParaRPr>
          </a:p>
          <a:p>
            <a:r>
              <a:rPr lang="en-GB" sz="2800" b="1" dirty="0" smtClean="0"/>
              <a:t>Rolling</a:t>
            </a:r>
          </a:p>
          <a:p>
            <a:endParaRPr lang="en-GB" sz="2800" b="1" dirty="0">
              <a:solidFill>
                <a:srgbClr val="FFFF00"/>
              </a:solidFill>
            </a:endParaRPr>
          </a:p>
          <a:p>
            <a:r>
              <a:rPr lang="en-GB" sz="2800" b="1" dirty="0" smtClean="0">
                <a:solidFill>
                  <a:srgbClr val="FFFF00"/>
                </a:solidFill>
              </a:rPr>
              <a:t>Pitching</a:t>
            </a:r>
            <a:endParaRPr lang="en-GB" sz="2800" b="1" dirty="0">
              <a:solidFill>
                <a:srgbClr val="FFFF00"/>
              </a:solidFill>
            </a:endParaRPr>
          </a:p>
        </p:txBody>
      </p:sp>
      <p:sp>
        <p:nvSpPr>
          <p:cNvPr id="13" name="TextBox 12"/>
          <p:cNvSpPr txBox="1"/>
          <p:nvPr/>
        </p:nvSpPr>
        <p:spPr>
          <a:xfrm>
            <a:off x="6300192" y="2060848"/>
            <a:ext cx="2664296" cy="2246769"/>
          </a:xfrm>
          <a:prstGeom prst="rect">
            <a:avLst/>
          </a:prstGeom>
          <a:noFill/>
        </p:spPr>
        <p:txBody>
          <a:bodyPr wrap="square" rtlCol="0">
            <a:spAutoFit/>
          </a:bodyPr>
          <a:lstStyle/>
          <a:p>
            <a:r>
              <a:rPr lang="en-GB" sz="2800" b="1" u="sng" dirty="0" smtClean="0">
                <a:solidFill>
                  <a:srgbClr val="FFFF00"/>
                </a:solidFill>
              </a:rPr>
              <a:t>Stability</a:t>
            </a:r>
          </a:p>
          <a:p>
            <a:endParaRPr lang="en-GB" sz="2800" b="1" dirty="0">
              <a:solidFill>
                <a:srgbClr val="FFFF00"/>
              </a:solidFill>
            </a:endParaRPr>
          </a:p>
          <a:p>
            <a:r>
              <a:rPr lang="en-GB" sz="2800" b="1" dirty="0" smtClean="0"/>
              <a:t>Lateral</a:t>
            </a:r>
          </a:p>
          <a:p>
            <a:endParaRPr lang="en-GB" sz="2800" b="1" dirty="0">
              <a:solidFill>
                <a:srgbClr val="FFFF00"/>
              </a:solidFill>
            </a:endParaRPr>
          </a:p>
          <a:p>
            <a:r>
              <a:rPr lang="en-GB" sz="2800" b="1" dirty="0" smtClean="0">
                <a:solidFill>
                  <a:srgbClr val="FFFF00"/>
                </a:solidFill>
              </a:rPr>
              <a:t>Longitudinal</a:t>
            </a:r>
            <a:endParaRPr lang="en-GB" sz="28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Line 2052"/>
          <p:cNvSpPr>
            <a:spLocks noChangeShapeType="1"/>
          </p:cNvSpPr>
          <p:nvPr/>
        </p:nvSpPr>
        <p:spPr bwMode="auto">
          <a:xfrm>
            <a:off x="2805113" y="2057400"/>
            <a:ext cx="393700" cy="561975"/>
          </a:xfrm>
          <a:prstGeom prst="line">
            <a:avLst/>
          </a:prstGeom>
          <a:noFill/>
          <a:ln w="76200">
            <a:solidFill>
              <a:srgbClr val="000000"/>
            </a:solidFill>
            <a:round/>
            <a:headEnd/>
            <a:tailEnd/>
          </a:ln>
        </p:spPr>
        <p:txBody>
          <a:bodyPr/>
          <a:lstStyle/>
          <a:p>
            <a:endParaRPr lang="en-GB"/>
          </a:p>
        </p:txBody>
      </p:sp>
      <p:sp>
        <p:nvSpPr>
          <p:cNvPr id="67595" name="Line 2055"/>
          <p:cNvSpPr>
            <a:spLocks noChangeShapeType="1"/>
          </p:cNvSpPr>
          <p:nvPr/>
        </p:nvSpPr>
        <p:spPr bwMode="auto">
          <a:xfrm rot="2108763">
            <a:off x="2969837" y="1979618"/>
            <a:ext cx="393396" cy="561970"/>
          </a:xfrm>
          <a:prstGeom prst="line">
            <a:avLst/>
          </a:prstGeom>
          <a:noFill/>
          <a:ln w="76200">
            <a:solidFill>
              <a:srgbClr val="000000"/>
            </a:solidFill>
            <a:round/>
            <a:headEnd/>
            <a:tailEnd/>
          </a:ln>
        </p:spPr>
        <p:txBody>
          <a:bodyPr/>
          <a:lstStyle/>
          <a:p>
            <a:endParaRPr lang="en-GB"/>
          </a:p>
        </p:txBody>
      </p:sp>
      <p:sp>
        <p:nvSpPr>
          <p:cNvPr id="8" name="Arc 7"/>
          <p:cNvSpPr/>
          <p:nvPr/>
        </p:nvSpPr>
        <p:spPr bwMode="auto">
          <a:xfrm rot="18671396">
            <a:off x="2750344" y="2067719"/>
            <a:ext cx="500062" cy="285750"/>
          </a:xfrm>
          <a:prstGeom prst="arc">
            <a:avLst/>
          </a:prstGeom>
          <a:ln>
            <a:headEnd type="triangle"/>
            <a:tailEnd type="none"/>
          </a:ln>
        </p:spPr>
        <p:style>
          <a:lnRef idx="2">
            <a:schemeClr val="dk1"/>
          </a:lnRef>
          <a:fillRef idx="0">
            <a:schemeClr val="dk1"/>
          </a:fillRef>
          <a:effectRef idx="1">
            <a:schemeClr val="dk1"/>
          </a:effectRef>
          <a:fontRef idx="minor">
            <a:schemeClr val="tx1"/>
          </a:fontRef>
        </p:style>
        <p:txBody>
          <a:bodyPr anchor="ctr"/>
          <a:lstStyle/>
          <a:p>
            <a:pPr algn="ctr">
              <a:defRPr/>
            </a:pPr>
            <a:endParaRPr lang="en-US">
              <a:latin typeface="Arial" pitchFamily="34" charset="0"/>
            </a:endParaRPr>
          </a:p>
        </p:txBody>
      </p:sp>
      <p:pic>
        <p:nvPicPr>
          <p:cNvPr id="67589" name="Picture 12" descr="tutor no elevator.gif"/>
          <p:cNvPicPr>
            <a:picLocks noChangeAspect="1"/>
          </p:cNvPicPr>
          <p:nvPr/>
        </p:nvPicPr>
        <p:blipFill>
          <a:blip r:embed="rId3" cstate="email"/>
          <a:srcRect/>
          <a:stretch>
            <a:fillRect/>
          </a:stretch>
        </p:blipFill>
        <p:spPr bwMode="auto">
          <a:xfrm>
            <a:off x="963613" y="2286000"/>
            <a:ext cx="6608762" cy="2438400"/>
          </a:xfrm>
          <a:prstGeom prst="rect">
            <a:avLst/>
          </a:prstGeom>
          <a:noFill/>
          <a:ln w="9525">
            <a:noFill/>
            <a:miter lim="800000"/>
            <a:headEnd/>
            <a:tailEnd/>
          </a:ln>
        </p:spPr>
      </p:pic>
      <p:sp>
        <p:nvSpPr>
          <p:cNvPr id="17" name="Freeform 16"/>
          <p:cNvSpPr/>
          <p:nvPr/>
        </p:nvSpPr>
        <p:spPr>
          <a:xfrm>
            <a:off x="6178550" y="3357563"/>
            <a:ext cx="795338" cy="142875"/>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9" name="Freeform 18"/>
          <p:cNvSpPr/>
          <p:nvPr/>
        </p:nvSpPr>
        <p:spPr>
          <a:xfrm>
            <a:off x="6821488" y="3357563"/>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2" name="Rectangle 2053"/>
          <p:cNvSpPr>
            <a:spLocks noChangeArrowheads="1"/>
          </p:cNvSpPr>
          <p:nvPr/>
        </p:nvSpPr>
        <p:spPr bwMode="auto">
          <a:xfrm>
            <a:off x="0" y="548680"/>
            <a:ext cx="9144000" cy="1567096"/>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3200" b="1" dirty="0" smtClean="0">
                <a:solidFill>
                  <a:srgbClr val="FAFD00"/>
                </a:solidFill>
                <a:latin typeface="Arial" pitchFamily="34" charset="0"/>
              </a:rPr>
              <a:t>To create pitch, the control column </a:t>
            </a:r>
          </a:p>
          <a:p>
            <a:pPr algn="ctr" eaLnBrk="0" hangingPunct="0">
              <a:defRPr/>
            </a:pPr>
            <a:r>
              <a:rPr lang="en-US" sz="3200" b="1" dirty="0" smtClean="0">
                <a:solidFill>
                  <a:srgbClr val="FAFD00"/>
                </a:solidFill>
                <a:latin typeface="Arial" pitchFamily="34" charset="0"/>
              </a:rPr>
              <a:t>is pushed forwards</a:t>
            </a:r>
          </a:p>
          <a:p>
            <a:pPr eaLnBrk="0" hangingPunct="0">
              <a:defRPr/>
            </a:pPr>
            <a:endParaRPr lang="en-US" sz="3200" b="1" dirty="0">
              <a:solidFill>
                <a:srgbClr val="FAFD00"/>
              </a:solidFill>
              <a:effectLst>
                <a:outerShdw blurRad="38100" dist="38100" dir="2700000" algn="tl">
                  <a:srgbClr val="000000"/>
                </a:outerShdw>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tutor no elevator.gif"/>
          <p:cNvPicPr>
            <a:picLocks noChangeAspect="1"/>
          </p:cNvPicPr>
          <p:nvPr/>
        </p:nvPicPr>
        <p:blipFill>
          <a:blip r:embed="rId3" cstate="email"/>
          <a:srcRect/>
          <a:stretch>
            <a:fillRect/>
          </a:stretch>
        </p:blipFill>
        <p:spPr bwMode="auto">
          <a:xfrm>
            <a:off x="963613" y="2286000"/>
            <a:ext cx="6608762" cy="2438400"/>
          </a:xfrm>
          <a:prstGeom prst="rect">
            <a:avLst/>
          </a:prstGeom>
          <a:noFill/>
          <a:ln w="9525">
            <a:noFill/>
            <a:miter lim="800000"/>
            <a:headEnd/>
            <a:tailEnd/>
          </a:ln>
        </p:spPr>
      </p:pic>
      <p:sp>
        <p:nvSpPr>
          <p:cNvPr id="9" name="Freeform 8"/>
          <p:cNvSpPr/>
          <p:nvPr/>
        </p:nvSpPr>
        <p:spPr>
          <a:xfrm>
            <a:off x="6178550" y="3357563"/>
            <a:ext cx="795338" cy="142875"/>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0" name="Freeform 9"/>
          <p:cNvSpPr/>
          <p:nvPr/>
        </p:nvSpPr>
        <p:spPr>
          <a:xfrm>
            <a:off x="6821488" y="3357563"/>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68613" name="Oval 5"/>
          <p:cNvSpPr>
            <a:spLocks noChangeArrowheads="1"/>
          </p:cNvSpPr>
          <p:nvPr/>
        </p:nvSpPr>
        <p:spPr bwMode="auto">
          <a:xfrm>
            <a:off x="6535738" y="3071813"/>
            <a:ext cx="1000125" cy="1000125"/>
          </a:xfrm>
          <a:prstGeom prst="ellipse">
            <a:avLst/>
          </a:prstGeom>
          <a:noFill/>
          <a:ln w="50800">
            <a:solidFill>
              <a:schemeClr val="hlink"/>
            </a:solidFill>
            <a:round/>
            <a:headEnd/>
            <a:tailEnd/>
          </a:ln>
        </p:spPr>
        <p:txBody>
          <a:bodyPr wrap="none" anchor="ctr"/>
          <a:lstStyle/>
          <a:p>
            <a:endParaRPr lang="en-GB">
              <a:latin typeface="Arial" pitchFamily="34" charset="0"/>
            </a:endParaRPr>
          </a:p>
        </p:txBody>
      </p:sp>
      <p:grpSp>
        <p:nvGrpSpPr>
          <p:cNvPr id="2" name="Group 11"/>
          <p:cNvGrpSpPr>
            <a:grpSpLocks/>
          </p:cNvGrpSpPr>
          <p:nvPr/>
        </p:nvGrpSpPr>
        <p:grpSpPr bwMode="auto">
          <a:xfrm>
            <a:off x="4749799" y="1571625"/>
            <a:ext cx="2595263" cy="2027238"/>
            <a:chOff x="4643440" y="1857364"/>
            <a:chExt cx="2596034" cy="2026517"/>
          </a:xfrm>
        </p:grpSpPr>
        <p:sp>
          <p:nvSpPr>
            <p:cNvPr id="56324" name="Rectangle 4"/>
            <p:cNvSpPr>
              <a:spLocks noChangeArrowheads="1"/>
            </p:cNvSpPr>
            <p:nvPr/>
          </p:nvSpPr>
          <p:spPr bwMode="auto">
            <a:xfrm>
              <a:off x="4643440" y="1857364"/>
              <a:ext cx="2596034" cy="156653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smtClean="0">
                  <a:solidFill>
                    <a:srgbClr val="FAFD00"/>
                  </a:solidFill>
                  <a:latin typeface="Arial" pitchFamily="34" charset="0"/>
                </a:rPr>
                <a:t>The elevator</a:t>
              </a:r>
              <a:endParaRPr lang="en-US" sz="3200" b="1" dirty="0">
                <a:solidFill>
                  <a:srgbClr val="FAFD00"/>
                </a:solidFill>
                <a:latin typeface="Arial" pitchFamily="34" charset="0"/>
              </a:endParaRPr>
            </a:p>
            <a:p>
              <a:pPr eaLnBrk="0" hangingPunct="0">
                <a:defRPr/>
              </a:pPr>
              <a:r>
                <a:rPr lang="en-US" sz="3200" b="1" dirty="0">
                  <a:solidFill>
                    <a:srgbClr val="FAFD00"/>
                  </a:solidFill>
                  <a:latin typeface="Arial" pitchFamily="34" charset="0"/>
                </a:rPr>
                <a:t>moves</a:t>
              </a:r>
            </a:p>
            <a:p>
              <a:pPr eaLnBrk="0" hangingPunct="0">
                <a:defRPr/>
              </a:pPr>
              <a:r>
                <a:rPr lang="en-US" sz="3200" b="1" dirty="0">
                  <a:solidFill>
                    <a:srgbClr val="FAFD00"/>
                  </a:solidFill>
                  <a:latin typeface="Arial" pitchFamily="34" charset="0"/>
                </a:rPr>
                <a:t>down</a:t>
              </a:r>
            </a:p>
          </p:txBody>
        </p:sp>
        <p:sp>
          <p:nvSpPr>
            <p:cNvPr id="11" name="Freeform 10"/>
            <p:cNvSpPr/>
            <p:nvPr/>
          </p:nvSpPr>
          <p:spPr>
            <a:xfrm rot="1700332">
              <a:off x="6722092" y="3741057"/>
              <a:ext cx="447808" cy="142824"/>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26768">
            <a:off x="1046163" y="2176463"/>
            <a:ext cx="6608762" cy="2438400"/>
            <a:chOff x="857224" y="2571744"/>
            <a:chExt cx="6609380" cy="2438412"/>
          </a:xfrm>
        </p:grpSpPr>
        <p:pic>
          <p:nvPicPr>
            <p:cNvPr id="69638" name="Picture 3" descr="tutor no elevator.gif"/>
            <p:cNvPicPr>
              <a:picLocks noChangeAspect="1"/>
            </p:cNvPicPr>
            <p:nvPr/>
          </p:nvPicPr>
          <p:blipFill>
            <a:blip r:embed="rId2" cstate="email"/>
            <a:srcRect/>
            <a:stretch>
              <a:fillRect/>
            </a:stretch>
          </p:blipFill>
          <p:spPr bwMode="auto">
            <a:xfrm>
              <a:off x="857224" y="2571744"/>
              <a:ext cx="6609380" cy="2438412"/>
            </a:xfrm>
            <a:prstGeom prst="rect">
              <a:avLst/>
            </a:prstGeom>
            <a:noFill/>
            <a:ln w="9525">
              <a:noFill/>
              <a:miter lim="800000"/>
              <a:headEnd/>
              <a:tailEnd/>
            </a:ln>
          </p:spPr>
        </p:pic>
        <p:sp>
          <p:nvSpPr>
            <p:cNvPr id="5" name="Freeform 4"/>
            <p:cNvSpPr/>
            <p:nvPr/>
          </p:nvSpPr>
          <p:spPr>
            <a:xfrm>
              <a:off x="6062732" y="3632693"/>
              <a:ext cx="795411" cy="142876"/>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6" name="Freeform 5"/>
            <p:cNvSpPr/>
            <p:nvPr/>
          </p:nvSpPr>
          <p:spPr>
            <a:xfrm rot="1700332">
              <a:off x="6721864" y="3741115"/>
              <a:ext cx="447717" cy="142876"/>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grpSp>
        <p:nvGrpSpPr>
          <p:cNvPr id="3" name="Group 3"/>
          <p:cNvGrpSpPr>
            <a:grpSpLocks/>
          </p:cNvGrpSpPr>
          <p:nvPr/>
        </p:nvGrpSpPr>
        <p:grpSpPr bwMode="auto">
          <a:xfrm>
            <a:off x="538907" y="404705"/>
            <a:ext cx="8353426" cy="5400540"/>
            <a:chOff x="26" y="1204"/>
            <a:chExt cx="5262" cy="2514"/>
          </a:xfrm>
        </p:grpSpPr>
        <p:sp>
          <p:nvSpPr>
            <p:cNvPr id="8" name="Rectangle 4"/>
            <p:cNvSpPr>
              <a:spLocks noChangeArrowheads="1"/>
            </p:cNvSpPr>
            <p:nvPr/>
          </p:nvSpPr>
          <p:spPr bwMode="auto">
            <a:xfrm>
              <a:off x="26" y="1204"/>
              <a:ext cx="5262" cy="729"/>
            </a:xfrm>
            <a:prstGeom prst="rect">
              <a:avLst/>
            </a:prstGeom>
            <a:noFill/>
            <a:ln w="12700">
              <a:noFill/>
              <a:miter lim="800000"/>
              <a:headEnd/>
              <a:tailEnd/>
            </a:ln>
            <a:effectLst/>
          </p:spPr>
          <p:txBody>
            <a:bodyPr wrap="square" lIns="90488" tIns="44450" rIns="90488" bIns="44450">
              <a:spAutoFit/>
            </a:bodyPr>
            <a:lstStyle/>
            <a:p>
              <a:pPr eaLnBrk="0" hangingPunct="0">
                <a:defRPr/>
              </a:pPr>
              <a:endParaRPr lang="en-US" sz="3200" b="1" dirty="0" smtClean="0">
                <a:solidFill>
                  <a:srgbClr val="FAFD00"/>
                </a:solidFill>
                <a:latin typeface="Arial" pitchFamily="34" charset="0"/>
              </a:endParaRPr>
            </a:p>
            <a:p>
              <a:pPr algn="ctr" eaLnBrk="0" hangingPunct="0">
                <a:defRPr/>
              </a:pPr>
              <a:r>
                <a:rPr lang="en-US" sz="3200" b="1" dirty="0" smtClean="0">
                  <a:solidFill>
                    <a:srgbClr val="FAFD00"/>
                  </a:solidFill>
                  <a:latin typeface="Arial" pitchFamily="34" charset="0"/>
                </a:rPr>
                <a:t>The aircraft pitches down </a:t>
              </a:r>
            </a:p>
            <a:p>
              <a:pPr algn="ctr" eaLnBrk="0" hangingPunct="0">
                <a:defRPr/>
              </a:pPr>
              <a:r>
                <a:rPr lang="en-US" sz="3200" b="1" dirty="0" smtClean="0">
                  <a:solidFill>
                    <a:srgbClr val="FAFD00"/>
                  </a:solidFill>
                  <a:latin typeface="Arial" pitchFamily="34" charset="0"/>
                </a:rPr>
                <a:t>about the lateral axis</a:t>
              </a:r>
              <a:endParaRPr lang="en-US" sz="3200" b="1" dirty="0">
                <a:solidFill>
                  <a:srgbClr val="FAFD00"/>
                </a:solidFill>
                <a:latin typeface="Arial" pitchFamily="34" charset="0"/>
              </a:endParaRPr>
            </a:p>
          </p:txBody>
        </p:sp>
        <p:sp>
          <p:nvSpPr>
            <p:cNvPr id="69637" name="Line 5"/>
            <p:cNvSpPr>
              <a:spLocks noChangeShapeType="1"/>
            </p:cNvSpPr>
            <p:nvPr/>
          </p:nvSpPr>
          <p:spPr bwMode="auto">
            <a:xfrm>
              <a:off x="480" y="2880"/>
              <a:ext cx="0" cy="838"/>
            </a:xfrm>
            <a:prstGeom prst="line">
              <a:avLst/>
            </a:prstGeom>
            <a:noFill/>
            <a:ln w="50800">
              <a:solidFill>
                <a:srgbClr val="FAFD00"/>
              </a:solidFill>
              <a:round/>
              <a:headEnd/>
              <a:tailEnd type="triangle" w="med" len="med"/>
            </a:ln>
          </p:spPr>
          <p:txBody>
            <a:bodyPr/>
            <a:lstStyle/>
            <a:p>
              <a:endParaRPr lang="en-GB"/>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476672"/>
            <a:ext cx="9144000" cy="769441"/>
          </a:xfrm>
          <a:prstGeom prst="rect">
            <a:avLst/>
          </a:prstGeom>
          <a:noFill/>
          <a:ln w="9525">
            <a:noFill/>
            <a:miter lim="800000"/>
            <a:headEnd/>
            <a:tailEnd/>
          </a:ln>
        </p:spPr>
        <p:txBody>
          <a:bodyPr wrap="square">
            <a:spAutoFit/>
          </a:bodyPr>
          <a:lstStyle/>
          <a:p>
            <a:pPr algn="ctr">
              <a:spcBef>
                <a:spcPct val="50000"/>
              </a:spcBef>
            </a:pPr>
            <a:r>
              <a:rPr lang="en-GB" sz="4400" b="1" dirty="0">
                <a:solidFill>
                  <a:srgbClr val="FFFF00"/>
                </a:solidFill>
              </a:rPr>
              <a:t>Principles of Flight</a:t>
            </a:r>
          </a:p>
        </p:txBody>
      </p:sp>
      <p:grpSp>
        <p:nvGrpSpPr>
          <p:cNvPr id="2" name="Group 44"/>
          <p:cNvGrpSpPr>
            <a:grpSpLocks/>
          </p:cNvGrpSpPr>
          <p:nvPr/>
        </p:nvGrpSpPr>
        <p:grpSpPr bwMode="auto">
          <a:xfrm>
            <a:off x="1116013" y="1484313"/>
            <a:ext cx="6913562" cy="3182937"/>
            <a:chOff x="884" y="935"/>
            <a:chExt cx="4355" cy="2005"/>
          </a:xfrm>
        </p:grpSpPr>
        <p:grpSp>
          <p:nvGrpSpPr>
            <p:cNvPr id="3" name="Group 10"/>
            <p:cNvGrpSpPr>
              <a:grpSpLocks noChangeAspect="1"/>
            </p:cNvGrpSpPr>
            <p:nvPr/>
          </p:nvGrpSpPr>
          <p:grpSpPr bwMode="auto">
            <a:xfrm rot="-5400000">
              <a:off x="3053" y="754"/>
              <a:ext cx="2005" cy="2367"/>
              <a:chOff x="3016" y="799"/>
              <a:chExt cx="1610" cy="2399"/>
            </a:xfrm>
          </p:grpSpPr>
          <p:sp>
            <p:nvSpPr>
              <p:cNvPr id="12313" name="AutoShape 9"/>
              <p:cNvSpPr>
                <a:spLocks noChangeAspect="1" noChangeArrowheads="1" noTextEdit="1"/>
              </p:cNvSpPr>
              <p:nvPr/>
            </p:nvSpPr>
            <p:spPr bwMode="auto">
              <a:xfrm>
                <a:off x="3016" y="799"/>
                <a:ext cx="1610" cy="2399"/>
              </a:xfrm>
              <a:prstGeom prst="rect">
                <a:avLst/>
              </a:prstGeom>
              <a:noFill/>
              <a:ln w="9525">
                <a:noFill/>
                <a:miter lim="800000"/>
                <a:headEnd/>
                <a:tailEnd/>
              </a:ln>
            </p:spPr>
            <p:txBody>
              <a:bodyPr/>
              <a:lstStyle/>
              <a:p>
                <a:endParaRPr lang="en-GB"/>
              </a:p>
            </p:txBody>
          </p:sp>
          <p:sp>
            <p:nvSpPr>
              <p:cNvPr id="12314" name="Freeform 11"/>
              <p:cNvSpPr>
                <a:spLocks/>
              </p:cNvSpPr>
              <p:nvPr/>
            </p:nvSpPr>
            <p:spPr bwMode="auto">
              <a:xfrm>
                <a:off x="4086" y="3216"/>
                <a:ext cx="35" cy="10"/>
              </a:xfrm>
              <a:custGeom>
                <a:avLst/>
                <a:gdLst>
                  <a:gd name="T0" fmla="*/ 0 w 70"/>
                  <a:gd name="T1" fmla="*/ 10 h 10"/>
                  <a:gd name="T2" fmla="*/ 0 w 70"/>
                  <a:gd name="T3" fmla="*/ 0 h 10"/>
                  <a:gd name="T4" fmla="*/ 4 w 70"/>
                  <a:gd name="T5" fmla="*/ 10 h 10"/>
                  <a:gd name="T6" fmla="*/ 0 w 70"/>
                  <a:gd name="T7" fmla="*/ 10 h 10"/>
                  <a:gd name="T8" fmla="*/ 0 60000 65536"/>
                  <a:gd name="T9" fmla="*/ 0 60000 65536"/>
                  <a:gd name="T10" fmla="*/ 0 60000 65536"/>
                  <a:gd name="T11" fmla="*/ 0 60000 65536"/>
                  <a:gd name="T12" fmla="*/ 0 w 70"/>
                  <a:gd name="T13" fmla="*/ 0 h 10"/>
                  <a:gd name="T14" fmla="*/ 70 w 70"/>
                  <a:gd name="T15" fmla="*/ 10 h 10"/>
                </a:gdLst>
                <a:ahLst/>
                <a:cxnLst>
                  <a:cxn ang="T8">
                    <a:pos x="T0" y="T1"/>
                  </a:cxn>
                  <a:cxn ang="T9">
                    <a:pos x="T2" y="T3"/>
                  </a:cxn>
                  <a:cxn ang="T10">
                    <a:pos x="T4" y="T5"/>
                  </a:cxn>
                  <a:cxn ang="T11">
                    <a:pos x="T6" y="T7"/>
                  </a:cxn>
                </a:cxnLst>
                <a:rect l="T12" t="T13" r="T14" b="T15"/>
                <a:pathLst>
                  <a:path w="70" h="10">
                    <a:moveTo>
                      <a:pt x="0" y="10"/>
                    </a:moveTo>
                    <a:lnTo>
                      <a:pt x="0" y="0"/>
                    </a:lnTo>
                    <a:lnTo>
                      <a:pt x="70" y="10"/>
                    </a:lnTo>
                    <a:lnTo>
                      <a:pt x="0" y="10"/>
                    </a:lnTo>
                    <a:close/>
                  </a:path>
                </a:pathLst>
              </a:custGeom>
              <a:noFill/>
              <a:ln w="9525">
                <a:noFill/>
                <a:round/>
                <a:headEnd/>
                <a:tailEnd/>
              </a:ln>
            </p:spPr>
            <p:txBody>
              <a:bodyPr/>
              <a:lstStyle/>
              <a:p>
                <a:endParaRPr lang="en-GB"/>
              </a:p>
            </p:txBody>
          </p:sp>
          <p:sp>
            <p:nvSpPr>
              <p:cNvPr id="12315" name="Freeform 12"/>
              <p:cNvSpPr>
                <a:spLocks/>
              </p:cNvSpPr>
              <p:nvPr/>
            </p:nvSpPr>
            <p:spPr bwMode="auto">
              <a:xfrm>
                <a:off x="4258" y="3158"/>
                <a:ext cx="26" cy="28"/>
              </a:xfrm>
              <a:custGeom>
                <a:avLst/>
                <a:gdLst>
                  <a:gd name="T0" fmla="*/ 0 w 52"/>
                  <a:gd name="T1" fmla="*/ 28 h 28"/>
                  <a:gd name="T2" fmla="*/ 3 w 52"/>
                  <a:gd name="T3" fmla="*/ 0 h 28"/>
                  <a:gd name="T4" fmla="*/ 0 w 52"/>
                  <a:gd name="T5" fmla="*/ 28 h 28"/>
                  <a:gd name="T6" fmla="*/ 0 60000 65536"/>
                  <a:gd name="T7" fmla="*/ 0 60000 65536"/>
                  <a:gd name="T8" fmla="*/ 0 60000 65536"/>
                  <a:gd name="T9" fmla="*/ 0 w 52"/>
                  <a:gd name="T10" fmla="*/ 0 h 28"/>
                  <a:gd name="T11" fmla="*/ 52 w 52"/>
                  <a:gd name="T12" fmla="*/ 28 h 28"/>
                </a:gdLst>
                <a:ahLst/>
                <a:cxnLst>
                  <a:cxn ang="T6">
                    <a:pos x="T0" y="T1"/>
                  </a:cxn>
                  <a:cxn ang="T7">
                    <a:pos x="T2" y="T3"/>
                  </a:cxn>
                  <a:cxn ang="T8">
                    <a:pos x="T4" y="T5"/>
                  </a:cxn>
                </a:cxnLst>
                <a:rect l="T9" t="T10" r="T11" b="T12"/>
                <a:pathLst>
                  <a:path w="52" h="28">
                    <a:moveTo>
                      <a:pt x="0" y="28"/>
                    </a:moveTo>
                    <a:lnTo>
                      <a:pt x="52" y="0"/>
                    </a:lnTo>
                    <a:lnTo>
                      <a:pt x="0" y="28"/>
                    </a:lnTo>
                    <a:close/>
                  </a:path>
                </a:pathLst>
              </a:custGeom>
              <a:solidFill>
                <a:srgbClr val="FFFFFF"/>
              </a:solidFill>
              <a:ln w="9525">
                <a:noFill/>
                <a:round/>
                <a:headEnd/>
                <a:tailEnd/>
              </a:ln>
            </p:spPr>
            <p:txBody>
              <a:bodyPr/>
              <a:lstStyle/>
              <a:p>
                <a:endParaRPr lang="en-GB"/>
              </a:p>
            </p:txBody>
          </p:sp>
          <p:sp>
            <p:nvSpPr>
              <p:cNvPr id="12316" name="Freeform 13"/>
              <p:cNvSpPr>
                <a:spLocks/>
              </p:cNvSpPr>
              <p:nvPr/>
            </p:nvSpPr>
            <p:spPr bwMode="auto">
              <a:xfrm>
                <a:off x="3026" y="904"/>
                <a:ext cx="1500" cy="2204"/>
              </a:xfrm>
              <a:custGeom>
                <a:avLst/>
                <a:gdLst>
                  <a:gd name="T0" fmla="*/ 69 w 2999"/>
                  <a:gd name="T1" fmla="*/ 2175 h 2204"/>
                  <a:gd name="T2" fmla="*/ 62 w 2999"/>
                  <a:gd name="T3" fmla="*/ 2190 h 2204"/>
                  <a:gd name="T4" fmla="*/ 58 w 2999"/>
                  <a:gd name="T5" fmla="*/ 2180 h 2204"/>
                  <a:gd name="T6" fmla="*/ 54 w 2999"/>
                  <a:gd name="T7" fmla="*/ 2174 h 2204"/>
                  <a:gd name="T8" fmla="*/ 50 w 2999"/>
                  <a:gd name="T9" fmla="*/ 2174 h 2204"/>
                  <a:gd name="T10" fmla="*/ 46 w 2999"/>
                  <a:gd name="T11" fmla="*/ 2175 h 2204"/>
                  <a:gd name="T12" fmla="*/ 42 w 2999"/>
                  <a:gd name="T13" fmla="*/ 2176 h 2204"/>
                  <a:gd name="T14" fmla="*/ 38 w 2999"/>
                  <a:gd name="T15" fmla="*/ 2177 h 2204"/>
                  <a:gd name="T16" fmla="*/ 34 w 2999"/>
                  <a:gd name="T17" fmla="*/ 2179 h 2204"/>
                  <a:gd name="T18" fmla="*/ 30 w 2999"/>
                  <a:gd name="T19" fmla="*/ 2176 h 2204"/>
                  <a:gd name="T20" fmla="*/ 21 w 2999"/>
                  <a:gd name="T21" fmla="*/ 2063 h 2204"/>
                  <a:gd name="T22" fmla="*/ 21 w 2999"/>
                  <a:gd name="T23" fmla="*/ 2014 h 2204"/>
                  <a:gd name="T24" fmla="*/ 20 w 2999"/>
                  <a:gd name="T25" fmla="*/ 1965 h 2204"/>
                  <a:gd name="T26" fmla="*/ 20 w 2999"/>
                  <a:gd name="T27" fmla="*/ 1915 h 2204"/>
                  <a:gd name="T28" fmla="*/ 19 w 2999"/>
                  <a:gd name="T29" fmla="*/ 1865 h 2204"/>
                  <a:gd name="T30" fmla="*/ 19 w 2999"/>
                  <a:gd name="T31" fmla="*/ 1813 h 2204"/>
                  <a:gd name="T32" fmla="*/ 20 w 2999"/>
                  <a:gd name="T33" fmla="*/ 1763 h 2204"/>
                  <a:gd name="T34" fmla="*/ 20 w 2999"/>
                  <a:gd name="T35" fmla="*/ 1712 h 2204"/>
                  <a:gd name="T36" fmla="*/ 21 w 2999"/>
                  <a:gd name="T37" fmla="*/ 1660 h 2204"/>
                  <a:gd name="T38" fmla="*/ 8 w 2999"/>
                  <a:gd name="T39" fmla="*/ 1599 h 2204"/>
                  <a:gd name="T40" fmla="*/ 2 w 2999"/>
                  <a:gd name="T41" fmla="*/ 1475 h 2204"/>
                  <a:gd name="T42" fmla="*/ 1 w 2999"/>
                  <a:gd name="T43" fmla="*/ 1414 h 2204"/>
                  <a:gd name="T44" fmla="*/ 1 w 2999"/>
                  <a:gd name="T45" fmla="*/ 1362 h 2204"/>
                  <a:gd name="T46" fmla="*/ 0 w 2999"/>
                  <a:gd name="T47" fmla="*/ 1298 h 2204"/>
                  <a:gd name="T48" fmla="*/ 1 w 2999"/>
                  <a:gd name="T49" fmla="*/ 1236 h 2204"/>
                  <a:gd name="T50" fmla="*/ 2 w 2999"/>
                  <a:gd name="T51" fmla="*/ 1189 h 2204"/>
                  <a:gd name="T52" fmla="*/ 3 w 2999"/>
                  <a:gd name="T53" fmla="*/ 1135 h 2204"/>
                  <a:gd name="T54" fmla="*/ 5 w 2999"/>
                  <a:gd name="T55" fmla="*/ 1072 h 2204"/>
                  <a:gd name="T56" fmla="*/ 15 w 2999"/>
                  <a:gd name="T57" fmla="*/ 905 h 2204"/>
                  <a:gd name="T58" fmla="*/ 10 w 2999"/>
                  <a:gd name="T59" fmla="*/ 659 h 2204"/>
                  <a:gd name="T60" fmla="*/ 11 w 2999"/>
                  <a:gd name="T61" fmla="*/ 597 h 2204"/>
                  <a:gd name="T62" fmla="*/ 13 w 2999"/>
                  <a:gd name="T63" fmla="*/ 533 h 2204"/>
                  <a:gd name="T64" fmla="*/ 16 w 2999"/>
                  <a:gd name="T65" fmla="*/ 469 h 2204"/>
                  <a:gd name="T66" fmla="*/ 75 w 2999"/>
                  <a:gd name="T67" fmla="*/ 36 h 2204"/>
                  <a:gd name="T68" fmla="*/ 87 w 2999"/>
                  <a:gd name="T69" fmla="*/ 15 h 2204"/>
                  <a:gd name="T70" fmla="*/ 98 w 2999"/>
                  <a:gd name="T71" fmla="*/ 5 h 2204"/>
                  <a:gd name="T72" fmla="*/ 108 w 2999"/>
                  <a:gd name="T73" fmla="*/ 0 h 2204"/>
                  <a:gd name="T74" fmla="*/ 118 w 2999"/>
                  <a:gd name="T75" fmla="*/ 2 h 2204"/>
                  <a:gd name="T76" fmla="*/ 128 w 2999"/>
                  <a:gd name="T77" fmla="*/ 9 h 2204"/>
                  <a:gd name="T78" fmla="*/ 138 w 2999"/>
                  <a:gd name="T79" fmla="*/ 22 h 2204"/>
                  <a:gd name="T80" fmla="*/ 148 w 2999"/>
                  <a:gd name="T81" fmla="*/ 41 h 2204"/>
                  <a:gd name="T82" fmla="*/ 158 w 2999"/>
                  <a:gd name="T83" fmla="*/ 63 h 2204"/>
                  <a:gd name="T84" fmla="*/ 170 w 2999"/>
                  <a:gd name="T85" fmla="*/ 91 h 2204"/>
                  <a:gd name="T86" fmla="*/ 169 w 2999"/>
                  <a:gd name="T87" fmla="*/ 185 h 2204"/>
                  <a:gd name="T88" fmla="*/ 167 w 2999"/>
                  <a:gd name="T89" fmla="*/ 233 h 2204"/>
                  <a:gd name="T90" fmla="*/ 167 w 2999"/>
                  <a:gd name="T91" fmla="*/ 281 h 2204"/>
                  <a:gd name="T92" fmla="*/ 166 w 2999"/>
                  <a:gd name="T93" fmla="*/ 330 h 2204"/>
                  <a:gd name="T94" fmla="*/ 165 w 2999"/>
                  <a:gd name="T95" fmla="*/ 380 h 2204"/>
                  <a:gd name="T96" fmla="*/ 178 w 2999"/>
                  <a:gd name="T97" fmla="*/ 632 h 2204"/>
                  <a:gd name="T98" fmla="*/ 184 w 2999"/>
                  <a:gd name="T99" fmla="*/ 828 h 2204"/>
                  <a:gd name="T100" fmla="*/ 183 w 2999"/>
                  <a:gd name="T101" fmla="*/ 883 h 2204"/>
                  <a:gd name="T102" fmla="*/ 182 w 2999"/>
                  <a:gd name="T103" fmla="*/ 941 h 2204"/>
                  <a:gd name="T104" fmla="*/ 182 w 2999"/>
                  <a:gd name="T105" fmla="*/ 999 h 2204"/>
                  <a:gd name="T106" fmla="*/ 182 w 2999"/>
                  <a:gd name="T107" fmla="*/ 1057 h 2204"/>
                  <a:gd name="T108" fmla="*/ 182 w 2999"/>
                  <a:gd name="T109" fmla="*/ 1189 h 2204"/>
                  <a:gd name="T110" fmla="*/ 183 w 2999"/>
                  <a:gd name="T111" fmla="*/ 1501 h 2204"/>
                  <a:gd name="T112" fmla="*/ 120 w 2999"/>
                  <a:gd name="T113" fmla="*/ 2204 h 2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9"/>
                  <a:gd name="T172" fmla="*/ 0 h 2204"/>
                  <a:gd name="T173" fmla="*/ 2999 w 2999"/>
                  <a:gd name="T174" fmla="*/ 2204 h 2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9" h="2204">
                    <a:moveTo>
                      <a:pt x="1892" y="2204"/>
                    </a:moveTo>
                    <a:lnTo>
                      <a:pt x="1874" y="2175"/>
                    </a:lnTo>
                    <a:lnTo>
                      <a:pt x="1628" y="2175"/>
                    </a:lnTo>
                    <a:lnTo>
                      <a:pt x="1222" y="2175"/>
                    </a:lnTo>
                    <a:lnTo>
                      <a:pt x="1187" y="2195"/>
                    </a:lnTo>
                    <a:lnTo>
                      <a:pt x="1134" y="2204"/>
                    </a:lnTo>
                    <a:lnTo>
                      <a:pt x="1099" y="2175"/>
                    </a:lnTo>
                    <a:lnTo>
                      <a:pt x="1056" y="2195"/>
                    </a:lnTo>
                    <a:lnTo>
                      <a:pt x="1038" y="2204"/>
                    </a:lnTo>
                    <a:lnTo>
                      <a:pt x="1028" y="2201"/>
                    </a:lnTo>
                    <a:lnTo>
                      <a:pt x="1019" y="2197"/>
                    </a:lnTo>
                    <a:lnTo>
                      <a:pt x="1009" y="2195"/>
                    </a:lnTo>
                    <a:lnTo>
                      <a:pt x="1000" y="2193"/>
                    </a:lnTo>
                    <a:lnTo>
                      <a:pt x="990" y="2190"/>
                    </a:lnTo>
                    <a:lnTo>
                      <a:pt x="980" y="2189"/>
                    </a:lnTo>
                    <a:lnTo>
                      <a:pt x="971" y="2187"/>
                    </a:lnTo>
                    <a:lnTo>
                      <a:pt x="961" y="2186"/>
                    </a:lnTo>
                    <a:lnTo>
                      <a:pt x="952" y="2183"/>
                    </a:lnTo>
                    <a:lnTo>
                      <a:pt x="942" y="2182"/>
                    </a:lnTo>
                    <a:lnTo>
                      <a:pt x="933" y="2181"/>
                    </a:lnTo>
                    <a:lnTo>
                      <a:pt x="923" y="2180"/>
                    </a:lnTo>
                    <a:lnTo>
                      <a:pt x="914" y="2179"/>
                    </a:lnTo>
                    <a:lnTo>
                      <a:pt x="904" y="2177"/>
                    </a:lnTo>
                    <a:lnTo>
                      <a:pt x="895" y="2177"/>
                    </a:lnTo>
                    <a:lnTo>
                      <a:pt x="885" y="2177"/>
                    </a:lnTo>
                    <a:lnTo>
                      <a:pt x="875" y="2176"/>
                    </a:lnTo>
                    <a:lnTo>
                      <a:pt x="866" y="2175"/>
                    </a:lnTo>
                    <a:lnTo>
                      <a:pt x="856" y="2174"/>
                    </a:lnTo>
                    <a:lnTo>
                      <a:pt x="847" y="2174"/>
                    </a:lnTo>
                    <a:lnTo>
                      <a:pt x="837" y="2174"/>
                    </a:lnTo>
                    <a:lnTo>
                      <a:pt x="828" y="2174"/>
                    </a:lnTo>
                    <a:lnTo>
                      <a:pt x="818" y="2174"/>
                    </a:lnTo>
                    <a:lnTo>
                      <a:pt x="810" y="2174"/>
                    </a:lnTo>
                    <a:lnTo>
                      <a:pt x="800" y="2174"/>
                    </a:lnTo>
                    <a:lnTo>
                      <a:pt x="791" y="2174"/>
                    </a:lnTo>
                    <a:lnTo>
                      <a:pt x="781" y="2174"/>
                    </a:lnTo>
                    <a:lnTo>
                      <a:pt x="773" y="2174"/>
                    </a:lnTo>
                    <a:lnTo>
                      <a:pt x="763" y="2174"/>
                    </a:lnTo>
                    <a:lnTo>
                      <a:pt x="753" y="2174"/>
                    </a:lnTo>
                    <a:lnTo>
                      <a:pt x="744" y="2174"/>
                    </a:lnTo>
                    <a:lnTo>
                      <a:pt x="735" y="2175"/>
                    </a:lnTo>
                    <a:lnTo>
                      <a:pt x="726" y="2175"/>
                    </a:lnTo>
                    <a:lnTo>
                      <a:pt x="716" y="2175"/>
                    </a:lnTo>
                    <a:lnTo>
                      <a:pt x="707" y="2175"/>
                    </a:lnTo>
                    <a:lnTo>
                      <a:pt x="697" y="2175"/>
                    </a:lnTo>
                    <a:lnTo>
                      <a:pt x="688" y="2175"/>
                    </a:lnTo>
                    <a:lnTo>
                      <a:pt x="678" y="2175"/>
                    </a:lnTo>
                    <a:lnTo>
                      <a:pt x="669" y="2175"/>
                    </a:lnTo>
                    <a:lnTo>
                      <a:pt x="659" y="2176"/>
                    </a:lnTo>
                    <a:lnTo>
                      <a:pt x="649" y="2176"/>
                    </a:lnTo>
                    <a:lnTo>
                      <a:pt x="640" y="2176"/>
                    </a:lnTo>
                    <a:lnTo>
                      <a:pt x="630" y="2176"/>
                    </a:lnTo>
                    <a:lnTo>
                      <a:pt x="622" y="2177"/>
                    </a:lnTo>
                    <a:lnTo>
                      <a:pt x="612" y="2177"/>
                    </a:lnTo>
                    <a:lnTo>
                      <a:pt x="604" y="2177"/>
                    </a:lnTo>
                    <a:lnTo>
                      <a:pt x="594" y="2177"/>
                    </a:lnTo>
                    <a:lnTo>
                      <a:pt x="586" y="2179"/>
                    </a:lnTo>
                    <a:lnTo>
                      <a:pt x="576" y="2179"/>
                    </a:lnTo>
                    <a:lnTo>
                      <a:pt x="567" y="2179"/>
                    </a:lnTo>
                    <a:lnTo>
                      <a:pt x="557" y="2179"/>
                    </a:lnTo>
                    <a:lnTo>
                      <a:pt x="548" y="2179"/>
                    </a:lnTo>
                    <a:lnTo>
                      <a:pt x="538" y="2179"/>
                    </a:lnTo>
                    <a:lnTo>
                      <a:pt x="530" y="2179"/>
                    </a:lnTo>
                    <a:lnTo>
                      <a:pt x="520" y="2179"/>
                    </a:lnTo>
                    <a:lnTo>
                      <a:pt x="512" y="2179"/>
                    </a:lnTo>
                    <a:lnTo>
                      <a:pt x="502" y="2177"/>
                    </a:lnTo>
                    <a:lnTo>
                      <a:pt x="492" y="2177"/>
                    </a:lnTo>
                    <a:lnTo>
                      <a:pt x="483" y="2177"/>
                    </a:lnTo>
                    <a:lnTo>
                      <a:pt x="474" y="2177"/>
                    </a:lnTo>
                    <a:lnTo>
                      <a:pt x="465" y="2176"/>
                    </a:lnTo>
                    <a:lnTo>
                      <a:pt x="456" y="2176"/>
                    </a:lnTo>
                    <a:lnTo>
                      <a:pt x="448" y="2175"/>
                    </a:lnTo>
                    <a:lnTo>
                      <a:pt x="439" y="2175"/>
                    </a:lnTo>
                    <a:lnTo>
                      <a:pt x="361" y="2116"/>
                    </a:lnTo>
                    <a:lnTo>
                      <a:pt x="343" y="2077"/>
                    </a:lnTo>
                    <a:lnTo>
                      <a:pt x="340" y="2070"/>
                    </a:lnTo>
                    <a:lnTo>
                      <a:pt x="336" y="2063"/>
                    </a:lnTo>
                    <a:lnTo>
                      <a:pt x="334" y="2056"/>
                    </a:lnTo>
                    <a:lnTo>
                      <a:pt x="332" y="2049"/>
                    </a:lnTo>
                    <a:lnTo>
                      <a:pt x="330" y="2042"/>
                    </a:lnTo>
                    <a:lnTo>
                      <a:pt x="328" y="2035"/>
                    </a:lnTo>
                    <a:lnTo>
                      <a:pt x="326" y="2028"/>
                    </a:lnTo>
                    <a:lnTo>
                      <a:pt x="325" y="2021"/>
                    </a:lnTo>
                    <a:lnTo>
                      <a:pt x="322" y="2014"/>
                    </a:lnTo>
                    <a:lnTo>
                      <a:pt x="321" y="2007"/>
                    </a:lnTo>
                    <a:lnTo>
                      <a:pt x="318" y="2000"/>
                    </a:lnTo>
                    <a:lnTo>
                      <a:pt x="317" y="1993"/>
                    </a:lnTo>
                    <a:lnTo>
                      <a:pt x="315" y="1985"/>
                    </a:lnTo>
                    <a:lnTo>
                      <a:pt x="314" y="1978"/>
                    </a:lnTo>
                    <a:lnTo>
                      <a:pt x="312" y="1971"/>
                    </a:lnTo>
                    <a:lnTo>
                      <a:pt x="312" y="1965"/>
                    </a:lnTo>
                    <a:lnTo>
                      <a:pt x="310" y="1957"/>
                    </a:lnTo>
                    <a:lnTo>
                      <a:pt x="309" y="1950"/>
                    </a:lnTo>
                    <a:lnTo>
                      <a:pt x="308" y="1943"/>
                    </a:lnTo>
                    <a:lnTo>
                      <a:pt x="307" y="1936"/>
                    </a:lnTo>
                    <a:lnTo>
                      <a:pt x="306" y="1929"/>
                    </a:lnTo>
                    <a:lnTo>
                      <a:pt x="305" y="1922"/>
                    </a:lnTo>
                    <a:lnTo>
                      <a:pt x="305" y="1915"/>
                    </a:lnTo>
                    <a:lnTo>
                      <a:pt x="305" y="1908"/>
                    </a:lnTo>
                    <a:lnTo>
                      <a:pt x="304" y="1901"/>
                    </a:lnTo>
                    <a:lnTo>
                      <a:pt x="303" y="1894"/>
                    </a:lnTo>
                    <a:lnTo>
                      <a:pt x="303" y="1887"/>
                    </a:lnTo>
                    <a:lnTo>
                      <a:pt x="303" y="1879"/>
                    </a:lnTo>
                    <a:lnTo>
                      <a:pt x="303" y="1872"/>
                    </a:lnTo>
                    <a:lnTo>
                      <a:pt x="303" y="1865"/>
                    </a:lnTo>
                    <a:lnTo>
                      <a:pt x="303" y="1858"/>
                    </a:lnTo>
                    <a:lnTo>
                      <a:pt x="303" y="1851"/>
                    </a:lnTo>
                    <a:lnTo>
                      <a:pt x="303" y="1843"/>
                    </a:lnTo>
                    <a:lnTo>
                      <a:pt x="303" y="1836"/>
                    </a:lnTo>
                    <a:lnTo>
                      <a:pt x="303" y="1829"/>
                    </a:lnTo>
                    <a:lnTo>
                      <a:pt x="303" y="1822"/>
                    </a:lnTo>
                    <a:lnTo>
                      <a:pt x="303" y="1813"/>
                    </a:lnTo>
                    <a:lnTo>
                      <a:pt x="303" y="1806"/>
                    </a:lnTo>
                    <a:lnTo>
                      <a:pt x="304" y="1799"/>
                    </a:lnTo>
                    <a:lnTo>
                      <a:pt x="305" y="1792"/>
                    </a:lnTo>
                    <a:lnTo>
                      <a:pt x="305" y="1784"/>
                    </a:lnTo>
                    <a:lnTo>
                      <a:pt x="305" y="1777"/>
                    </a:lnTo>
                    <a:lnTo>
                      <a:pt x="306" y="1770"/>
                    </a:lnTo>
                    <a:lnTo>
                      <a:pt x="307" y="1763"/>
                    </a:lnTo>
                    <a:lnTo>
                      <a:pt x="308" y="1756"/>
                    </a:lnTo>
                    <a:lnTo>
                      <a:pt x="309" y="1749"/>
                    </a:lnTo>
                    <a:lnTo>
                      <a:pt x="310" y="1742"/>
                    </a:lnTo>
                    <a:lnTo>
                      <a:pt x="312" y="1735"/>
                    </a:lnTo>
                    <a:lnTo>
                      <a:pt x="312" y="1726"/>
                    </a:lnTo>
                    <a:lnTo>
                      <a:pt x="314" y="1719"/>
                    </a:lnTo>
                    <a:lnTo>
                      <a:pt x="315" y="1712"/>
                    </a:lnTo>
                    <a:lnTo>
                      <a:pt x="317" y="1705"/>
                    </a:lnTo>
                    <a:lnTo>
                      <a:pt x="318" y="1697"/>
                    </a:lnTo>
                    <a:lnTo>
                      <a:pt x="321" y="1690"/>
                    </a:lnTo>
                    <a:lnTo>
                      <a:pt x="322" y="1683"/>
                    </a:lnTo>
                    <a:lnTo>
                      <a:pt x="325" y="1676"/>
                    </a:lnTo>
                    <a:lnTo>
                      <a:pt x="326" y="1667"/>
                    </a:lnTo>
                    <a:lnTo>
                      <a:pt x="328" y="1660"/>
                    </a:lnTo>
                    <a:lnTo>
                      <a:pt x="330" y="1653"/>
                    </a:lnTo>
                    <a:lnTo>
                      <a:pt x="332" y="1646"/>
                    </a:lnTo>
                    <a:lnTo>
                      <a:pt x="334" y="1639"/>
                    </a:lnTo>
                    <a:lnTo>
                      <a:pt x="336" y="1632"/>
                    </a:lnTo>
                    <a:lnTo>
                      <a:pt x="340" y="1625"/>
                    </a:lnTo>
                    <a:lnTo>
                      <a:pt x="343" y="1618"/>
                    </a:lnTo>
                    <a:lnTo>
                      <a:pt x="123" y="1599"/>
                    </a:lnTo>
                    <a:lnTo>
                      <a:pt x="35" y="1540"/>
                    </a:lnTo>
                    <a:lnTo>
                      <a:pt x="32" y="1528"/>
                    </a:lnTo>
                    <a:lnTo>
                      <a:pt x="31" y="1517"/>
                    </a:lnTo>
                    <a:lnTo>
                      <a:pt x="29" y="1506"/>
                    </a:lnTo>
                    <a:lnTo>
                      <a:pt x="28" y="1497"/>
                    </a:lnTo>
                    <a:lnTo>
                      <a:pt x="26" y="1486"/>
                    </a:lnTo>
                    <a:lnTo>
                      <a:pt x="25" y="1475"/>
                    </a:lnTo>
                    <a:lnTo>
                      <a:pt x="22" y="1466"/>
                    </a:lnTo>
                    <a:lnTo>
                      <a:pt x="21" y="1458"/>
                    </a:lnTo>
                    <a:lnTo>
                      <a:pt x="19" y="1447"/>
                    </a:lnTo>
                    <a:lnTo>
                      <a:pt x="18" y="1439"/>
                    </a:lnTo>
                    <a:lnTo>
                      <a:pt x="16" y="1430"/>
                    </a:lnTo>
                    <a:lnTo>
                      <a:pt x="15" y="1422"/>
                    </a:lnTo>
                    <a:lnTo>
                      <a:pt x="13" y="1414"/>
                    </a:lnTo>
                    <a:lnTo>
                      <a:pt x="12" y="1406"/>
                    </a:lnTo>
                    <a:lnTo>
                      <a:pt x="10" y="1399"/>
                    </a:lnTo>
                    <a:lnTo>
                      <a:pt x="10" y="1392"/>
                    </a:lnTo>
                    <a:lnTo>
                      <a:pt x="8" y="1384"/>
                    </a:lnTo>
                    <a:lnTo>
                      <a:pt x="7" y="1377"/>
                    </a:lnTo>
                    <a:lnTo>
                      <a:pt x="5" y="1369"/>
                    </a:lnTo>
                    <a:lnTo>
                      <a:pt x="4" y="1362"/>
                    </a:lnTo>
                    <a:lnTo>
                      <a:pt x="3" y="1355"/>
                    </a:lnTo>
                    <a:lnTo>
                      <a:pt x="2" y="1348"/>
                    </a:lnTo>
                    <a:lnTo>
                      <a:pt x="2" y="1341"/>
                    </a:lnTo>
                    <a:lnTo>
                      <a:pt x="2" y="1335"/>
                    </a:lnTo>
                    <a:lnTo>
                      <a:pt x="1" y="1322"/>
                    </a:lnTo>
                    <a:lnTo>
                      <a:pt x="0" y="1311"/>
                    </a:lnTo>
                    <a:lnTo>
                      <a:pt x="0" y="1298"/>
                    </a:lnTo>
                    <a:lnTo>
                      <a:pt x="1" y="1287"/>
                    </a:lnTo>
                    <a:lnTo>
                      <a:pt x="1" y="1280"/>
                    </a:lnTo>
                    <a:lnTo>
                      <a:pt x="1" y="1274"/>
                    </a:lnTo>
                    <a:lnTo>
                      <a:pt x="1" y="1267"/>
                    </a:lnTo>
                    <a:lnTo>
                      <a:pt x="2" y="1261"/>
                    </a:lnTo>
                    <a:lnTo>
                      <a:pt x="3" y="1248"/>
                    </a:lnTo>
                    <a:lnTo>
                      <a:pt x="7" y="1236"/>
                    </a:lnTo>
                    <a:lnTo>
                      <a:pt x="7" y="1229"/>
                    </a:lnTo>
                    <a:lnTo>
                      <a:pt x="9" y="1223"/>
                    </a:lnTo>
                    <a:lnTo>
                      <a:pt x="10" y="1216"/>
                    </a:lnTo>
                    <a:lnTo>
                      <a:pt x="12" y="1211"/>
                    </a:lnTo>
                    <a:lnTo>
                      <a:pt x="13" y="1203"/>
                    </a:lnTo>
                    <a:lnTo>
                      <a:pt x="15" y="1196"/>
                    </a:lnTo>
                    <a:lnTo>
                      <a:pt x="18" y="1189"/>
                    </a:lnTo>
                    <a:lnTo>
                      <a:pt x="21" y="1183"/>
                    </a:lnTo>
                    <a:lnTo>
                      <a:pt x="23" y="1175"/>
                    </a:lnTo>
                    <a:lnTo>
                      <a:pt x="26" y="1167"/>
                    </a:lnTo>
                    <a:lnTo>
                      <a:pt x="29" y="1159"/>
                    </a:lnTo>
                    <a:lnTo>
                      <a:pt x="32" y="1152"/>
                    </a:lnTo>
                    <a:lnTo>
                      <a:pt x="35" y="1143"/>
                    </a:lnTo>
                    <a:lnTo>
                      <a:pt x="38" y="1135"/>
                    </a:lnTo>
                    <a:lnTo>
                      <a:pt x="43" y="1127"/>
                    </a:lnTo>
                    <a:lnTo>
                      <a:pt x="48" y="1120"/>
                    </a:lnTo>
                    <a:lnTo>
                      <a:pt x="51" y="1110"/>
                    </a:lnTo>
                    <a:lnTo>
                      <a:pt x="55" y="1101"/>
                    </a:lnTo>
                    <a:lnTo>
                      <a:pt x="60" y="1092"/>
                    </a:lnTo>
                    <a:lnTo>
                      <a:pt x="65" y="1082"/>
                    </a:lnTo>
                    <a:lnTo>
                      <a:pt x="69" y="1072"/>
                    </a:lnTo>
                    <a:lnTo>
                      <a:pt x="74" y="1062"/>
                    </a:lnTo>
                    <a:lnTo>
                      <a:pt x="81" y="1052"/>
                    </a:lnTo>
                    <a:lnTo>
                      <a:pt x="87" y="1042"/>
                    </a:lnTo>
                    <a:lnTo>
                      <a:pt x="132" y="994"/>
                    </a:lnTo>
                    <a:lnTo>
                      <a:pt x="140" y="983"/>
                    </a:lnTo>
                    <a:lnTo>
                      <a:pt x="290" y="915"/>
                    </a:lnTo>
                    <a:lnTo>
                      <a:pt x="237" y="905"/>
                    </a:lnTo>
                    <a:lnTo>
                      <a:pt x="167" y="847"/>
                    </a:lnTo>
                    <a:lnTo>
                      <a:pt x="149" y="710"/>
                    </a:lnTo>
                    <a:lnTo>
                      <a:pt x="149" y="699"/>
                    </a:lnTo>
                    <a:lnTo>
                      <a:pt x="150" y="689"/>
                    </a:lnTo>
                    <a:lnTo>
                      <a:pt x="151" y="679"/>
                    </a:lnTo>
                    <a:lnTo>
                      <a:pt x="153" y="670"/>
                    </a:lnTo>
                    <a:lnTo>
                      <a:pt x="153" y="659"/>
                    </a:lnTo>
                    <a:lnTo>
                      <a:pt x="155" y="651"/>
                    </a:lnTo>
                    <a:lnTo>
                      <a:pt x="157" y="642"/>
                    </a:lnTo>
                    <a:lnTo>
                      <a:pt x="160" y="633"/>
                    </a:lnTo>
                    <a:lnTo>
                      <a:pt x="162" y="623"/>
                    </a:lnTo>
                    <a:lnTo>
                      <a:pt x="165" y="615"/>
                    </a:lnTo>
                    <a:lnTo>
                      <a:pt x="168" y="605"/>
                    </a:lnTo>
                    <a:lnTo>
                      <a:pt x="172" y="597"/>
                    </a:lnTo>
                    <a:lnTo>
                      <a:pt x="175" y="587"/>
                    </a:lnTo>
                    <a:lnTo>
                      <a:pt x="178" y="579"/>
                    </a:lnTo>
                    <a:lnTo>
                      <a:pt x="183" y="570"/>
                    </a:lnTo>
                    <a:lnTo>
                      <a:pt x="188" y="562"/>
                    </a:lnTo>
                    <a:lnTo>
                      <a:pt x="191" y="552"/>
                    </a:lnTo>
                    <a:lnTo>
                      <a:pt x="196" y="543"/>
                    </a:lnTo>
                    <a:lnTo>
                      <a:pt x="202" y="533"/>
                    </a:lnTo>
                    <a:lnTo>
                      <a:pt x="208" y="525"/>
                    </a:lnTo>
                    <a:lnTo>
                      <a:pt x="213" y="516"/>
                    </a:lnTo>
                    <a:lnTo>
                      <a:pt x="220" y="506"/>
                    </a:lnTo>
                    <a:lnTo>
                      <a:pt x="227" y="497"/>
                    </a:lnTo>
                    <a:lnTo>
                      <a:pt x="235" y="489"/>
                    </a:lnTo>
                    <a:lnTo>
                      <a:pt x="241" y="478"/>
                    </a:lnTo>
                    <a:lnTo>
                      <a:pt x="249" y="469"/>
                    </a:lnTo>
                    <a:lnTo>
                      <a:pt x="258" y="458"/>
                    </a:lnTo>
                    <a:lnTo>
                      <a:pt x="268" y="449"/>
                    </a:lnTo>
                    <a:lnTo>
                      <a:pt x="277" y="438"/>
                    </a:lnTo>
                    <a:lnTo>
                      <a:pt x="287" y="427"/>
                    </a:lnTo>
                    <a:lnTo>
                      <a:pt x="296" y="417"/>
                    </a:lnTo>
                    <a:lnTo>
                      <a:pt x="308" y="407"/>
                    </a:lnTo>
                    <a:lnTo>
                      <a:pt x="1187" y="36"/>
                    </a:lnTo>
                    <a:lnTo>
                      <a:pt x="1215" y="33"/>
                    </a:lnTo>
                    <a:lnTo>
                      <a:pt x="1244" y="29"/>
                    </a:lnTo>
                    <a:lnTo>
                      <a:pt x="1271" y="26"/>
                    </a:lnTo>
                    <a:lnTo>
                      <a:pt x="1299" y="23"/>
                    </a:lnTo>
                    <a:lnTo>
                      <a:pt x="1325" y="20"/>
                    </a:lnTo>
                    <a:lnTo>
                      <a:pt x="1353" y="17"/>
                    </a:lnTo>
                    <a:lnTo>
                      <a:pt x="1379" y="15"/>
                    </a:lnTo>
                    <a:lnTo>
                      <a:pt x="1406" y="14"/>
                    </a:lnTo>
                    <a:lnTo>
                      <a:pt x="1431" y="12"/>
                    </a:lnTo>
                    <a:lnTo>
                      <a:pt x="1457" y="10"/>
                    </a:lnTo>
                    <a:lnTo>
                      <a:pt x="1482" y="8"/>
                    </a:lnTo>
                    <a:lnTo>
                      <a:pt x="1508" y="7"/>
                    </a:lnTo>
                    <a:lnTo>
                      <a:pt x="1532" y="6"/>
                    </a:lnTo>
                    <a:lnTo>
                      <a:pt x="1557" y="5"/>
                    </a:lnTo>
                    <a:lnTo>
                      <a:pt x="1581" y="3"/>
                    </a:lnTo>
                    <a:lnTo>
                      <a:pt x="1606" y="3"/>
                    </a:lnTo>
                    <a:lnTo>
                      <a:pt x="1630" y="2"/>
                    </a:lnTo>
                    <a:lnTo>
                      <a:pt x="1653" y="1"/>
                    </a:lnTo>
                    <a:lnTo>
                      <a:pt x="1676" y="0"/>
                    </a:lnTo>
                    <a:lnTo>
                      <a:pt x="1701" y="0"/>
                    </a:lnTo>
                    <a:lnTo>
                      <a:pt x="1724" y="0"/>
                    </a:lnTo>
                    <a:lnTo>
                      <a:pt x="1748" y="0"/>
                    </a:lnTo>
                    <a:lnTo>
                      <a:pt x="1771" y="0"/>
                    </a:lnTo>
                    <a:lnTo>
                      <a:pt x="1794" y="0"/>
                    </a:lnTo>
                    <a:lnTo>
                      <a:pt x="1817" y="0"/>
                    </a:lnTo>
                    <a:lnTo>
                      <a:pt x="1839" y="0"/>
                    </a:lnTo>
                    <a:lnTo>
                      <a:pt x="1861" y="1"/>
                    </a:lnTo>
                    <a:lnTo>
                      <a:pt x="1884" y="2"/>
                    </a:lnTo>
                    <a:lnTo>
                      <a:pt x="1907" y="2"/>
                    </a:lnTo>
                    <a:lnTo>
                      <a:pt x="1929" y="3"/>
                    </a:lnTo>
                    <a:lnTo>
                      <a:pt x="1951" y="5"/>
                    </a:lnTo>
                    <a:lnTo>
                      <a:pt x="1975" y="7"/>
                    </a:lnTo>
                    <a:lnTo>
                      <a:pt x="1996" y="7"/>
                    </a:lnTo>
                    <a:lnTo>
                      <a:pt x="2018" y="8"/>
                    </a:lnTo>
                    <a:lnTo>
                      <a:pt x="2040" y="9"/>
                    </a:lnTo>
                    <a:lnTo>
                      <a:pt x="2063" y="12"/>
                    </a:lnTo>
                    <a:lnTo>
                      <a:pt x="2085" y="13"/>
                    </a:lnTo>
                    <a:lnTo>
                      <a:pt x="2107" y="15"/>
                    </a:lnTo>
                    <a:lnTo>
                      <a:pt x="2129" y="16"/>
                    </a:lnTo>
                    <a:lnTo>
                      <a:pt x="2153" y="19"/>
                    </a:lnTo>
                    <a:lnTo>
                      <a:pt x="2175" y="20"/>
                    </a:lnTo>
                    <a:lnTo>
                      <a:pt x="2197" y="22"/>
                    </a:lnTo>
                    <a:lnTo>
                      <a:pt x="2220" y="25"/>
                    </a:lnTo>
                    <a:lnTo>
                      <a:pt x="2242" y="27"/>
                    </a:lnTo>
                    <a:lnTo>
                      <a:pt x="2264" y="29"/>
                    </a:lnTo>
                    <a:lnTo>
                      <a:pt x="2288" y="32"/>
                    </a:lnTo>
                    <a:lnTo>
                      <a:pt x="2311" y="35"/>
                    </a:lnTo>
                    <a:lnTo>
                      <a:pt x="2335" y="39"/>
                    </a:lnTo>
                    <a:lnTo>
                      <a:pt x="2358" y="41"/>
                    </a:lnTo>
                    <a:lnTo>
                      <a:pt x="2381" y="43"/>
                    </a:lnTo>
                    <a:lnTo>
                      <a:pt x="2404" y="46"/>
                    </a:lnTo>
                    <a:lnTo>
                      <a:pt x="2429" y="49"/>
                    </a:lnTo>
                    <a:lnTo>
                      <a:pt x="2452" y="53"/>
                    </a:lnTo>
                    <a:lnTo>
                      <a:pt x="2476" y="56"/>
                    </a:lnTo>
                    <a:lnTo>
                      <a:pt x="2502" y="60"/>
                    </a:lnTo>
                    <a:lnTo>
                      <a:pt x="2527" y="63"/>
                    </a:lnTo>
                    <a:lnTo>
                      <a:pt x="2552" y="67"/>
                    </a:lnTo>
                    <a:lnTo>
                      <a:pt x="2577" y="70"/>
                    </a:lnTo>
                    <a:lnTo>
                      <a:pt x="2603" y="74"/>
                    </a:lnTo>
                    <a:lnTo>
                      <a:pt x="2629" y="78"/>
                    </a:lnTo>
                    <a:lnTo>
                      <a:pt x="2655" y="81"/>
                    </a:lnTo>
                    <a:lnTo>
                      <a:pt x="2681" y="86"/>
                    </a:lnTo>
                    <a:lnTo>
                      <a:pt x="2708" y="91"/>
                    </a:lnTo>
                    <a:lnTo>
                      <a:pt x="2736" y="95"/>
                    </a:lnTo>
                    <a:lnTo>
                      <a:pt x="2753" y="114"/>
                    </a:lnTo>
                    <a:lnTo>
                      <a:pt x="2745" y="143"/>
                    </a:lnTo>
                    <a:lnTo>
                      <a:pt x="2710" y="164"/>
                    </a:lnTo>
                    <a:lnTo>
                      <a:pt x="2703" y="171"/>
                    </a:lnTo>
                    <a:lnTo>
                      <a:pt x="2699" y="178"/>
                    </a:lnTo>
                    <a:lnTo>
                      <a:pt x="2695" y="185"/>
                    </a:lnTo>
                    <a:lnTo>
                      <a:pt x="2692" y="192"/>
                    </a:lnTo>
                    <a:lnTo>
                      <a:pt x="2688" y="199"/>
                    </a:lnTo>
                    <a:lnTo>
                      <a:pt x="2684" y="206"/>
                    </a:lnTo>
                    <a:lnTo>
                      <a:pt x="2681" y="213"/>
                    </a:lnTo>
                    <a:lnTo>
                      <a:pt x="2678" y="220"/>
                    </a:lnTo>
                    <a:lnTo>
                      <a:pt x="2675" y="226"/>
                    </a:lnTo>
                    <a:lnTo>
                      <a:pt x="2672" y="233"/>
                    </a:lnTo>
                    <a:lnTo>
                      <a:pt x="2670" y="240"/>
                    </a:lnTo>
                    <a:lnTo>
                      <a:pt x="2667" y="247"/>
                    </a:lnTo>
                    <a:lnTo>
                      <a:pt x="2665" y="254"/>
                    </a:lnTo>
                    <a:lnTo>
                      <a:pt x="2664" y="261"/>
                    </a:lnTo>
                    <a:lnTo>
                      <a:pt x="2662" y="268"/>
                    </a:lnTo>
                    <a:lnTo>
                      <a:pt x="2661" y="275"/>
                    </a:lnTo>
                    <a:lnTo>
                      <a:pt x="2658" y="281"/>
                    </a:lnTo>
                    <a:lnTo>
                      <a:pt x="2657" y="288"/>
                    </a:lnTo>
                    <a:lnTo>
                      <a:pt x="2655" y="295"/>
                    </a:lnTo>
                    <a:lnTo>
                      <a:pt x="2654" y="302"/>
                    </a:lnTo>
                    <a:lnTo>
                      <a:pt x="2651" y="308"/>
                    </a:lnTo>
                    <a:lnTo>
                      <a:pt x="2651" y="315"/>
                    </a:lnTo>
                    <a:lnTo>
                      <a:pt x="2649" y="323"/>
                    </a:lnTo>
                    <a:lnTo>
                      <a:pt x="2649" y="330"/>
                    </a:lnTo>
                    <a:lnTo>
                      <a:pt x="2647" y="337"/>
                    </a:lnTo>
                    <a:lnTo>
                      <a:pt x="2646" y="344"/>
                    </a:lnTo>
                    <a:lnTo>
                      <a:pt x="2645" y="351"/>
                    </a:lnTo>
                    <a:lnTo>
                      <a:pt x="2644" y="358"/>
                    </a:lnTo>
                    <a:lnTo>
                      <a:pt x="2642" y="365"/>
                    </a:lnTo>
                    <a:lnTo>
                      <a:pt x="2641" y="373"/>
                    </a:lnTo>
                    <a:lnTo>
                      <a:pt x="2640" y="380"/>
                    </a:lnTo>
                    <a:lnTo>
                      <a:pt x="2639" y="388"/>
                    </a:lnTo>
                    <a:lnTo>
                      <a:pt x="2675" y="544"/>
                    </a:lnTo>
                    <a:lnTo>
                      <a:pt x="2710" y="583"/>
                    </a:lnTo>
                    <a:lnTo>
                      <a:pt x="2771" y="573"/>
                    </a:lnTo>
                    <a:lnTo>
                      <a:pt x="2833" y="583"/>
                    </a:lnTo>
                    <a:lnTo>
                      <a:pt x="2841" y="612"/>
                    </a:lnTo>
                    <a:lnTo>
                      <a:pt x="2841" y="632"/>
                    </a:lnTo>
                    <a:lnTo>
                      <a:pt x="2841" y="642"/>
                    </a:lnTo>
                    <a:lnTo>
                      <a:pt x="2788" y="721"/>
                    </a:lnTo>
                    <a:lnTo>
                      <a:pt x="2964" y="730"/>
                    </a:lnTo>
                    <a:lnTo>
                      <a:pt x="2999" y="749"/>
                    </a:lnTo>
                    <a:lnTo>
                      <a:pt x="2999" y="759"/>
                    </a:lnTo>
                    <a:lnTo>
                      <a:pt x="2974" y="817"/>
                    </a:lnTo>
                    <a:lnTo>
                      <a:pt x="2938" y="828"/>
                    </a:lnTo>
                    <a:lnTo>
                      <a:pt x="2935" y="835"/>
                    </a:lnTo>
                    <a:lnTo>
                      <a:pt x="2932" y="843"/>
                    </a:lnTo>
                    <a:lnTo>
                      <a:pt x="2929" y="851"/>
                    </a:lnTo>
                    <a:lnTo>
                      <a:pt x="2927" y="860"/>
                    </a:lnTo>
                    <a:lnTo>
                      <a:pt x="2924" y="867"/>
                    </a:lnTo>
                    <a:lnTo>
                      <a:pt x="2922" y="876"/>
                    </a:lnTo>
                    <a:lnTo>
                      <a:pt x="2920" y="883"/>
                    </a:lnTo>
                    <a:lnTo>
                      <a:pt x="2919" y="893"/>
                    </a:lnTo>
                    <a:lnTo>
                      <a:pt x="2916" y="900"/>
                    </a:lnTo>
                    <a:lnTo>
                      <a:pt x="2914" y="908"/>
                    </a:lnTo>
                    <a:lnTo>
                      <a:pt x="2911" y="916"/>
                    </a:lnTo>
                    <a:lnTo>
                      <a:pt x="2910" y="925"/>
                    </a:lnTo>
                    <a:lnTo>
                      <a:pt x="2908" y="933"/>
                    </a:lnTo>
                    <a:lnTo>
                      <a:pt x="2907" y="941"/>
                    </a:lnTo>
                    <a:lnTo>
                      <a:pt x="2906" y="949"/>
                    </a:lnTo>
                    <a:lnTo>
                      <a:pt x="2906" y="958"/>
                    </a:lnTo>
                    <a:lnTo>
                      <a:pt x="2904" y="966"/>
                    </a:lnTo>
                    <a:lnTo>
                      <a:pt x="2903" y="974"/>
                    </a:lnTo>
                    <a:lnTo>
                      <a:pt x="2903" y="982"/>
                    </a:lnTo>
                    <a:lnTo>
                      <a:pt x="2903" y="991"/>
                    </a:lnTo>
                    <a:lnTo>
                      <a:pt x="2902" y="999"/>
                    </a:lnTo>
                    <a:lnTo>
                      <a:pt x="2902" y="1007"/>
                    </a:lnTo>
                    <a:lnTo>
                      <a:pt x="2903" y="1015"/>
                    </a:lnTo>
                    <a:lnTo>
                      <a:pt x="2904" y="1024"/>
                    </a:lnTo>
                    <a:lnTo>
                      <a:pt x="2904" y="1031"/>
                    </a:lnTo>
                    <a:lnTo>
                      <a:pt x="2905" y="1041"/>
                    </a:lnTo>
                    <a:lnTo>
                      <a:pt x="2906" y="1048"/>
                    </a:lnTo>
                    <a:lnTo>
                      <a:pt x="2909" y="1057"/>
                    </a:lnTo>
                    <a:lnTo>
                      <a:pt x="2911" y="1066"/>
                    </a:lnTo>
                    <a:lnTo>
                      <a:pt x="2914" y="1074"/>
                    </a:lnTo>
                    <a:lnTo>
                      <a:pt x="2917" y="1082"/>
                    </a:lnTo>
                    <a:lnTo>
                      <a:pt x="2921" y="1092"/>
                    </a:lnTo>
                    <a:lnTo>
                      <a:pt x="2956" y="1121"/>
                    </a:lnTo>
                    <a:lnTo>
                      <a:pt x="2956" y="1149"/>
                    </a:lnTo>
                    <a:lnTo>
                      <a:pt x="2911" y="1189"/>
                    </a:lnTo>
                    <a:lnTo>
                      <a:pt x="2894" y="1208"/>
                    </a:lnTo>
                    <a:lnTo>
                      <a:pt x="2894" y="1238"/>
                    </a:lnTo>
                    <a:lnTo>
                      <a:pt x="2859" y="1287"/>
                    </a:lnTo>
                    <a:lnTo>
                      <a:pt x="2850" y="1394"/>
                    </a:lnTo>
                    <a:lnTo>
                      <a:pt x="2868" y="1472"/>
                    </a:lnTo>
                    <a:lnTo>
                      <a:pt x="2876" y="1492"/>
                    </a:lnTo>
                    <a:lnTo>
                      <a:pt x="2921" y="1501"/>
                    </a:lnTo>
                    <a:lnTo>
                      <a:pt x="2956" y="1521"/>
                    </a:lnTo>
                    <a:lnTo>
                      <a:pt x="2947" y="1590"/>
                    </a:lnTo>
                    <a:lnTo>
                      <a:pt x="2288" y="2038"/>
                    </a:lnTo>
                    <a:lnTo>
                      <a:pt x="2155" y="2136"/>
                    </a:lnTo>
                    <a:lnTo>
                      <a:pt x="2103" y="2166"/>
                    </a:lnTo>
                    <a:lnTo>
                      <a:pt x="1953" y="2184"/>
                    </a:lnTo>
                    <a:lnTo>
                      <a:pt x="1909" y="2204"/>
                    </a:lnTo>
                    <a:lnTo>
                      <a:pt x="1892" y="2204"/>
                    </a:lnTo>
                    <a:close/>
                  </a:path>
                </a:pathLst>
              </a:custGeom>
              <a:solidFill>
                <a:srgbClr val="000000"/>
              </a:solidFill>
              <a:ln w="9525">
                <a:noFill/>
                <a:round/>
                <a:headEnd/>
                <a:tailEnd/>
              </a:ln>
            </p:spPr>
            <p:txBody>
              <a:bodyPr/>
              <a:lstStyle/>
              <a:p>
                <a:endParaRPr lang="en-GB"/>
              </a:p>
            </p:txBody>
          </p:sp>
          <p:sp>
            <p:nvSpPr>
              <p:cNvPr id="12317" name="Freeform 14"/>
              <p:cNvSpPr>
                <a:spLocks/>
              </p:cNvSpPr>
              <p:nvPr/>
            </p:nvSpPr>
            <p:spPr bwMode="auto">
              <a:xfrm>
                <a:off x="3954" y="2620"/>
                <a:ext cx="40" cy="459"/>
              </a:xfrm>
              <a:custGeom>
                <a:avLst/>
                <a:gdLst>
                  <a:gd name="T0" fmla="*/ 2 w 79"/>
                  <a:gd name="T1" fmla="*/ 447 h 459"/>
                  <a:gd name="T2" fmla="*/ 2 w 79"/>
                  <a:gd name="T3" fmla="*/ 425 h 459"/>
                  <a:gd name="T4" fmla="*/ 1 w 79"/>
                  <a:gd name="T5" fmla="*/ 403 h 459"/>
                  <a:gd name="T6" fmla="*/ 1 w 79"/>
                  <a:gd name="T7" fmla="*/ 379 h 459"/>
                  <a:gd name="T8" fmla="*/ 1 w 79"/>
                  <a:gd name="T9" fmla="*/ 361 h 459"/>
                  <a:gd name="T10" fmla="*/ 1 w 79"/>
                  <a:gd name="T11" fmla="*/ 348 h 459"/>
                  <a:gd name="T12" fmla="*/ 1 w 79"/>
                  <a:gd name="T13" fmla="*/ 330 h 459"/>
                  <a:gd name="T14" fmla="*/ 1 w 79"/>
                  <a:gd name="T15" fmla="*/ 311 h 459"/>
                  <a:gd name="T16" fmla="*/ 1 w 79"/>
                  <a:gd name="T17" fmla="*/ 297 h 459"/>
                  <a:gd name="T18" fmla="*/ 1 w 79"/>
                  <a:gd name="T19" fmla="*/ 284 h 459"/>
                  <a:gd name="T20" fmla="*/ 0 w 79"/>
                  <a:gd name="T21" fmla="*/ 269 h 459"/>
                  <a:gd name="T22" fmla="*/ 4 w 79"/>
                  <a:gd name="T23" fmla="*/ 0 h 459"/>
                  <a:gd name="T24" fmla="*/ 5 w 79"/>
                  <a:gd name="T25" fmla="*/ 7 h 459"/>
                  <a:gd name="T26" fmla="*/ 5 w 79"/>
                  <a:gd name="T27" fmla="*/ 21 h 459"/>
                  <a:gd name="T28" fmla="*/ 5 w 79"/>
                  <a:gd name="T29" fmla="*/ 35 h 459"/>
                  <a:gd name="T30" fmla="*/ 4 w 79"/>
                  <a:gd name="T31" fmla="*/ 49 h 459"/>
                  <a:gd name="T32" fmla="*/ 4 w 79"/>
                  <a:gd name="T33" fmla="*/ 65 h 459"/>
                  <a:gd name="T34" fmla="*/ 4 w 79"/>
                  <a:gd name="T35" fmla="*/ 79 h 459"/>
                  <a:gd name="T36" fmla="*/ 4 w 79"/>
                  <a:gd name="T37" fmla="*/ 93 h 459"/>
                  <a:gd name="T38" fmla="*/ 4 w 79"/>
                  <a:gd name="T39" fmla="*/ 107 h 459"/>
                  <a:gd name="T40" fmla="*/ 4 w 79"/>
                  <a:gd name="T41" fmla="*/ 122 h 459"/>
                  <a:gd name="T42" fmla="*/ 3 w 79"/>
                  <a:gd name="T43" fmla="*/ 136 h 459"/>
                  <a:gd name="T44" fmla="*/ 3 w 79"/>
                  <a:gd name="T45" fmla="*/ 150 h 459"/>
                  <a:gd name="T46" fmla="*/ 3 w 79"/>
                  <a:gd name="T47" fmla="*/ 165 h 459"/>
                  <a:gd name="T48" fmla="*/ 3 w 79"/>
                  <a:gd name="T49" fmla="*/ 179 h 459"/>
                  <a:gd name="T50" fmla="*/ 3 w 79"/>
                  <a:gd name="T51" fmla="*/ 193 h 459"/>
                  <a:gd name="T52" fmla="*/ 3 w 79"/>
                  <a:gd name="T53" fmla="*/ 207 h 459"/>
                  <a:gd name="T54" fmla="*/ 3 w 79"/>
                  <a:gd name="T55" fmla="*/ 221 h 459"/>
                  <a:gd name="T56" fmla="*/ 3 w 79"/>
                  <a:gd name="T57" fmla="*/ 234 h 459"/>
                  <a:gd name="T58" fmla="*/ 3 w 79"/>
                  <a:gd name="T59" fmla="*/ 248 h 459"/>
                  <a:gd name="T60" fmla="*/ 3 w 79"/>
                  <a:gd name="T61" fmla="*/ 262 h 459"/>
                  <a:gd name="T62" fmla="*/ 3 w 79"/>
                  <a:gd name="T63" fmla="*/ 277 h 459"/>
                  <a:gd name="T64" fmla="*/ 3 w 79"/>
                  <a:gd name="T65" fmla="*/ 289 h 459"/>
                  <a:gd name="T66" fmla="*/ 3 w 79"/>
                  <a:gd name="T67" fmla="*/ 304 h 459"/>
                  <a:gd name="T68" fmla="*/ 3 w 79"/>
                  <a:gd name="T69" fmla="*/ 318 h 459"/>
                  <a:gd name="T70" fmla="*/ 3 w 79"/>
                  <a:gd name="T71" fmla="*/ 332 h 459"/>
                  <a:gd name="T72" fmla="*/ 3 w 79"/>
                  <a:gd name="T73" fmla="*/ 345 h 459"/>
                  <a:gd name="T74" fmla="*/ 4 w 79"/>
                  <a:gd name="T75" fmla="*/ 359 h 459"/>
                  <a:gd name="T76" fmla="*/ 4 w 79"/>
                  <a:gd name="T77" fmla="*/ 373 h 459"/>
                  <a:gd name="T78" fmla="*/ 4 w 79"/>
                  <a:gd name="T79" fmla="*/ 387 h 459"/>
                  <a:gd name="T80" fmla="*/ 4 w 79"/>
                  <a:gd name="T81" fmla="*/ 400 h 459"/>
                  <a:gd name="T82" fmla="*/ 4 w 79"/>
                  <a:gd name="T83" fmla="*/ 414 h 459"/>
                  <a:gd name="T84" fmla="*/ 5 w 79"/>
                  <a:gd name="T85" fmla="*/ 428 h 459"/>
                  <a:gd name="T86" fmla="*/ 5 w 79"/>
                  <a:gd name="T87" fmla="*/ 443 h 459"/>
                  <a:gd name="T88" fmla="*/ 3 w 79"/>
                  <a:gd name="T89" fmla="*/ 459 h 4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459"/>
                  <a:gd name="T137" fmla="*/ 79 w 79"/>
                  <a:gd name="T138" fmla="*/ 459 h 4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459">
                    <a:moveTo>
                      <a:pt x="36" y="459"/>
                    </a:moveTo>
                    <a:lnTo>
                      <a:pt x="28" y="447"/>
                    </a:lnTo>
                    <a:lnTo>
                      <a:pt x="23" y="437"/>
                    </a:lnTo>
                    <a:lnTo>
                      <a:pt x="19" y="425"/>
                    </a:lnTo>
                    <a:lnTo>
                      <a:pt x="16" y="414"/>
                    </a:lnTo>
                    <a:lnTo>
                      <a:pt x="13" y="403"/>
                    </a:lnTo>
                    <a:lnTo>
                      <a:pt x="9" y="391"/>
                    </a:lnTo>
                    <a:lnTo>
                      <a:pt x="7" y="379"/>
                    </a:lnTo>
                    <a:lnTo>
                      <a:pt x="7" y="368"/>
                    </a:lnTo>
                    <a:lnTo>
                      <a:pt x="6" y="361"/>
                    </a:lnTo>
                    <a:lnTo>
                      <a:pt x="5" y="355"/>
                    </a:lnTo>
                    <a:lnTo>
                      <a:pt x="4" y="348"/>
                    </a:lnTo>
                    <a:lnTo>
                      <a:pt x="4" y="342"/>
                    </a:lnTo>
                    <a:lnTo>
                      <a:pt x="3" y="330"/>
                    </a:lnTo>
                    <a:lnTo>
                      <a:pt x="3" y="318"/>
                    </a:lnTo>
                    <a:lnTo>
                      <a:pt x="2" y="311"/>
                    </a:lnTo>
                    <a:lnTo>
                      <a:pt x="2" y="304"/>
                    </a:lnTo>
                    <a:lnTo>
                      <a:pt x="2" y="297"/>
                    </a:lnTo>
                    <a:lnTo>
                      <a:pt x="2" y="291"/>
                    </a:lnTo>
                    <a:lnTo>
                      <a:pt x="1" y="284"/>
                    </a:lnTo>
                    <a:lnTo>
                      <a:pt x="1" y="277"/>
                    </a:lnTo>
                    <a:lnTo>
                      <a:pt x="0" y="269"/>
                    </a:lnTo>
                    <a:lnTo>
                      <a:pt x="0" y="264"/>
                    </a:lnTo>
                    <a:lnTo>
                      <a:pt x="53" y="0"/>
                    </a:lnTo>
                    <a:lnTo>
                      <a:pt x="79" y="0"/>
                    </a:lnTo>
                    <a:lnTo>
                      <a:pt x="76" y="7"/>
                    </a:lnTo>
                    <a:lnTo>
                      <a:pt x="74" y="14"/>
                    </a:lnTo>
                    <a:lnTo>
                      <a:pt x="72" y="21"/>
                    </a:lnTo>
                    <a:lnTo>
                      <a:pt x="70" y="28"/>
                    </a:lnTo>
                    <a:lnTo>
                      <a:pt x="68" y="35"/>
                    </a:lnTo>
                    <a:lnTo>
                      <a:pt x="67" y="42"/>
                    </a:lnTo>
                    <a:lnTo>
                      <a:pt x="64" y="49"/>
                    </a:lnTo>
                    <a:lnTo>
                      <a:pt x="63" y="57"/>
                    </a:lnTo>
                    <a:lnTo>
                      <a:pt x="60" y="65"/>
                    </a:lnTo>
                    <a:lnTo>
                      <a:pt x="59" y="72"/>
                    </a:lnTo>
                    <a:lnTo>
                      <a:pt x="57" y="79"/>
                    </a:lnTo>
                    <a:lnTo>
                      <a:pt x="56" y="86"/>
                    </a:lnTo>
                    <a:lnTo>
                      <a:pt x="54" y="93"/>
                    </a:lnTo>
                    <a:lnTo>
                      <a:pt x="54" y="100"/>
                    </a:lnTo>
                    <a:lnTo>
                      <a:pt x="52" y="107"/>
                    </a:lnTo>
                    <a:lnTo>
                      <a:pt x="52" y="115"/>
                    </a:lnTo>
                    <a:lnTo>
                      <a:pt x="50" y="122"/>
                    </a:lnTo>
                    <a:lnTo>
                      <a:pt x="49" y="129"/>
                    </a:lnTo>
                    <a:lnTo>
                      <a:pt x="46" y="136"/>
                    </a:lnTo>
                    <a:lnTo>
                      <a:pt x="45" y="143"/>
                    </a:lnTo>
                    <a:lnTo>
                      <a:pt x="44" y="150"/>
                    </a:lnTo>
                    <a:lnTo>
                      <a:pt x="43" y="158"/>
                    </a:lnTo>
                    <a:lnTo>
                      <a:pt x="42" y="165"/>
                    </a:lnTo>
                    <a:lnTo>
                      <a:pt x="42" y="172"/>
                    </a:lnTo>
                    <a:lnTo>
                      <a:pt x="41" y="179"/>
                    </a:lnTo>
                    <a:lnTo>
                      <a:pt x="40" y="186"/>
                    </a:lnTo>
                    <a:lnTo>
                      <a:pt x="39" y="193"/>
                    </a:lnTo>
                    <a:lnTo>
                      <a:pt x="39" y="200"/>
                    </a:lnTo>
                    <a:lnTo>
                      <a:pt x="39" y="207"/>
                    </a:lnTo>
                    <a:lnTo>
                      <a:pt x="39" y="214"/>
                    </a:lnTo>
                    <a:lnTo>
                      <a:pt x="39" y="221"/>
                    </a:lnTo>
                    <a:lnTo>
                      <a:pt x="39" y="228"/>
                    </a:lnTo>
                    <a:lnTo>
                      <a:pt x="38" y="234"/>
                    </a:lnTo>
                    <a:lnTo>
                      <a:pt x="38" y="241"/>
                    </a:lnTo>
                    <a:lnTo>
                      <a:pt x="38" y="248"/>
                    </a:lnTo>
                    <a:lnTo>
                      <a:pt x="38" y="255"/>
                    </a:lnTo>
                    <a:lnTo>
                      <a:pt x="38" y="262"/>
                    </a:lnTo>
                    <a:lnTo>
                      <a:pt x="38" y="269"/>
                    </a:lnTo>
                    <a:lnTo>
                      <a:pt x="38" y="277"/>
                    </a:lnTo>
                    <a:lnTo>
                      <a:pt x="39" y="284"/>
                    </a:lnTo>
                    <a:lnTo>
                      <a:pt x="39" y="289"/>
                    </a:lnTo>
                    <a:lnTo>
                      <a:pt x="40" y="297"/>
                    </a:lnTo>
                    <a:lnTo>
                      <a:pt x="41" y="304"/>
                    </a:lnTo>
                    <a:lnTo>
                      <a:pt x="42" y="311"/>
                    </a:lnTo>
                    <a:lnTo>
                      <a:pt x="42" y="318"/>
                    </a:lnTo>
                    <a:lnTo>
                      <a:pt x="43" y="325"/>
                    </a:lnTo>
                    <a:lnTo>
                      <a:pt x="44" y="332"/>
                    </a:lnTo>
                    <a:lnTo>
                      <a:pt x="46" y="339"/>
                    </a:lnTo>
                    <a:lnTo>
                      <a:pt x="46" y="345"/>
                    </a:lnTo>
                    <a:lnTo>
                      <a:pt x="49" y="352"/>
                    </a:lnTo>
                    <a:lnTo>
                      <a:pt x="50" y="359"/>
                    </a:lnTo>
                    <a:lnTo>
                      <a:pt x="52" y="366"/>
                    </a:lnTo>
                    <a:lnTo>
                      <a:pt x="53" y="373"/>
                    </a:lnTo>
                    <a:lnTo>
                      <a:pt x="55" y="380"/>
                    </a:lnTo>
                    <a:lnTo>
                      <a:pt x="56" y="387"/>
                    </a:lnTo>
                    <a:lnTo>
                      <a:pt x="59" y="394"/>
                    </a:lnTo>
                    <a:lnTo>
                      <a:pt x="60" y="400"/>
                    </a:lnTo>
                    <a:lnTo>
                      <a:pt x="62" y="407"/>
                    </a:lnTo>
                    <a:lnTo>
                      <a:pt x="64" y="414"/>
                    </a:lnTo>
                    <a:lnTo>
                      <a:pt x="68" y="421"/>
                    </a:lnTo>
                    <a:lnTo>
                      <a:pt x="70" y="428"/>
                    </a:lnTo>
                    <a:lnTo>
                      <a:pt x="73" y="435"/>
                    </a:lnTo>
                    <a:lnTo>
                      <a:pt x="76" y="443"/>
                    </a:lnTo>
                    <a:lnTo>
                      <a:pt x="79" y="450"/>
                    </a:lnTo>
                    <a:lnTo>
                      <a:pt x="36" y="459"/>
                    </a:lnTo>
                    <a:close/>
                  </a:path>
                </a:pathLst>
              </a:custGeom>
              <a:solidFill>
                <a:srgbClr val="CC9933"/>
              </a:solidFill>
              <a:ln w="9525">
                <a:noFill/>
                <a:round/>
                <a:headEnd/>
                <a:tailEnd/>
              </a:ln>
            </p:spPr>
            <p:txBody>
              <a:bodyPr/>
              <a:lstStyle/>
              <a:p>
                <a:endParaRPr lang="en-GB"/>
              </a:p>
            </p:txBody>
          </p:sp>
          <p:sp>
            <p:nvSpPr>
              <p:cNvPr id="12318" name="Freeform 15"/>
              <p:cNvSpPr>
                <a:spLocks/>
              </p:cNvSpPr>
              <p:nvPr/>
            </p:nvSpPr>
            <p:spPr bwMode="auto">
              <a:xfrm>
                <a:off x="3505" y="2591"/>
                <a:ext cx="44" cy="488"/>
              </a:xfrm>
              <a:custGeom>
                <a:avLst/>
                <a:gdLst>
                  <a:gd name="T0" fmla="*/ 2 w 89"/>
                  <a:gd name="T1" fmla="*/ 459 h 488"/>
                  <a:gd name="T2" fmla="*/ 2 w 89"/>
                  <a:gd name="T3" fmla="*/ 444 h 488"/>
                  <a:gd name="T4" fmla="*/ 1 w 89"/>
                  <a:gd name="T5" fmla="*/ 433 h 488"/>
                  <a:gd name="T6" fmla="*/ 1 w 89"/>
                  <a:gd name="T7" fmla="*/ 419 h 488"/>
                  <a:gd name="T8" fmla="*/ 1 w 89"/>
                  <a:gd name="T9" fmla="*/ 407 h 488"/>
                  <a:gd name="T10" fmla="*/ 0 w 89"/>
                  <a:gd name="T11" fmla="*/ 382 h 488"/>
                  <a:gd name="T12" fmla="*/ 0 w 89"/>
                  <a:gd name="T13" fmla="*/ 357 h 488"/>
                  <a:gd name="T14" fmla="*/ 0 w 89"/>
                  <a:gd name="T15" fmla="*/ 333 h 488"/>
                  <a:gd name="T16" fmla="*/ 0 w 89"/>
                  <a:gd name="T17" fmla="*/ 308 h 488"/>
                  <a:gd name="T18" fmla="*/ 0 w 89"/>
                  <a:gd name="T19" fmla="*/ 283 h 488"/>
                  <a:gd name="T20" fmla="*/ 0 w 89"/>
                  <a:gd name="T21" fmla="*/ 260 h 488"/>
                  <a:gd name="T22" fmla="*/ 0 w 89"/>
                  <a:gd name="T23" fmla="*/ 235 h 488"/>
                  <a:gd name="T24" fmla="*/ 0 w 89"/>
                  <a:gd name="T25" fmla="*/ 210 h 488"/>
                  <a:gd name="T26" fmla="*/ 0 w 89"/>
                  <a:gd name="T27" fmla="*/ 187 h 488"/>
                  <a:gd name="T28" fmla="*/ 0 w 89"/>
                  <a:gd name="T29" fmla="*/ 163 h 488"/>
                  <a:gd name="T30" fmla="*/ 0 w 89"/>
                  <a:gd name="T31" fmla="*/ 138 h 488"/>
                  <a:gd name="T32" fmla="*/ 0 w 89"/>
                  <a:gd name="T33" fmla="*/ 115 h 488"/>
                  <a:gd name="T34" fmla="*/ 0 w 89"/>
                  <a:gd name="T35" fmla="*/ 91 h 488"/>
                  <a:gd name="T36" fmla="*/ 1 w 89"/>
                  <a:gd name="T37" fmla="*/ 69 h 488"/>
                  <a:gd name="T38" fmla="*/ 5 w 89"/>
                  <a:gd name="T39" fmla="*/ 0 h 488"/>
                  <a:gd name="T40" fmla="*/ 5 w 89"/>
                  <a:gd name="T41" fmla="*/ 15 h 488"/>
                  <a:gd name="T42" fmla="*/ 5 w 89"/>
                  <a:gd name="T43" fmla="*/ 30 h 488"/>
                  <a:gd name="T44" fmla="*/ 5 w 89"/>
                  <a:gd name="T45" fmla="*/ 45 h 488"/>
                  <a:gd name="T46" fmla="*/ 4 w 89"/>
                  <a:gd name="T47" fmla="*/ 61 h 488"/>
                  <a:gd name="T48" fmla="*/ 4 w 89"/>
                  <a:gd name="T49" fmla="*/ 75 h 488"/>
                  <a:gd name="T50" fmla="*/ 4 w 89"/>
                  <a:gd name="T51" fmla="*/ 90 h 488"/>
                  <a:gd name="T52" fmla="*/ 4 w 89"/>
                  <a:gd name="T53" fmla="*/ 105 h 488"/>
                  <a:gd name="T54" fmla="*/ 4 w 89"/>
                  <a:gd name="T55" fmla="*/ 121 h 488"/>
                  <a:gd name="T56" fmla="*/ 4 w 89"/>
                  <a:gd name="T57" fmla="*/ 135 h 488"/>
                  <a:gd name="T58" fmla="*/ 3 w 89"/>
                  <a:gd name="T59" fmla="*/ 150 h 488"/>
                  <a:gd name="T60" fmla="*/ 3 w 89"/>
                  <a:gd name="T61" fmla="*/ 164 h 488"/>
                  <a:gd name="T62" fmla="*/ 3 w 89"/>
                  <a:gd name="T63" fmla="*/ 179 h 488"/>
                  <a:gd name="T64" fmla="*/ 3 w 89"/>
                  <a:gd name="T65" fmla="*/ 194 h 488"/>
                  <a:gd name="T66" fmla="*/ 3 w 89"/>
                  <a:gd name="T67" fmla="*/ 209 h 488"/>
                  <a:gd name="T68" fmla="*/ 3 w 89"/>
                  <a:gd name="T69" fmla="*/ 224 h 488"/>
                  <a:gd name="T70" fmla="*/ 3 w 89"/>
                  <a:gd name="T71" fmla="*/ 240 h 488"/>
                  <a:gd name="T72" fmla="*/ 3 w 89"/>
                  <a:gd name="T73" fmla="*/ 254 h 488"/>
                  <a:gd name="T74" fmla="*/ 3 w 89"/>
                  <a:gd name="T75" fmla="*/ 268 h 488"/>
                  <a:gd name="T76" fmla="*/ 3 w 89"/>
                  <a:gd name="T77" fmla="*/ 282 h 488"/>
                  <a:gd name="T78" fmla="*/ 3 w 89"/>
                  <a:gd name="T79" fmla="*/ 297 h 488"/>
                  <a:gd name="T80" fmla="*/ 3 w 89"/>
                  <a:gd name="T81" fmla="*/ 311 h 488"/>
                  <a:gd name="T82" fmla="*/ 3 w 89"/>
                  <a:gd name="T83" fmla="*/ 327 h 488"/>
                  <a:gd name="T84" fmla="*/ 3 w 89"/>
                  <a:gd name="T85" fmla="*/ 341 h 488"/>
                  <a:gd name="T86" fmla="*/ 3 w 89"/>
                  <a:gd name="T87" fmla="*/ 356 h 488"/>
                  <a:gd name="T88" fmla="*/ 3 w 89"/>
                  <a:gd name="T89" fmla="*/ 370 h 488"/>
                  <a:gd name="T90" fmla="*/ 3 w 89"/>
                  <a:gd name="T91" fmla="*/ 386 h 488"/>
                  <a:gd name="T92" fmla="*/ 3 w 89"/>
                  <a:gd name="T93" fmla="*/ 401 h 488"/>
                  <a:gd name="T94" fmla="*/ 3 w 89"/>
                  <a:gd name="T95" fmla="*/ 416 h 488"/>
                  <a:gd name="T96" fmla="*/ 4 w 89"/>
                  <a:gd name="T97" fmla="*/ 430 h 488"/>
                  <a:gd name="T98" fmla="*/ 4 w 89"/>
                  <a:gd name="T99" fmla="*/ 447 h 488"/>
                  <a:gd name="T100" fmla="*/ 4 w 89"/>
                  <a:gd name="T101" fmla="*/ 462 h 488"/>
                  <a:gd name="T102" fmla="*/ 5 w 89"/>
                  <a:gd name="T103" fmla="*/ 479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488"/>
                  <a:gd name="T158" fmla="*/ 89 w 89"/>
                  <a:gd name="T159" fmla="*/ 488 h 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488">
                    <a:moveTo>
                      <a:pt x="63" y="488"/>
                    </a:moveTo>
                    <a:lnTo>
                      <a:pt x="37" y="459"/>
                    </a:lnTo>
                    <a:lnTo>
                      <a:pt x="34" y="452"/>
                    </a:lnTo>
                    <a:lnTo>
                      <a:pt x="32" y="444"/>
                    </a:lnTo>
                    <a:lnTo>
                      <a:pt x="30" y="439"/>
                    </a:lnTo>
                    <a:lnTo>
                      <a:pt x="28" y="433"/>
                    </a:lnTo>
                    <a:lnTo>
                      <a:pt x="26" y="426"/>
                    </a:lnTo>
                    <a:lnTo>
                      <a:pt x="25" y="419"/>
                    </a:lnTo>
                    <a:lnTo>
                      <a:pt x="22" y="413"/>
                    </a:lnTo>
                    <a:lnTo>
                      <a:pt x="21" y="407"/>
                    </a:lnTo>
                    <a:lnTo>
                      <a:pt x="18" y="394"/>
                    </a:lnTo>
                    <a:lnTo>
                      <a:pt x="15" y="382"/>
                    </a:lnTo>
                    <a:lnTo>
                      <a:pt x="13" y="369"/>
                    </a:lnTo>
                    <a:lnTo>
                      <a:pt x="11" y="357"/>
                    </a:lnTo>
                    <a:lnTo>
                      <a:pt x="8" y="344"/>
                    </a:lnTo>
                    <a:lnTo>
                      <a:pt x="7" y="333"/>
                    </a:lnTo>
                    <a:lnTo>
                      <a:pt x="4" y="320"/>
                    </a:lnTo>
                    <a:lnTo>
                      <a:pt x="4" y="308"/>
                    </a:lnTo>
                    <a:lnTo>
                      <a:pt x="2" y="295"/>
                    </a:lnTo>
                    <a:lnTo>
                      <a:pt x="1" y="283"/>
                    </a:lnTo>
                    <a:lnTo>
                      <a:pt x="1" y="270"/>
                    </a:lnTo>
                    <a:lnTo>
                      <a:pt x="1" y="260"/>
                    </a:lnTo>
                    <a:lnTo>
                      <a:pt x="0" y="247"/>
                    </a:lnTo>
                    <a:lnTo>
                      <a:pt x="0" y="235"/>
                    </a:lnTo>
                    <a:lnTo>
                      <a:pt x="0" y="222"/>
                    </a:lnTo>
                    <a:lnTo>
                      <a:pt x="0" y="210"/>
                    </a:lnTo>
                    <a:lnTo>
                      <a:pt x="0" y="197"/>
                    </a:lnTo>
                    <a:lnTo>
                      <a:pt x="1" y="187"/>
                    </a:lnTo>
                    <a:lnTo>
                      <a:pt x="2" y="174"/>
                    </a:lnTo>
                    <a:lnTo>
                      <a:pt x="3" y="163"/>
                    </a:lnTo>
                    <a:lnTo>
                      <a:pt x="3" y="150"/>
                    </a:lnTo>
                    <a:lnTo>
                      <a:pt x="5" y="138"/>
                    </a:lnTo>
                    <a:lnTo>
                      <a:pt x="7" y="126"/>
                    </a:lnTo>
                    <a:lnTo>
                      <a:pt x="10" y="115"/>
                    </a:lnTo>
                    <a:lnTo>
                      <a:pt x="11" y="103"/>
                    </a:lnTo>
                    <a:lnTo>
                      <a:pt x="13" y="91"/>
                    </a:lnTo>
                    <a:lnTo>
                      <a:pt x="16" y="79"/>
                    </a:lnTo>
                    <a:lnTo>
                      <a:pt x="19" y="69"/>
                    </a:lnTo>
                    <a:lnTo>
                      <a:pt x="54" y="0"/>
                    </a:lnTo>
                    <a:lnTo>
                      <a:pt x="89" y="0"/>
                    </a:lnTo>
                    <a:lnTo>
                      <a:pt x="87" y="8"/>
                    </a:lnTo>
                    <a:lnTo>
                      <a:pt x="86" y="15"/>
                    </a:lnTo>
                    <a:lnTo>
                      <a:pt x="84" y="22"/>
                    </a:lnTo>
                    <a:lnTo>
                      <a:pt x="83" y="30"/>
                    </a:lnTo>
                    <a:lnTo>
                      <a:pt x="81" y="37"/>
                    </a:lnTo>
                    <a:lnTo>
                      <a:pt x="80" y="45"/>
                    </a:lnTo>
                    <a:lnTo>
                      <a:pt x="79" y="52"/>
                    </a:lnTo>
                    <a:lnTo>
                      <a:pt x="78" y="61"/>
                    </a:lnTo>
                    <a:lnTo>
                      <a:pt x="75" y="68"/>
                    </a:lnTo>
                    <a:lnTo>
                      <a:pt x="74" y="75"/>
                    </a:lnTo>
                    <a:lnTo>
                      <a:pt x="72" y="82"/>
                    </a:lnTo>
                    <a:lnTo>
                      <a:pt x="72" y="90"/>
                    </a:lnTo>
                    <a:lnTo>
                      <a:pt x="70" y="97"/>
                    </a:lnTo>
                    <a:lnTo>
                      <a:pt x="69" y="105"/>
                    </a:lnTo>
                    <a:lnTo>
                      <a:pt x="67" y="112"/>
                    </a:lnTo>
                    <a:lnTo>
                      <a:pt x="67" y="121"/>
                    </a:lnTo>
                    <a:lnTo>
                      <a:pt x="65" y="128"/>
                    </a:lnTo>
                    <a:lnTo>
                      <a:pt x="64" y="135"/>
                    </a:lnTo>
                    <a:lnTo>
                      <a:pt x="63" y="142"/>
                    </a:lnTo>
                    <a:lnTo>
                      <a:pt x="62" y="150"/>
                    </a:lnTo>
                    <a:lnTo>
                      <a:pt x="60" y="157"/>
                    </a:lnTo>
                    <a:lnTo>
                      <a:pt x="60" y="164"/>
                    </a:lnTo>
                    <a:lnTo>
                      <a:pt x="57" y="171"/>
                    </a:lnTo>
                    <a:lnTo>
                      <a:pt x="57" y="179"/>
                    </a:lnTo>
                    <a:lnTo>
                      <a:pt x="55" y="187"/>
                    </a:lnTo>
                    <a:lnTo>
                      <a:pt x="54" y="194"/>
                    </a:lnTo>
                    <a:lnTo>
                      <a:pt x="53" y="201"/>
                    </a:lnTo>
                    <a:lnTo>
                      <a:pt x="53" y="209"/>
                    </a:lnTo>
                    <a:lnTo>
                      <a:pt x="52" y="216"/>
                    </a:lnTo>
                    <a:lnTo>
                      <a:pt x="51" y="224"/>
                    </a:lnTo>
                    <a:lnTo>
                      <a:pt x="51" y="231"/>
                    </a:lnTo>
                    <a:lnTo>
                      <a:pt x="51" y="240"/>
                    </a:lnTo>
                    <a:lnTo>
                      <a:pt x="50" y="247"/>
                    </a:lnTo>
                    <a:lnTo>
                      <a:pt x="49" y="254"/>
                    </a:lnTo>
                    <a:lnTo>
                      <a:pt x="48" y="261"/>
                    </a:lnTo>
                    <a:lnTo>
                      <a:pt x="48" y="268"/>
                    </a:lnTo>
                    <a:lnTo>
                      <a:pt x="48" y="275"/>
                    </a:lnTo>
                    <a:lnTo>
                      <a:pt x="48" y="282"/>
                    </a:lnTo>
                    <a:lnTo>
                      <a:pt x="48" y="289"/>
                    </a:lnTo>
                    <a:lnTo>
                      <a:pt x="48" y="297"/>
                    </a:lnTo>
                    <a:lnTo>
                      <a:pt x="48" y="304"/>
                    </a:lnTo>
                    <a:lnTo>
                      <a:pt x="48" y="311"/>
                    </a:lnTo>
                    <a:lnTo>
                      <a:pt x="48" y="318"/>
                    </a:lnTo>
                    <a:lnTo>
                      <a:pt x="48" y="327"/>
                    </a:lnTo>
                    <a:lnTo>
                      <a:pt x="48" y="334"/>
                    </a:lnTo>
                    <a:lnTo>
                      <a:pt x="49" y="341"/>
                    </a:lnTo>
                    <a:lnTo>
                      <a:pt x="50" y="348"/>
                    </a:lnTo>
                    <a:lnTo>
                      <a:pt x="51" y="356"/>
                    </a:lnTo>
                    <a:lnTo>
                      <a:pt x="51" y="363"/>
                    </a:lnTo>
                    <a:lnTo>
                      <a:pt x="52" y="370"/>
                    </a:lnTo>
                    <a:lnTo>
                      <a:pt x="53" y="377"/>
                    </a:lnTo>
                    <a:lnTo>
                      <a:pt x="54" y="386"/>
                    </a:lnTo>
                    <a:lnTo>
                      <a:pt x="55" y="393"/>
                    </a:lnTo>
                    <a:lnTo>
                      <a:pt x="57" y="401"/>
                    </a:lnTo>
                    <a:lnTo>
                      <a:pt x="58" y="408"/>
                    </a:lnTo>
                    <a:lnTo>
                      <a:pt x="62" y="416"/>
                    </a:lnTo>
                    <a:lnTo>
                      <a:pt x="63" y="423"/>
                    </a:lnTo>
                    <a:lnTo>
                      <a:pt x="65" y="430"/>
                    </a:lnTo>
                    <a:lnTo>
                      <a:pt x="66" y="439"/>
                    </a:lnTo>
                    <a:lnTo>
                      <a:pt x="69" y="447"/>
                    </a:lnTo>
                    <a:lnTo>
                      <a:pt x="71" y="454"/>
                    </a:lnTo>
                    <a:lnTo>
                      <a:pt x="74" y="462"/>
                    </a:lnTo>
                    <a:lnTo>
                      <a:pt x="78" y="470"/>
                    </a:lnTo>
                    <a:lnTo>
                      <a:pt x="81" y="479"/>
                    </a:lnTo>
                    <a:lnTo>
                      <a:pt x="63" y="488"/>
                    </a:lnTo>
                    <a:close/>
                  </a:path>
                </a:pathLst>
              </a:custGeom>
              <a:solidFill>
                <a:srgbClr val="CC9933"/>
              </a:solidFill>
              <a:ln w="9525">
                <a:noFill/>
                <a:round/>
                <a:headEnd/>
                <a:tailEnd/>
              </a:ln>
            </p:spPr>
            <p:txBody>
              <a:bodyPr/>
              <a:lstStyle/>
              <a:p>
                <a:endParaRPr lang="en-GB"/>
              </a:p>
            </p:txBody>
          </p:sp>
          <p:sp>
            <p:nvSpPr>
              <p:cNvPr id="12319" name="Freeform 16"/>
              <p:cNvSpPr>
                <a:spLocks/>
              </p:cNvSpPr>
              <p:nvPr/>
            </p:nvSpPr>
            <p:spPr bwMode="auto">
              <a:xfrm>
                <a:off x="3571" y="2591"/>
                <a:ext cx="44" cy="488"/>
              </a:xfrm>
              <a:custGeom>
                <a:avLst/>
                <a:gdLst>
                  <a:gd name="T0" fmla="*/ 1 w 88"/>
                  <a:gd name="T1" fmla="*/ 469 h 488"/>
                  <a:gd name="T2" fmla="*/ 1 w 88"/>
                  <a:gd name="T3" fmla="*/ 455 h 488"/>
                  <a:gd name="T4" fmla="*/ 1 w 88"/>
                  <a:gd name="T5" fmla="*/ 441 h 488"/>
                  <a:gd name="T6" fmla="*/ 1 w 88"/>
                  <a:gd name="T7" fmla="*/ 427 h 488"/>
                  <a:gd name="T8" fmla="*/ 1 w 88"/>
                  <a:gd name="T9" fmla="*/ 413 h 488"/>
                  <a:gd name="T10" fmla="*/ 1 w 88"/>
                  <a:gd name="T11" fmla="*/ 399 h 488"/>
                  <a:gd name="T12" fmla="*/ 1 w 88"/>
                  <a:gd name="T13" fmla="*/ 386 h 488"/>
                  <a:gd name="T14" fmla="*/ 1 w 88"/>
                  <a:gd name="T15" fmla="*/ 373 h 488"/>
                  <a:gd name="T16" fmla="*/ 1 w 88"/>
                  <a:gd name="T17" fmla="*/ 360 h 488"/>
                  <a:gd name="T18" fmla="*/ 0 w 88"/>
                  <a:gd name="T19" fmla="*/ 346 h 488"/>
                  <a:gd name="T20" fmla="*/ 0 w 88"/>
                  <a:gd name="T21" fmla="*/ 333 h 488"/>
                  <a:gd name="T22" fmla="*/ 0 w 88"/>
                  <a:gd name="T23" fmla="*/ 320 h 488"/>
                  <a:gd name="T24" fmla="*/ 1 w 88"/>
                  <a:gd name="T25" fmla="*/ 307 h 488"/>
                  <a:gd name="T26" fmla="*/ 1 w 88"/>
                  <a:gd name="T27" fmla="*/ 293 h 488"/>
                  <a:gd name="T28" fmla="*/ 1 w 88"/>
                  <a:gd name="T29" fmla="*/ 280 h 488"/>
                  <a:gd name="T30" fmla="*/ 1 w 88"/>
                  <a:gd name="T31" fmla="*/ 267 h 488"/>
                  <a:gd name="T32" fmla="*/ 1 w 88"/>
                  <a:gd name="T33" fmla="*/ 254 h 488"/>
                  <a:gd name="T34" fmla="*/ 1 w 88"/>
                  <a:gd name="T35" fmla="*/ 240 h 488"/>
                  <a:gd name="T36" fmla="*/ 1 w 88"/>
                  <a:gd name="T37" fmla="*/ 227 h 488"/>
                  <a:gd name="T38" fmla="*/ 1 w 88"/>
                  <a:gd name="T39" fmla="*/ 212 h 488"/>
                  <a:gd name="T40" fmla="*/ 1 w 88"/>
                  <a:gd name="T41" fmla="*/ 200 h 488"/>
                  <a:gd name="T42" fmla="*/ 1 w 88"/>
                  <a:gd name="T43" fmla="*/ 185 h 488"/>
                  <a:gd name="T44" fmla="*/ 1 w 88"/>
                  <a:gd name="T45" fmla="*/ 172 h 488"/>
                  <a:gd name="T46" fmla="*/ 1 w 88"/>
                  <a:gd name="T47" fmla="*/ 159 h 488"/>
                  <a:gd name="T48" fmla="*/ 1 w 88"/>
                  <a:gd name="T49" fmla="*/ 147 h 488"/>
                  <a:gd name="T50" fmla="*/ 1 w 88"/>
                  <a:gd name="T51" fmla="*/ 132 h 488"/>
                  <a:gd name="T52" fmla="*/ 1 w 88"/>
                  <a:gd name="T53" fmla="*/ 119 h 488"/>
                  <a:gd name="T54" fmla="*/ 1 w 88"/>
                  <a:gd name="T55" fmla="*/ 105 h 488"/>
                  <a:gd name="T56" fmla="*/ 1 w 88"/>
                  <a:gd name="T57" fmla="*/ 92 h 488"/>
                  <a:gd name="T58" fmla="*/ 1 w 88"/>
                  <a:gd name="T59" fmla="*/ 78 h 488"/>
                  <a:gd name="T60" fmla="*/ 1 w 88"/>
                  <a:gd name="T61" fmla="*/ 65 h 488"/>
                  <a:gd name="T62" fmla="*/ 2 w 88"/>
                  <a:gd name="T63" fmla="*/ 52 h 488"/>
                  <a:gd name="T64" fmla="*/ 3 w 88"/>
                  <a:gd name="T65" fmla="*/ 39 h 488"/>
                  <a:gd name="T66" fmla="*/ 6 w 88"/>
                  <a:gd name="T67" fmla="*/ 0 h 488"/>
                  <a:gd name="T68" fmla="*/ 6 w 88"/>
                  <a:gd name="T69" fmla="*/ 25 h 488"/>
                  <a:gd name="T70" fmla="*/ 5 w 88"/>
                  <a:gd name="T71" fmla="*/ 50 h 488"/>
                  <a:gd name="T72" fmla="*/ 5 w 88"/>
                  <a:gd name="T73" fmla="*/ 73 h 488"/>
                  <a:gd name="T74" fmla="*/ 5 w 88"/>
                  <a:gd name="T75" fmla="*/ 98 h 488"/>
                  <a:gd name="T76" fmla="*/ 5 w 88"/>
                  <a:gd name="T77" fmla="*/ 122 h 488"/>
                  <a:gd name="T78" fmla="*/ 3 w 88"/>
                  <a:gd name="T79" fmla="*/ 145 h 488"/>
                  <a:gd name="T80" fmla="*/ 3 w 88"/>
                  <a:gd name="T81" fmla="*/ 169 h 488"/>
                  <a:gd name="T82" fmla="*/ 3 w 88"/>
                  <a:gd name="T83" fmla="*/ 194 h 488"/>
                  <a:gd name="T84" fmla="*/ 3 w 88"/>
                  <a:gd name="T85" fmla="*/ 216 h 488"/>
                  <a:gd name="T86" fmla="*/ 3 w 88"/>
                  <a:gd name="T87" fmla="*/ 240 h 488"/>
                  <a:gd name="T88" fmla="*/ 3 w 88"/>
                  <a:gd name="T89" fmla="*/ 262 h 488"/>
                  <a:gd name="T90" fmla="*/ 3 w 88"/>
                  <a:gd name="T91" fmla="*/ 287 h 488"/>
                  <a:gd name="T92" fmla="*/ 3 w 88"/>
                  <a:gd name="T93" fmla="*/ 309 h 488"/>
                  <a:gd name="T94" fmla="*/ 3 w 88"/>
                  <a:gd name="T95" fmla="*/ 333 h 488"/>
                  <a:gd name="T96" fmla="*/ 3 w 88"/>
                  <a:gd name="T97" fmla="*/ 356 h 488"/>
                  <a:gd name="T98" fmla="*/ 3 w 88"/>
                  <a:gd name="T99" fmla="*/ 381 h 488"/>
                  <a:gd name="T100" fmla="*/ 5 w 88"/>
                  <a:gd name="T101" fmla="*/ 488 h 4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
                  <a:gd name="T154" fmla="*/ 0 h 488"/>
                  <a:gd name="T155" fmla="*/ 88 w 88"/>
                  <a:gd name="T156" fmla="*/ 488 h 4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 h="488">
                    <a:moveTo>
                      <a:pt x="35" y="488"/>
                    </a:moveTo>
                    <a:lnTo>
                      <a:pt x="17" y="469"/>
                    </a:lnTo>
                    <a:lnTo>
                      <a:pt x="14" y="462"/>
                    </a:lnTo>
                    <a:lnTo>
                      <a:pt x="13" y="455"/>
                    </a:lnTo>
                    <a:lnTo>
                      <a:pt x="10" y="448"/>
                    </a:lnTo>
                    <a:lnTo>
                      <a:pt x="9" y="441"/>
                    </a:lnTo>
                    <a:lnTo>
                      <a:pt x="7" y="434"/>
                    </a:lnTo>
                    <a:lnTo>
                      <a:pt x="7" y="427"/>
                    </a:lnTo>
                    <a:lnTo>
                      <a:pt x="5" y="420"/>
                    </a:lnTo>
                    <a:lnTo>
                      <a:pt x="5" y="413"/>
                    </a:lnTo>
                    <a:lnTo>
                      <a:pt x="4" y="406"/>
                    </a:lnTo>
                    <a:lnTo>
                      <a:pt x="3" y="399"/>
                    </a:lnTo>
                    <a:lnTo>
                      <a:pt x="2" y="391"/>
                    </a:lnTo>
                    <a:lnTo>
                      <a:pt x="2" y="386"/>
                    </a:lnTo>
                    <a:lnTo>
                      <a:pt x="1" y="379"/>
                    </a:lnTo>
                    <a:lnTo>
                      <a:pt x="1" y="373"/>
                    </a:lnTo>
                    <a:lnTo>
                      <a:pt x="1" y="366"/>
                    </a:lnTo>
                    <a:lnTo>
                      <a:pt x="1" y="360"/>
                    </a:lnTo>
                    <a:lnTo>
                      <a:pt x="0" y="353"/>
                    </a:lnTo>
                    <a:lnTo>
                      <a:pt x="0" y="346"/>
                    </a:lnTo>
                    <a:lnTo>
                      <a:pt x="0" y="338"/>
                    </a:lnTo>
                    <a:lnTo>
                      <a:pt x="0" y="333"/>
                    </a:lnTo>
                    <a:lnTo>
                      <a:pt x="0" y="326"/>
                    </a:lnTo>
                    <a:lnTo>
                      <a:pt x="0" y="320"/>
                    </a:lnTo>
                    <a:lnTo>
                      <a:pt x="0" y="313"/>
                    </a:lnTo>
                    <a:lnTo>
                      <a:pt x="1" y="307"/>
                    </a:lnTo>
                    <a:lnTo>
                      <a:pt x="1" y="300"/>
                    </a:lnTo>
                    <a:lnTo>
                      <a:pt x="1" y="293"/>
                    </a:lnTo>
                    <a:lnTo>
                      <a:pt x="1" y="285"/>
                    </a:lnTo>
                    <a:lnTo>
                      <a:pt x="2" y="280"/>
                    </a:lnTo>
                    <a:lnTo>
                      <a:pt x="2" y="273"/>
                    </a:lnTo>
                    <a:lnTo>
                      <a:pt x="3" y="267"/>
                    </a:lnTo>
                    <a:lnTo>
                      <a:pt x="4" y="260"/>
                    </a:lnTo>
                    <a:lnTo>
                      <a:pt x="5" y="254"/>
                    </a:lnTo>
                    <a:lnTo>
                      <a:pt x="5" y="247"/>
                    </a:lnTo>
                    <a:lnTo>
                      <a:pt x="5" y="240"/>
                    </a:lnTo>
                    <a:lnTo>
                      <a:pt x="6" y="232"/>
                    </a:lnTo>
                    <a:lnTo>
                      <a:pt x="7" y="227"/>
                    </a:lnTo>
                    <a:lnTo>
                      <a:pt x="7" y="220"/>
                    </a:lnTo>
                    <a:lnTo>
                      <a:pt x="8" y="212"/>
                    </a:lnTo>
                    <a:lnTo>
                      <a:pt x="9" y="205"/>
                    </a:lnTo>
                    <a:lnTo>
                      <a:pt x="10" y="200"/>
                    </a:lnTo>
                    <a:lnTo>
                      <a:pt x="10" y="192"/>
                    </a:lnTo>
                    <a:lnTo>
                      <a:pt x="11" y="185"/>
                    </a:lnTo>
                    <a:lnTo>
                      <a:pt x="13" y="178"/>
                    </a:lnTo>
                    <a:lnTo>
                      <a:pt x="15" y="172"/>
                    </a:lnTo>
                    <a:lnTo>
                      <a:pt x="15" y="165"/>
                    </a:lnTo>
                    <a:lnTo>
                      <a:pt x="16" y="159"/>
                    </a:lnTo>
                    <a:lnTo>
                      <a:pt x="17" y="152"/>
                    </a:lnTo>
                    <a:lnTo>
                      <a:pt x="19" y="147"/>
                    </a:lnTo>
                    <a:lnTo>
                      <a:pt x="19" y="139"/>
                    </a:lnTo>
                    <a:lnTo>
                      <a:pt x="20" y="132"/>
                    </a:lnTo>
                    <a:lnTo>
                      <a:pt x="21" y="125"/>
                    </a:lnTo>
                    <a:lnTo>
                      <a:pt x="22" y="119"/>
                    </a:lnTo>
                    <a:lnTo>
                      <a:pt x="22" y="112"/>
                    </a:lnTo>
                    <a:lnTo>
                      <a:pt x="24" y="105"/>
                    </a:lnTo>
                    <a:lnTo>
                      <a:pt x="24" y="98"/>
                    </a:lnTo>
                    <a:lnTo>
                      <a:pt x="26" y="92"/>
                    </a:lnTo>
                    <a:lnTo>
                      <a:pt x="26" y="85"/>
                    </a:lnTo>
                    <a:lnTo>
                      <a:pt x="27" y="78"/>
                    </a:lnTo>
                    <a:lnTo>
                      <a:pt x="28" y="71"/>
                    </a:lnTo>
                    <a:lnTo>
                      <a:pt x="31" y="65"/>
                    </a:lnTo>
                    <a:lnTo>
                      <a:pt x="31" y="58"/>
                    </a:lnTo>
                    <a:lnTo>
                      <a:pt x="32" y="52"/>
                    </a:lnTo>
                    <a:lnTo>
                      <a:pt x="33" y="45"/>
                    </a:lnTo>
                    <a:lnTo>
                      <a:pt x="35" y="39"/>
                    </a:lnTo>
                    <a:lnTo>
                      <a:pt x="53" y="0"/>
                    </a:lnTo>
                    <a:lnTo>
                      <a:pt x="88" y="0"/>
                    </a:lnTo>
                    <a:lnTo>
                      <a:pt x="85" y="12"/>
                    </a:lnTo>
                    <a:lnTo>
                      <a:pt x="82" y="25"/>
                    </a:lnTo>
                    <a:lnTo>
                      <a:pt x="79" y="37"/>
                    </a:lnTo>
                    <a:lnTo>
                      <a:pt x="77" y="50"/>
                    </a:lnTo>
                    <a:lnTo>
                      <a:pt x="74" y="62"/>
                    </a:lnTo>
                    <a:lnTo>
                      <a:pt x="72" y="73"/>
                    </a:lnTo>
                    <a:lnTo>
                      <a:pt x="70" y="85"/>
                    </a:lnTo>
                    <a:lnTo>
                      <a:pt x="69" y="98"/>
                    </a:lnTo>
                    <a:lnTo>
                      <a:pt x="66" y="110"/>
                    </a:lnTo>
                    <a:lnTo>
                      <a:pt x="65" y="122"/>
                    </a:lnTo>
                    <a:lnTo>
                      <a:pt x="62" y="134"/>
                    </a:lnTo>
                    <a:lnTo>
                      <a:pt x="61" y="145"/>
                    </a:lnTo>
                    <a:lnTo>
                      <a:pt x="59" y="157"/>
                    </a:lnTo>
                    <a:lnTo>
                      <a:pt x="58" y="169"/>
                    </a:lnTo>
                    <a:lnTo>
                      <a:pt x="56" y="181"/>
                    </a:lnTo>
                    <a:lnTo>
                      <a:pt x="55" y="194"/>
                    </a:lnTo>
                    <a:lnTo>
                      <a:pt x="53" y="204"/>
                    </a:lnTo>
                    <a:lnTo>
                      <a:pt x="52" y="216"/>
                    </a:lnTo>
                    <a:lnTo>
                      <a:pt x="50" y="228"/>
                    </a:lnTo>
                    <a:lnTo>
                      <a:pt x="49" y="240"/>
                    </a:lnTo>
                    <a:lnTo>
                      <a:pt x="48" y="250"/>
                    </a:lnTo>
                    <a:lnTo>
                      <a:pt x="47" y="262"/>
                    </a:lnTo>
                    <a:lnTo>
                      <a:pt x="45" y="274"/>
                    </a:lnTo>
                    <a:lnTo>
                      <a:pt x="45" y="287"/>
                    </a:lnTo>
                    <a:lnTo>
                      <a:pt x="44" y="297"/>
                    </a:lnTo>
                    <a:lnTo>
                      <a:pt x="44" y="309"/>
                    </a:lnTo>
                    <a:lnTo>
                      <a:pt x="43" y="321"/>
                    </a:lnTo>
                    <a:lnTo>
                      <a:pt x="43" y="333"/>
                    </a:lnTo>
                    <a:lnTo>
                      <a:pt x="43" y="344"/>
                    </a:lnTo>
                    <a:lnTo>
                      <a:pt x="43" y="356"/>
                    </a:lnTo>
                    <a:lnTo>
                      <a:pt x="43" y="368"/>
                    </a:lnTo>
                    <a:lnTo>
                      <a:pt x="43" y="381"/>
                    </a:lnTo>
                    <a:lnTo>
                      <a:pt x="61" y="459"/>
                    </a:lnTo>
                    <a:lnTo>
                      <a:pt x="70" y="488"/>
                    </a:lnTo>
                    <a:lnTo>
                      <a:pt x="35" y="488"/>
                    </a:lnTo>
                    <a:close/>
                  </a:path>
                </a:pathLst>
              </a:custGeom>
              <a:solidFill>
                <a:srgbClr val="CC9933"/>
              </a:solidFill>
              <a:ln w="9525">
                <a:noFill/>
                <a:round/>
                <a:headEnd/>
                <a:tailEnd/>
              </a:ln>
            </p:spPr>
            <p:txBody>
              <a:bodyPr/>
              <a:lstStyle/>
              <a:p>
                <a:endParaRPr lang="en-GB"/>
              </a:p>
            </p:txBody>
          </p:sp>
          <p:sp>
            <p:nvSpPr>
              <p:cNvPr id="12320" name="Freeform 17"/>
              <p:cNvSpPr>
                <a:spLocks/>
              </p:cNvSpPr>
              <p:nvPr/>
            </p:nvSpPr>
            <p:spPr bwMode="auto">
              <a:xfrm>
                <a:off x="4178" y="2894"/>
                <a:ext cx="423" cy="185"/>
              </a:xfrm>
              <a:custGeom>
                <a:avLst/>
                <a:gdLst>
                  <a:gd name="T0" fmla="*/ 0 w 844"/>
                  <a:gd name="T1" fmla="*/ 117 h 185"/>
                  <a:gd name="T2" fmla="*/ 4 w 844"/>
                  <a:gd name="T3" fmla="*/ 63 h 185"/>
                  <a:gd name="T4" fmla="*/ 5 w 844"/>
                  <a:gd name="T5" fmla="*/ 56 h 185"/>
                  <a:gd name="T6" fmla="*/ 5 w 844"/>
                  <a:gd name="T7" fmla="*/ 48 h 185"/>
                  <a:gd name="T8" fmla="*/ 6 w 844"/>
                  <a:gd name="T9" fmla="*/ 43 h 185"/>
                  <a:gd name="T10" fmla="*/ 7 w 844"/>
                  <a:gd name="T11" fmla="*/ 39 h 185"/>
                  <a:gd name="T12" fmla="*/ 8 w 844"/>
                  <a:gd name="T13" fmla="*/ 35 h 185"/>
                  <a:gd name="T14" fmla="*/ 9 w 844"/>
                  <a:gd name="T15" fmla="*/ 33 h 185"/>
                  <a:gd name="T16" fmla="*/ 10 w 844"/>
                  <a:gd name="T17" fmla="*/ 32 h 185"/>
                  <a:gd name="T18" fmla="*/ 11 w 844"/>
                  <a:gd name="T19" fmla="*/ 31 h 185"/>
                  <a:gd name="T20" fmla="*/ 11 w 844"/>
                  <a:gd name="T21" fmla="*/ 28 h 185"/>
                  <a:gd name="T22" fmla="*/ 12 w 844"/>
                  <a:gd name="T23" fmla="*/ 27 h 185"/>
                  <a:gd name="T24" fmla="*/ 13 w 844"/>
                  <a:gd name="T25" fmla="*/ 27 h 185"/>
                  <a:gd name="T26" fmla="*/ 14 w 844"/>
                  <a:gd name="T27" fmla="*/ 26 h 185"/>
                  <a:gd name="T28" fmla="*/ 15 w 844"/>
                  <a:gd name="T29" fmla="*/ 24 h 185"/>
                  <a:gd name="T30" fmla="*/ 16 w 844"/>
                  <a:gd name="T31" fmla="*/ 23 h 185"/>
                  <a:gd name="T32" fmla="*/ 16 w 844"/>
                  <a:gd name="T33" fmla="*/ 20 h 185"/>
                  <a:gd name="T34" fmla="*/ 50 w 844"/>
                  <a:gd name="T35" fmla="*/ 0 h 185"/>
                  <a:gd name="T36" fmla="*/ 52 w 844"/>
                  <a:gd name="T37" fmla="*/ 20 h 185"/>
                  <a:gd name="T38" fmla="*/ 51 w 844"/>
                  <a:gd name="T39" fmla="*/ 24 h 185"/>
                  <a:gd name="T40" fmla="*/ 49 w 844"/>
                  <a:gd name="T41" fmla="*/ 27 h 185"/>
                  <a:gd name="T42" fmla="*/ 48 w 844"/>
                  <a:gd name="T43" fmla="*/ 30 h 185"/>
                  <a:gd name="T44" fmla="*/ 46 w 844"/>
                  <a:gd name="T45" fmla="*/ 32 h 185"/>
                  <a:gd name="T46" fmla="*/ 44 w 844"/>
                  <a:gd name="T47" fmla="*/ 34 h 185"/>
                  <a:gd name="T48" fmla="*/ 43 w 844"/>
                  <a:gd name="T49" fmla="*/ 37 h 185"/>
                  <a:gd name="T50" fmla="*/ 41 w 844"/>
                  <a:gd name="T51" fmla="*/ 39 h 185"/>
                  <a:gd name="T52" fmla="*/ 39 w 844"/>
                  <a:gd name="T53" fmla="*/ 41 h 185"/>
                  <a:gd name="T54" fmla="*/ 38 w 844"/>
                  <a:gd name="T55" fmla="*/ 44 h 185"/>
                  <a:gd name="T56" fmla="*/ 36 w 844"/>
                  <a:gd name="T57" fmla="*/ 45 h 185"/>
                  <a:gd name="T58" fmla="*/ 35 w 844"/>
                  <a:gd name="T59" fmla="*/ 47 h 185"/>
                  <a:gd name="T60" fmla="*/ 33 w 844"/>
                  <a:gd name="T61" fmla="*/ 48 h 185"/>
                  <a:gd name="T62" fmla="*/ 31 w 844"/>
                  <a:gd name="T63" fmla="*/ 51 h 185"/>
                  <a:gd name="T64" fmla="*/ 30 w 844"/>
                  <a:gd name="T65" fmla="*/ 53 h 185"/>
                  <a:gd name="T66" fmla="*/ 28 w 844"/>
                  <a:gd name="T67" fmla="*/ 56 h 185"/>
                  <a:gd name="T68" fmla="*/ 27 w 844"/>
                  <a:gd name="T69" fmla="*/ 58 h 185"/>
                  <a:gd name="T70" fmla="*/ 25 w 844"/>
                  <a:gd name="T71" fmla="*/ 60 h 185"/>
                  <a:gd name="T72" fmla="*/ 23 w 844"/>
                  <a:gd name="T73" fmla="*/ 64 h 185"/>
                  <a:gd name="T74" fmla="*/ 22 w 844"/>
                  <a:gd name="T75" fmla="*/ 67 h 185"/>
                  <a:gd name="T76" fmla="*/ 20 w 844"/>
                  <a:gd name="T77" fmla="*/ 72 h 185"/>
                  <a:gd name="T78" fmla="*/ 18 w 844"/>
                  <a:gd name="T79" fmla="*/ 77 h 185"/>
                  <a:gd name="T80" fmla="*/ 17 w 844"/>
                  <a:gd name="T81" fmla="*/ 84 h 185"/>
                  <a:gd name="T82" fmla="*/ 15 w 844"/>
                  <a:gd name="T83" fmla="*/ 91 h 185"/>
                  <a:gd name="T84" fmla="*/ 14 w 844"/>
                  <a:gd name="T85" fmla="*/ 98 h 185"/>
                  <a:gd name="T86" fmla="*/ 12 w 844"/>
                  <a:gd name="T87" fmla="*/ 105 h 185"/>
                  <a:gd name="T88" fmla="*/ 10 w 844"/>
                  <a:gd name="T89" fmla="*/ 113 h 185"/>
                  <a:gd name="T90" fmla="*/ 9 w 844"/>
                  <a:gd name="T91" fmla="*/ 124 h 185"/>
                  <a:gd name="T92" fmla="*/ 7 w 844"/>
                  <a:gd name="T93" fmla="*/ 136 h 185"/>
                  <a:gd name="T94" fmla="*/ 6 w 844"/>
                  <a:gd name="T95" fmla="*/ 149 h 185"/>
                  <a:gd name="T96" fmla="*/ 4 w 844"/>
                  <a:gd name="T97" fmla="*/ 161 h 185"/>
                  <a:gd name="T98" fmla="*/ 2 w 844"/>
                  <a:gd name="T99" fmla="*/ 177 h 185"/>
                  <a:gd name="T100" fmla="*/ 1 w 844"/>
                  <a:gd name="T101" fmla="*/ 185 h 1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4"/>
                  <a:gd name="T154" fmla="*/ 0 h 185"/>
                  <a:gd name="T155" fmla="*/ 844 w 844"/>
                  <a:gd name="T156" fmla="*/ 185 h 1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4" h="185">
                    <a:moveTo>
                      <a:pt x="9" y="185"/>
                    </a:moveTo>
                    <a:lnTo>
                      <a:pt x="0" y="117"/>
                    </a:lnTo>
                    <a:lnTo>
                      <a:pt x="44" y="68"/>
                    </a:lnTo>
                    <a:lnTo>
                      <a:pt x="50" y="63"/>
                    </a:lnTo>
                    <a:lnTo>
                      <a:pt x="58" y="59"/>
                    </a:lnTo>
                    <a:lnTo>
                      <a:pt x="65" y="56"/>
                    </a:lnTo>
                    <a:lnTo>
                      <a:pt x="73" y="52"/>
                    </a:lnTo>
                    <a:lnTo>
                      <a:pt x="79" y="48"/>
                    </a:lnTo>
                    <a:lnTo>
                      <a:pt x="87" y="45"/>
                    </a:lnTo>
                    <a:lnTo>
                      <a:pt x="94" y="43"/>
                    </a:lnTo>
                    <a:lnTo>
                      <a:pt x="101" y="41"/>
                    </a:lnTo>
                    <a:lnTo>
                      <a:pt x="108" y="39"/>
                    </a:lnTo>
                    <a:lnTo>
                      <a:pt x="114" y="38"/>
                    </a:lnTo>
                    <a:lnTo>
                      <a:pt x="122" y="35"/>
                    </a:lnTo>
                    <a:lnTo>
                      <a:pt x="129" y="34"/>
                    </a:lnTo>
                    <a:lnTo>
                      <a:pt x="135" y="33"/>
                    </a:lnTo>
                    <a:lnTo>
                      <a:pt x="142" y="32"/>
                    </a:lnTo>
                    <a:lnTo>
                      <a:pt x="149" y="32"/>
                    </a:lnTo>
                    <a:lnTo>
                      <a:pt x="157" y="32"/>
                    </a:lnTo>
                    <a:lnTo>
                      <a:pt x="163" y="31"/>
                    </a:lnTo>
                    <a:lnTo>
                      <a:pt x="169" y="30"/>
                    </a:lnTo>
                    <a:lnTo>
                      <a:pt x="176" y="28"/>
                    </a:lnTo>
                    <a:lnTo>
                      <a:pt x="183" y="28"/>
                    </a:lnTo>
                    <a:lnTo>
                      <a:pt x="189" y="27"/>
                    </a:lnTo>
                    <a:lnTo>
                      <a:pt x="196" y="27"/>
                    </a:lnTo>
                    <a:lnTo>
                      <a:pt x="202" y="27"/>
                    </a:lnTo>
                    <a:lnTo>
                      <a:pt x="210" y="27"/>
                    </a:lnTo>
                    <a:lnTo>
                      <a:pt x="216" y="26"/>
                    </a:lnTo>
                    <a:lnTo>
                      <a:pt x="222" y="25"/>
                    </a:lnTo>
                    <a:lnTo>
                      <a:pt x="229" y="24"/>
                    </a:lnTo>
                    <a:lnTo>
                      <a:pt x="236" y="24"/>
                    </a:lnTo>
                    <a:lnTo>
                      <a:pt x="243" y="23"/>
                    </a:lnTo>
                    <a:lnTo>
                      <a:pt x="250" y="21"/>
                    </a:lnTo>
                    <a:lnTo>
                      <a:pt x="256" y="20"/>
                    </a:lnTo>
                    <a:lnTo>
                      <a:pt x="264" y="19"/>
                    </a:lnTo>
                    <a:lnTo>
                      <a:pt x="792" y="0"/>
                    </a:lnTo>
                    <a:lnTo>
                      <a:pt x="844" y="19"/>
                    </a:lnTo>
                    <a:lnTo>
                      <a:pt x="830" y="20"/>
                    </a:lnTo>
                    <a:lnTo>
                      <a:pt x="818" y="23"/>
                    </a:lnTo>
                    <a:lnTo>
                      <a:pt x="805" y="24"/>
                    </a:lnTo>
                    <a:lnTo>
                      <a:pt x="792" y="26"/>
                    </a:lnTo>
                    <a:lnTo>
                      <a:pt x="778" y="27"/>
                    </a:lnTo>
                    <a:lnTo>
                      <a:pt x="766" y="28"/>
                    </a:lnTo>
                    <a:lnTo>
                      <a:pt x="753" y="30"/>
                    </a:lnTo>
                    <a:lnTo>
                      <a:pt x="740" y="32"/>
                    </a:lnTo>
                    <a:lnTo>
                      <a:pt x="726" y="32"/>
                    </a:lnTo>
                    <a:lnTo>
                      <a:pt x="714" y="34"/>
                    </a:lnTo>
                    <a:lnTo>
                      <a:pt x="701" y="34"/>
                    </a:lnTo>
                    <a:lnTo>
                      <a:pt x="688" y="37"/>
                    </a:lnTo>
                    <a:lnTo>
                      <a:pt x="675" y="37"/>
                    </a:lnTo>
                    <a:lnTo>
                      <a:pt x="663" y="39"/>
                    </a:lnTo>
                    <a:lnTo>
                      <a:pt x="650" y="39"/>
                    </a:lnTo>
                    <a:lnTo>
                      <a:pt x="637" y="41"/>
                    </a:lnTo>
                    <a:lnTo>
                      <a:pt x="623" y="41"/>
                    </a:lnTo>
                    <a:lnTo>
                      <a:pt x="611" y="43"/>
                    </a:lnTo>
                    <a:lnTo>
                      <a:pt x="598" y="44"/>
                    </a:lnTo>
                    <a:lnTo>
                      <a:pt x="585" y="45"/>
                    </a:lnTo>
                    <a:lnTo>
                      <a:pt x="571" y="45"/>
                    </a:lnTo>
                    <a:lnTo>
                      <a:pt x="559" y="46"/>
                    </a:lnTo>
                    <a:lnTo>
                      <a:pt x="546" y="47"/>
                    </a:lnTo>
                    <a:lnTo>
                      <a:pt x="533" y="48"/>
                    </a:lnTo>
                    <a:lnTo>
                      <a:pt x="519" y="48"/>
                    </a:lnTo>
                    <a:lnTo>
                      <a:pt x="507" y="50"/>
                    </a:lnTo>
                    <a:lnTo>
                      <a:pt x="494" y="51"/>
                    </a:lnTo>
                    <a:lnTo>
                      <a:pt x="481" y="52"/>
                    </a:lnTo>
                    <a:lnTo>
                      <a:pt x="468" y="53"/>
                    </a:lnTo>
                    <a:lnTo>
                      <a:pt x="456" y="54"/>
                    </a:lnTo>
                    <a:lnTo>
                      <a:pt x="443" y="56"/>
                    </a:lnTo>
                    <a:lnTo>
                      <a:pt x="430" y="58"/>
                    </a:lnTo>
                    <a:lnTo>
                      <a:pt x="417" y="58"/>
                    </a:lnTo>
                    <a:lnTo>
                      <a:pt x="404" y="60"/>
                    </a:lnTo>
                    <a:lnTo>
                      <a:pt x="390" y="60"/>
                    </a:lnTo>
                    <a:lnTo>
                      <a:pt x="377" y="63"/>
                    </a:lnTo>
                    <a:lnTo>
                      <a:pt x="365" y="64"/>
                    </a:lnTo>
                    <a:lnTo>
                      <a:pt x="352" y="66"/>
                    </a:lnTo>
                    <a:lnTo>
                      <a:pt x="339" y="67"/>
                    </a:lnTo>
                    <a:lnTo>
                      <a:pt x="326" y="71"/>
                    </a:lnTo>
                    <a:lnTo>
                      <a:pt x="313" y="72"/>
                    </a:lnTo>
                    <a:lnTo>
                      <a:pt x="300" y="74"/>
                    </a:lnTo>
                    <a:lnTo>
                      <a:pt x="286" y="77"/>
                    </a:lnTo>
                    <a:lnTo>
                      <a:pt x="273" y="80"/>
                    </a:lnTo>
                    <a:lnTo>
                      <a:pt x="261" y="84"/>
                    </a:lnTo>
                    <a:lnTo>
                      <a:pt x="248" y="87"/>
                    </a:lnTo>
                    <a:lnTo>
                      <a:pt x="235" y="91"/>
                    </a:lnTo>
                    <a:lnTo>
                      <a:pt x="222" y="94"/>
                    </a:lnTo>
                    <a:lnTo>
                      <a:pt x="209" y="98"/>
                    </a:lnTo>
                    <a:lnTo>
                      <a:pt x="196" y="101"/>
                    </a:lnTo>
                    <a:lnTo>
                      <a:pt x="183" y="105"/>
                    </a:lnTo>
                    <a:lnTo>
                      <a:pt x="170" y="110"/>
                    </a:lnTo>
                    <a:lnTo>
                      <a:pt x="158" y="113"/>
                    </a:lnTo>
                    <a:lnTo>
                      <a:pt x="145" y="119"/>
                    </a:lnTo>
                    <a:lnTo>
                      <a:pt x="132" y="124"/>
                    </a:lnTo>
                    <a:lnTo>
                      <a:pt x="119" y="131"/>
                    </a:lnTo>
                    <a:lnTo>
                      <a:pt x="107" y="136"/>
                    </a:lnTo>
                    <a:lnTo>
                      <a:pt x="94" y="141"/>
                    </a:lnTo>
                    <a:lnTo>
                      <a:pt x="81" y="149"/>
                    </a:lnTo>
                    <a:lnTo>
                      <a:pt x="69" y="156"/>
                    </a:lnTo>
                    <a:lnTo>
                      <a:pt x="56" y="161"/>
                    </a:lnTo>
                    <a:lnTo>
                      <a:pt x="43" y="169"/>
                    </a:lnTo>
                    <a:lnTo>
                      <a:pt x="30" y="177"/>
                    </a:lnTo>
                    <a:lnTo>
                      <a:pt x="18" y="185"/>
                    </a:lnTo>
                    <a:lnTo>
                      <a:pt x="9" y="185"/>
                    </a:lnTo>
                    <a:close/>
                  </a:path>
                </a:pathLst>
              </a:custGeom>
              <a:noFill/>
              <a:ln w="9525">
                <a:noFill/>
                <a:round/>
                <a:headEnd/>
                <a:tailEnd/>
              </a:ln>
            </p:spPr>
            <p:txBody>
              <a:bodyPr/>
              <a:lstStyle/>
              <a:p>
                <a:endParaRPr lang="en-GB"/>
              </a:p>
            </p:txBody>
          </p:sp>
          <p:sp>
            <p:nvSpPr>
              <p:cNvPr id="12321" name="Freeform 18"/>
              <p:cNvSpPr>
                <a:spLocks/>
              </p:cNvSpPr>
              <p:nvPr/>
            </p:nvSpPr>
            <p:spPr bwMode="auto">
              <a:xfrm>
                <a:off x="3596" y="2610"/>
                <a:ext cx="376" cy="450"/>
              </a:xfrm>
              <a:custGeom>
                <a:avLst/>
                <a:gdLst>
                  <a:gd name="T0" fmla="*/ 30 w 752"/>
                  <a:gd name="T1" fmla="*/ 450 h 450"/>
                  <a:gd name="T2" fmla="*/ 3 w 752"/>
                  <a:gd name="T3" fmla="*/ 450 h 450"/>
                  <a:gd name="T4" fmla="*/ 1 w 752"/>
                  <a:gd name="T5" fmla="*/ 382 h 450"/>
                  <a:gd name="T6" fmla="*/ 1 w 752"/>
                  <a:gd name="T7" fmla="*/ 357 h 450"/>
                  <a:gd name="T8" fmla="*/ 1 w 752"/>
                  <a:gd name="T9" fmla="*/ 332 h 450"/>
                  <a:gd name="T10" fmla="*/ 0 w 752"/>
                  <a:gd name="T11" fmla="*/ 308 h 450"/>
                  <a:gd name="T12" fmla="*/ 0 w 752"/>
                  <a:gd name="T13" fmla="*/ 284 h 450"/>
                  <a:gd name="T14" fmla="*/ 0 w 752"/>
                  <a:gd name="T15" fmla="*/ 259 h 450"/>
                  <a:gd name="T16" fmla="*/ 1 w 752"/>
                  <a:gd name="T17" fmla="*/ 236 h 450"/>
                  <a:gd name="T18" fmla="*/ 1 w 752"/>
                  <a:gd name="T19" fmla="*/ 211 h 450"/>
                  <a:gd name="T20" fmla="*/ 1 w 752"/>
                  <a:gd name="T21" fmla="*/ 188 h 450"/>
                  <a:gd name="T22" fmla="*/ 1 w 752"/>
                  <a:gd name="T23" fmla="*/ 163 h 450"/>
                  <a:gd name="T24" fmla="*/ 1 w 752"/>
                  <a:gd name="T25" fmla="*/ 138 h 450"/>
                  <a:gd name="T26" fmla="*/ 1 w 752"/>
                  <a:gd name="T27" fmla="*/ 115 h 450"/>
                  <a:gd name="T28" fmla="*/ 1 w 752"/>
                  <a:gd name="T29" fmla="*/ 91 h 450"/>
                  <a:gd name="T30" fmla="*/ 3 w 752"/>
                  <a:gd name="T31" fmla="*/ 67 h 450"/>
                  <a:gd name="T32" fmla="*/ 3 w 752"/>
                  <a:gd name="T33" fmla="*/ 45 h 450"/>
                  <a:gd name="T34" fmla="*/ 3 w 752"/>
                  <a:gd name="T35" fmla="*/ 22 h 450"/>
                  <a:gd name="T36" fmla="*/ 3 w 752"/>
                  <a:gd name="T37" fmla="*/ 0 h 450"/>
                  <a:gd name="T38" fmla="*/ 25 w 752"/>
                  <a:gd name="T39" fmla="*/ 20 h 450"/>
                  <a:gd name="T40" fmla="*/ 30 w 752"/>
                  <a:gd name="T41" fmla="*/ 0 h 450"/>
                  <a:gd name="T42" fmla="*/ 47 w 752"/>
                  <a:gd name="T43" fmla="*/ 22 h 450"/>
                  <a:gd name="T44" fmla="*/ 47 w 752"/>
                  <a:gd name="T45" fmla="*/ 46 h 450"/>
                  <a:gd name="T46" fmla="*/ 46 w 752"/>
                  <a:gd name="T47" fmla="*/ 71 h 450"/>
                  <a:gd name="T48" fmla="*/ 46 w 752"/>
                  <a:gd name="T49" fmla="*/ 90 h 450"/>
                  <a:gd name="T50" fmla="*/ 46 w 752"/>
                  <a:gd name="T51" fmla="*/ 103 h 450"/>
                  <a:gd name="T52" fmla="*/ 45 w 752"/>
                  <a:gd name="T53" fmla="*/ 122 h 450"/>
                  <a:gd name="T54" fmla="*/ 45 w 752"/>
                  <a:gd name="T55" fmla="*/ 146 h 450"/>
                  <a:gd name="T56" fmla="*/ 45 w 752"/>
                  <a:gd name="T57" fmla="*/ 171 h 450"/>
                  <a:gd name="T58" fmla="*/ 45 w 752"/>
                  <a:gd name="T59" fmla="*/ 196 h 450"/>
                  <a:gd name="T60" fmla="*/ 45 w 752"/>
                  <a:gd name="T61" fmla="*/ 219 h 450"/>
                  <a:gd name="T62" fmla="*/ 45 w 752"/>
                  <a:gd name="T63" fmla="*/ 243 h 450"/>
                  <a:gd name="T64" fmla="*/ 45 w 752"/>
                  <a:gd name="T65" fmla="*/ 268 h 450"/>
                  <a:gd name="T66" fmla="*/ 45 w 752"/>
                  <a:gd name="T67" fmla="*/ 291 h 450"/>
                  <a:gd name="T68" fmla="*/ 45 w 752"/>
                  <a:gd name="T69" fmla="*/ 316 h 450"/>
                  <a:gd name="T70" fmla="*/ 45 w 752"/>
                  <a:gd name="T71" fmla="*/ 340 h 450"/>
                  <a:gd name="T72" fmla="*/ 45 w 752"/>
                  <a:gd name="T73" fmla="*/ 364 h 450"/>
                  <a:gd name="T74" fmla="*/ 45 w 752"/>
                  <a:gd name="T75" fmla="*/ 388 h 450"/>
                  <a:gd name="T76" fmla="*/ 46 w 752"/>
                  <a:gd name="T77" fmla="*/ 450 h 4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2"/>
                  <a:gd name="T118" fmla="*/ 0 h 450"/>
                  <a:gd name="T119" fmla="*/ 752 w 752"/>
                  <a:gd name="T120" fmla="*/ 450 h 4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2" h="450">
                    <a:moveTo>
                      <a:pt x="628" y="450"/>
                    </a:moveTo>
                    <a:lnTo>
                      <a:pt x="488" y="450"/>
                    </a:lnTo>
                    <a:lnTo>
                      <a:pt x="461" y="450"/>
                    </a:lnTo>
                    <a:lnTo>
                      <a:pt x="56" y="450"/>
                    </a:lnTo>
                    <a:lnTo>
                      <a:pt x="29" y="440"/>
                    </a:lnTo>
                    <a:lnTo>
                      <a:pt x="12" y="382"/>
                    </a:lnTo>
                    <a:lnTo>
                      <a:pt x="8" y="369"/>
                    </a:lnTo>
                    <a:lnTo>
                      <a:pt x="5" y="357"/>
                    </a:lnTo>
                    <a:lnTo>
                      <a:pt x="3" y="344"/>
                    </a:lnTo>
                    <a:lnTo>
                      <a:pt x="2" y="332"/>
                    </a:lnTo>
                    <a:lnTo>
                      <a:pt x="0" y="319"/>
                    </a:lnTo>
                    <a:lnTo>
                      <a:pt x="0" y="308"/>
                    </a:lnTo>
                    <a:lnTo>
                      <a:pt x="0" y="296"/>
                    </a:lnTo>
                    <a:lnTo>
                      <a:pt x="0" y="284"/>
                    </a:lnTo>
                    <a:lnTo>
                      <a:pt x="0" y="271"/>
                    </a:lnTo>
                    <a:lnTo>
                      <a:pt x="0" y="259"/>
                    </a:lnTo>
                    <a:lnTo>
                      <a:pt x="1" y="246"/>
                    </a:lnTo>
                    <a:lnTo>
                      <a:pt x="2" y="236"/>
                    </a:lnTo>
                    <a:lnTo>
                      <a:pt x="3" y="223"/>
                    </a:lnTo>
                    <a:lnTo>
                      <a:pt x="5" y="211"/>
                    </a:lnTo>
                    <a:lnTo>
                      <a:pt x="6" y="198"/>
                    </a:lnTo>
                    <a:lnTo>
                      <a:pt x="9" y="188"/>
                    </a:lnTo>
                    <a:lnTo>
                      <a:pt x="10" y="175"/>
                    </a:lnTo>
                    <a:lnTo>
                      <a:pt x="12" y="163"/>
                    </a:lnTo>
                    <a:lnTo>
                      <a:pt x="14" y="150"/>
                    </a:lnTo>
                    <a:lnTo>
                      <a:pt x="18" y="138"/>
                    </a:lnTo>
                    <a:lnTo>
                      <a:pt x="20" y="125"/>
                    </a:lnTo>
                    <a:lnTo>
                      <a:pt x="23" y="115"/>
                    </a:lnTo>
                    <a:lnTo>
                      <a:pt x="25" y="102"/>
                    </a:lnTo>
                    <a:lnTo>
                      <a:pt x="28" y="91"/>
                    </a:lnTo>
                    <a:lnTo>
                      <a:pt x="30" y="79"/>
                    </a:lnTo>
                    <a:lnTo>
                      <a:pt x="33" y="67"/>
                    </a:lnTo>
                    <a:lnTo>
                      <a:pt x="35" y="56"/>
                    </a:lnTo>
                    <a:lnTo>
                      <a:pt x="38" y="45"/>
                    </a:lnTo>
                    <a:lnTo>
                      <a:pt x="40" y="33"/>
                    </a:lnTo>
                    <a:lnTo>
                      <a:pt x="42" y="22"/>
                    </a:lnTo>
                    <a:lnTo>
                      <a:pt x="44" y="11"/>
                    </a:lnTo>
                    <a:lnTo>
                      <a:pt x="47" y="0"/>
                    </a:lnTo>
                    <a:lnTo>
                      <a:pt x="373" y="0"/>
                    </a:lnTo>
                    <a:lnTo>
                      <a:pt x="408" y="20"/>
                    </a:lnTo>
                    <a:lnTo>
                      <a:pt x="470" y="20"/>
                    </a:lnTo>
                    <a:lnTo>
                      <a:pt x="488" y="0"/>
                    </a:lnTo>
                    <a:lnTo>
                      <a:pt x="752" y="10"/>
                    </a:lnTo>
                    <a:lnTo>
                      <a:pt x="745" y="22"/>
                    </a:lnTo>
                    <a:lnTo>
                      <a:pt x="741" y="34"/>
                    </a:lnTo>
                    <a:lnTo>
                      <a:pt x="737" y="46"/>
                    </a:lnTo>
                    <a:lnTo>
                      <a:pt x="734" y="59"/>
                    </a:lnTo>
                    <a:lnTo>
                      <a:pt x="730" y="71"/>
                    </a:lnTo>
                    <a:lnTo>
                      <a:pt x="726" y="84"/>
                    </a:lnTo>
                    <a:lnTo>
                      <a:pt x="724" y="90"/>
                    </a:lnTo>
                    <a:lnTo>
                      <a:pt x="724" y="97"/>
                    </a:lnTo>
                    <a:lnTo>
                      <a:pt x="722" y="103"/>
                    </a:lnTo>
                    <a:lnTo>
                      <a:pt x="722" y="110"/>
                    </a:lnTo>
                    <a:lnTo>
                      <a:pt x="719" y="122"/>
                    </a:lnTo>
                    <a:lnTo>
                      <a:pt x="717" y="135"/>
                    </a:lnTo>
                    <a:lnTo>
                      <a:pt x="715" y="146"/>
                    </a:lnTo>
                    <a:lnTo>
                      <a:pt x="714" y="159"/>
                    </a:lnTo>
                    <a:lnTo>
                      <a:pt x="712" y="171"/>
                    </a:lnTo>
                    <a:lnTo>
                      <a:pt x="710" y="184"/>
                    </a:lnTo>
                    <a:lnTo>
                      <a:pt x="710" y="196"/>
                    </a:lnTo>
                    <a:lnTo>
                      <a:pt x="710" y="209"/>
                    </a:lnTo>
                    <a:lnTo>
                      <a:pt x="709" y="219"/>
                    </a:lnTo>
                    <a:lnTo>
                      <a:pt x="708" y="232"/>
                    </a:lnTo>
                    <a:lnTo>
                      <a:pt x="708" y="243"/>
                    </a:lnTo>
                    <a:lnTo>
                      <a:pt x="708" y="256"/>
                    </a:lnTo>
                    <a:lnTo>
                      <a:pt x="708" y="268"/>
                    </a:lnTo>
                    <a:lnTo>
                      <a:pt x="708" y="279"/>
                    </a:lnTo>
                    <a:lnTo>
                      <a:pt x="708" y="291"/>
                    </a:lnTo>
                    <a:lnTo>
                      <a:pt x="709" y="304"/>
                    </a:lnTo>
                    <a:lnTo>
                      <a:pt x="709" y="316"/>
                    </a:lnTo>
                    <a:lnTo>
                      <a:pt x="710" y="328"/>
                    </a:lnTo>
                    <a:lnTo>
                      <a:pt x="712" y="340"/>
                    </a:lnTo>
                    <a:lnTo>
                      <a:pt x="713" y="352"/>
                    </a:lnTo>
                    <a:lnTo>
                      <a:pt x="713" y="364"/>
                    </a:lnTo>
                    <a:lnTo>
                      <a:pt x="714" y="376"/>
                    </a:lnTo>
                    <a:lnTo>
                      <a:pt x="715" y="388"/>
                    </a:lnTo>
                    <a:lnTo>
                      <a:pt x="716" y="401"/>
                    </a:lnTo>
                    <a:lnTo>
                      <a:pt x="725" y="450"/>
                    </a:lnTo>
                    <a:lnTo>
                      <a:pt x="628" y="450"/>
                    </a:lnTo>
                    <a:close/>
                  </a:path>
                </a:pathLst>
              </a:custGeom>
              <a:solidFill>
                <a:srgbClr val="330099"/>
              </a:solidFill>
              <a:ln w="9525">
                <a:noFill/>
                <a:round/>
                <a:headEnd/>
                <a:tailEnd/>
              </a:ln>
            </p:spPr>
            <p:txBody>
              <a:bodyPr/>
              <a:lstStyle/>
              <a:p>
                <a:endParaRPr lang="en-GB"/>
              </a:p>
            </p:txBody>
          </p:sp>
          <p:sp>
            <p:nvSpPr>
              <p:cNvPr id="12322" name="Freeform 19"/>
              <p:cNvSpPr>
                <a:spLocks/>
              </p:cNvSpPr>
              <p:nvPr/>
            </p:nvSpPr>
            <p:spPr bwMode="auto">
              <a:xfrm>
                <a:off x="3979" y="2132"/>
                <a:ext cx="512" cy="928"/>
              </a:xfrm>
              <a:custGeom>
                <a:avLst/>
                <a:gdLst>
                  <a:gd name="T0" fmla="*/ 2 w 1022"/>
                  <a:gd name="T1" fmla="*/ 863 h 928"/>
                  <a:gd name="T2" fmla="*/ 1 w 1022"/>
                  <a:gd name="T3" fmla="*/ 814 h 928"/>
                  <a:gd name="T4" fmla="*/ 1 w 1022"/>
                  <a:gd name="T5" fmla="*/ 766 h 928"/>
                  <a:gd name="T6" fmla="*/ 0 w 1022"/>
                  <a:gd name="T7" fmla="*/ 716 h 928"/>
                  <a:gd name="T8" fmla="*/ 1 w 1022"/>
                  <a:gd name="T9" fmla="*/ 677 h 928"/>
                  <a:gd name="T10" fmla="*/ 1 w 1022"/>
                  <a:gd name="T11" fmla="*/ 651 h 928"/>
                  <a:gd name="T12" fmla="*/ 1 w 1022"/>
                  <a:gd name="T13" fmla="*/ 627 h 928"/>
                  <a:gd name="T14" fmla="*/ 2 w 1022"/>
                  <a:gd name="T15" fmla="*/ 589 h 928"/>
                  <a:gd name="T16" fmla="*/ 2 w 1022"/>
                  <a:gd name="T17" fmla="*/ 563 h 928"/>
                  <a:gd name="T18" fmla="*/ 3 w 1022"/>
                  <a:gd name="T19" fmla="*/ 525 h 928"/>
                  <a:gd name="T20" fmla="*/ 4 w 1022"/>
                  <a:gd name="T21" fmla="*/ 488 h 928"/>
                  <a:gd name="T22" fmla="*/ 59 w 1022"/>
                  <a:gd name="T23" fmla="*/ 0 h 928"/>
                  <a:gd name="T24" fmla="*/ 28 w 1022"/>
                  <a:gd name="T25" fmla="*/ 390 h 928"/>
                  <a:gd name="T26" fmla="*/ 14 w 1022"/>
                  <a:gd name="T27" fmla="*/ 528 h 928"/>
                  <a:gd name="T28" fmla="*/ 13 w 1022"/>
                  <a:gd name="T29" fmla="*/ 742 h 928"/>
                  <a:gd name="T30" fmla="*/ 17 w 1022"/>
                  <a:gd name="T31" fmla="*/ 770 h 928"/>
                  <a:gd name="T32" fmla="*/ 20 w 1022"/>
                  <a:gd name="T33" fmla="*/ 742 h 928"/>
                  <a:gd name="T34" fmla="*/ 23 w 1022"/>
                  <a:gd name="T35" fmla="*/ 714 h 928"/>
                  <a:gd name="T36" fmla="*/ 26 w 1022"/>
                  <a:gd name="T37" fmla="*/ 687 h 928"/>
                  <a:gd name="T38" fmla="*/ 29 w 1022"/>
                  <a:gd name="T39" fmla="*/ 660 h 928"/>
                  <a:gd name="T40" fmla="*/ 32 w 1022"/>
                  <a:gd name="T41" fmla="*/ 631 h 928"/>
                  <a:gd name="T42" fmla="*/ 34 w 1022"/>
                  <a:gd name="T43" fmla="*/ 604 h 928"/>
                  <a:gd name="T44" fmla="*/ 37 w 1022"/>
                  <a:gd name="T45" fmla="*/ 576 h 928"/>
                  <a:gd name="T46" fmla="*/ 40 w 1022"/>
                  <a:gd name="T47" fmla="*/ 545 h 928"/>
                  <a:gd name="T48" fmla="*/ 43 w 1022"/>
                  <a:gd name="T49" fmla="*/ 516 h 928"/>
                  <a:gd name="T50" fmla="*/ 45 w 1022"/>
                  <a:gd name="T51" fmla="*/ 485 h 928"/>
                  <a:gd name="T52" fmla="*/ 48 w 1022"/>
                  <a:gd name="T53" fmla="*/ 455 h 928"/>
                  <a:gd name="T54" fmla="*/ 51 w 1022"/>
                  <a:gd name="T55" fmla="*/ 422 h 928"/>
                  <a:gd name="T56" fmla="*/ 54 w 1022"/>
                  <a:gd name="T57" fmla="*/ 389 h 928"/>
                  <a:gd name="T58" fmla="*/ 57 w 1022"/>
                  <a:gd name="T59" fmla="*/ 355 h 928"/>
                  <a:gd name="T60" fmla="*/ 59 w 1022"/>
                  <a:gd name="T61" fmla="*/ 321 h 928"/>
                  <a:gd name="T62" fmla="*/ 64 w 1022"/>
                  <a:gd name="T63" fmla="*/ 304 h 928"/>
                  <a:gd name="T64" fmla="*/ 61 w 1022"/>
                  <a:gd name="T65" fmla="*/ 350 h 928"/>
                  <a:gd name="T66" fmla="*/ 58 w 1022"/>
                  <a:gd name="T67" fmla="*/ 396 h 928"/>
                  <a:gd name="T68" fmla="*/ 54 w 1022"/>
                  <a:gd name="T69" fmla="*/ 439 h 928"/>
                  <a:gd name="T70" fmla="*/ 51 w 1022"/>
                  <a:gd name="T71" fmla="*/ 481 h 928"/>
                  <a:gd name="T72" fmla="*/ 48 w 1022"/>
                  <a:gd name="T73" fmla="*/ 521 h 928"/>
                  <a:gd name="T74" fmla="*/ 45 w 1022"/>
                  <a:gd name="T75" fmla="*/ 558 h 928"/>
                  <a:gd name="T76" fmla="*/ 41 w 1022"/>
                  <a:gd name="T77" fmla="*/ 596 h 928"/>
                  <a:gd name="T78" fmla="*/ 38 w 1022"/>
                  <a:gd name="T79" fmla="*/ 634 h 928"/>
                  <a:gd name="T80" fmla="*/ 35 w 1022"/>
                  <a:gd name="T81" fmla="*/ 669 h 928"/>
                  <a:gd name="T82" fmla="*/ 31 w 1022"/>
                  <a:gd name="T83" fmla="*/ 704 h 928"/>
                  <a:gd name="T84" fmla="*/ 28 w 1022"/>
                  <a:gd name="T85" fmla="*/ 739 h 928"/>
                  <a:gd name="T86" fmla="*/ 24 w 1022"/>
                  <a:gd name="T87" fmla="*/ 774 h 928"/>
                  <a:gd name="T88" fmla="*/ 21 w 1022"/>
                  <a:gd name="T89" fmla="*/ 808 h 928"/>
                  <a:gd name="T90" fmla="*/ 18 w 1022"/>
                  <a:gd name="T91" fmla="*/ 843 h 928"/>
                  <a:gd name="T92" fmla="*/ 15 w 1022"/>
                  <a:gd name="T93" fmla="*/ 879 h 928"/>
                  <a:gd name="T94" fmla="*/ 3 w 1022"/>
                  <a:gd name="T95" fmla="*/ 928 h 9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2"/>
                  <a:gd name="T145" fmla="*/ 0 h 928"/>
                  <a:gd name="T146" fmla="*/ 1022 w 1022"/>
                  <a:gd name="T147" fmla="*/ 928 h 9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2" h="928">
                    <a:moveTo>
                      <a:pt x="46" y="928"/>
                    </a:moveTo>
                    <a:lnTo>
                      <a:pt x="28" y="888"/>
                    </a:lnTo>
                    <a:lnTo>
                      <a:pt x="23" y="875"/>
                    </a:lnTo>
                    <a:lnTo>
                      <a:pt x="20" y="863"/>
                    </a:lnTo>
                    <a:lnTo>
                      <a:pt x="17" y="850"/>
                    </a:lnTo>
                    <a:lnTo>
                      <a:pt x="13" y="839"/>
                    </a:lnTo>
                    <a:lnTo>
                      <a:pt x="10" y="826"/>
                    </a:lnTo>
                    <a:lnTo>
                      <a:pt x="8" y="814"/>
                    </a:lnTo>
                    <a:lnTo>
                      <a:pt x="6" y="802"/>
                    </a:lnTo>
                    <a:lnTo>
                      <a:pt x="5" y="790"/>
                    </a:lnTo>
                    <a:lnTo>
                      <a:pt x="3" y="777"/>
                    </a:lnTo>
                    <a:lnTo>
                      <a:pt x="2" y="766"/>
                    </a:lnTo>
                    <a:lnTo>
                      <a:pt x="1" y="753"/>
                    </a:lnTo>
                    <a:lnTo>
                      <a:pt x="1" y="741"/>
                    </a:lnTo>
                    <a:lnTo>
                      <a:pt x="0" y="728"/>
                    </a:lnTo>
                    <a:lnTo>
                      <a:pt x="0" y="716"/>
                    </a:lnTo>
                    <a:lnTo>
                      <a:pt x="1" y="703"/>
                    </a:lnTo>
                    <a:lnTo>
                      <a:pt x="2" y="691"/>
                    </a:lnTo>
                    <a:lnTo>
                      <a:pt x="2" y="684"/>
                    </a:lnTo>
                    <a:lnTo>
                      <a:pt x="2" y="677"/>
                    </a:lnTo>
                    <a:lnTo>
                      <a:pt x="2" y="671"/>
                    </a:lnTo>
                    <a:lnTo>
                      <a:pt x="3" y="666"/>
                    </a:lnTo>
                    <a:lnTo>
                      <a:pt x="3" y="659"/>
                    </a:lnTo>
                    <a:lnTo>
                      <a:pt x="4" y="651"/>
                    </a:lnTo>
                    <a:lnTo>
                      <a:pt x="5" y="646"/>
                    </a:lnTo>
                    <a:lnTo>
                      <a:pt x="7" y="640"/>
                    </a:lnTo>
                    <a:lnTo>
                      <a:pt x="7" y="633"/>
                    </a:lnTo>
                    <a:lnTo>
                      <a:pt x="8" y="627"/>
                    </a:lnTo>
                    <a:lnTo>
                      <a:pt x="9" y="620"/>
                    </a:lnTo>
                    <a:lnTo>
                      <a:pt x="11" y="614"/>
                    </a:lnTo>
                    <a:lnTo>
                      <a:pt x="15" y="601"/>
                    </a:lnTo>
                    <a:lnTo>
                      <a:pt x="18" y="589"/>
                    </a:lnTo>
                    <a:lnTo>
                      <a:pt x="19" y="582"/>
                    </a:lnTo>
                    <a:lnTo>
                      <a:pt x="21" y="576"/>
                    </a:lnTo>
                    <a:lnTo>
                      <a:pt x="22" y="569"/>
                    </a:lnTo>
                    <a:lnTo>
                      <a:pt x="24" y="563"/>
                    </a:lnTo>
                    <a:lnTo>
                      <a:pt x="28" y="550"/>
                    </a:lnTo>
                    <a:lnTo>
                      <a:pt x="34" y="538"/>
                    </a:lnTo>
                    <a:lnTo>
                      <a:pt x="36" y="531"/>
                    </a:lnTo>
                    <a:lnTo>
                      <a:pt x="38" y="525"/>
                    </a:lnTo>
                    <a:lnTo>
                      <a:pt x="40" y="518"/>
                    </a:lnTo>
                    <a:lnTo>
                      <a:pt x="43" y="512"/>
                    </a:lnTo>
                    <a:lnTo>
                      <a:pt x="48" y="500"/>
                    </a:lnTo>
                    <a:lnTo>
                      <a:pt x="55" y="488"/>
                    </a:lnTo>
                    <a:lnTo>
                      <a:pt x="196" y="478"/>
                    </a:lnTo>
                    <a:lnTo>
                      <a:pt x="231" y="459"/>
                    </a:lnTo>
                    <a:lnTo>
                      <a:pt x="926" y="10"/>
                    </a:lnTo>
                    <a:lnTo>
                      <a:pt x="934" y="0"/>
                    </a:lnTo>
                    <a:lnTo>
                      <a:pt x="952" y="0"/>
                    </a:lnTo>
                    <a:lnTo>
                      <a:pt x="934" y="48"/>
                    </a:lnTo>
                    <a:lnTo>
                      <a:pt x="459" y="362"/>
                    </a:lnTo>
                    <a:lnTo>
                      <a:pt x="433" y="390"/>
                    </a:lnTo>
                    <a:lnTo>
                      <a:pt x="293" y="469"/>
                    </a:lnTo>
                    <a:lnTo>
                      <a:pt x="258" y="498"/>
                    </a:lnTo>
                    <a:lnTo>
                      <a:pt x="221" y="528"/>
                    </a:lnTo>
                    <a:lnTo>
                      <a:pt x="213" y="528"/>
                    </a:lnTo>
                    <a:lnTo>
                      <a:pt x="186" y="556"/>
                    </a:lnTo>
                    <a:lnTo>
                      <a:pt x="204" y="556"/>
                    </a:lnTo>
                    <a:lnTo>
                      <a:pt x="196" y="722"/>
                    </a:lnTo>
                    <a:lnTo>
                      <a:pt x="204" y="742"/>
                    </a:lnTo>
                    <a:lnTo>
                      <a:pt x="239" y="792"/>
                    </a:lnTo>
                    <a:lnTo>
                      <a:pt x="250" y="785"/>
                    </a:lnTo>
                    <a:lnTo>
                      <a:pt x="262" y="777"/>
                    </a:lnTo>
                    <a:lnTo>
                      <a:pt x="272" y="770"/>
                    </a:lnTo>
                    <a:lnTo>
                      <a:pt x="285" y="763"/>
                    </a:lnTo>
                    <a:lnTo>
                      <a:pt x="296" y="756"/>
                    </a:lnTo>
                    <a:lnTo>
                      <a:pt x="307" y="749"/>
                    </a:lnTo>
                    <a:lnTo>
                      <a:pt x="318" y="742"/>
                    </a:lnTo>
                    <a:lnTo>
                      <a:pt x="331" y="735"/>
                    </a:lnTo>
                    <a:lnTo>
                      <a:pt x="341" y="728"/>
                    </a:lnTo>
                    <a:lnTo>
                      <a:pt x="353" y="721"/>
                    </a:lnTo>
                    <a:lnTo>
                      <a:pt x="364" y="714"/>
                    </a:lnTo>
                    <a:lnTo>
                      <a:pt x="375" y="708"/>
                    </a:lnTo>
                    <a:lnTo>
                      <a:pt x="386" y="701"/>
                    </a:lnTo>
                    <a:lnTo>
                      <a:pt x="398" y="694"/>
                    </a:lnTo>
                    <a:lnTo>
                      <a:pt x="409" y="687"/>
                    </a:lnTo>
                    <a:lnTo>
                      <a:pt x="421" y="681"/>
                    </a:lnTo>
                    <a:lnTo>
                      <a:pt x="432" y="674"/>
                    </a:lnTo>
                    <a:lnTo>
                      <a:pt x="443" y="667"/>
                    </a:lnTo>
                    <a:lnTo>
                      <a:pt x="454" y="660"/>
                    </a:lnTo>
                    <a:lnTo>
                      <a:pt x="465" y="653"/>
                    </a:lnTo>
                    <a:lnTo>
                      <a:pt x="476" y="646"/>
                    </a:lnTo>
                    <a:lnTo>
                      <a:pt x="488" y="638"/>
                    </a:lnTo>
                    <a:lnTo>
                      <a:pt x="498" y="631"/>
                    </a:lnTo>
                    <a:lnTo>
                      <a:pt x="510" y="626"/>
                    </a:lnTo>
                    <a:lnTo>
                      <a:pt x="521" y="618"/>
                    </a:lnTo>
                    <a:lnTo>
                      <a:pt x="532" y="611"/>
                    </a:lnTo>
                    <a:lnTo>
                      <a:pt x="543" y="604"/>
                    </a:lnTo>
                    <a:lnTo>
                      <a:pt x="555" y="597"/>
                    </a:lnTo>
                    <a:lnTo>
                      <a:pt x="565" y="590"/>
                    </a:lnTo>
                    <a:lnTo>
                      <a:pt x="577" y="583"/>
                    </a:lnTo>
                    <a:lnTo>
                      <a:pt x="587" y="576"/>
                    </a:lnTo>
                    <a:lnTo>
                      <a:pt x="599" y="569"/>
                    </a:lnTo>
                    <a:lnTo>
                      <a:pt x="609" y="561"/>
                    </a:lnTo>
                    <a:lnTo>
                      <a:pt x="620" y="554"/>
                    </a:lnTo>
                    <a:lnTo>
                      <a:pt x="631" y="545"/>
                    </a:lnTo>
                    <a:lnTo>
                      <a:pt x="643" y="538"/>
                    </a:lnTo>
                    <a:lnTo>
                      <a:pt x="652" y="530"/>
                    </a:lnTo>
                    <a:lnTo>
                      <a:pt x="664" y="523"/>
                    </a:lnTo>
                    <a:lnTo>
                      <a:pt x="674" y="516"/>
                    </a:lnTo>
                    <a:lnTo>
                      <a:pt x="686" y="509"/>
                    </a:lnTo>
                    <a:lnTo>
                      <a:pt x="697" y="501"/>
                    </a:lnTo>
                    <a:lnTo>
                      <a:pt x="708" y="494"/>
                    </a:lnTo>
                    <a:lnTo>
                      <a:pt x="719" y="485"/>
                    </a:lnTo>
                    <a:lnTo>
                      <a:pt x="731" y="478"/>
                    </a:lnTo>
                    <a:lnTo>
                      <a:pt x="741" y="470"/>
                    </a:lnTo>
                    <a:lnTo>
                      <a:pt x="753" y="463"/>
                    </a:lnTo>
                    <a:lnTo>
                      <a:pt x="764" y="455"/>
                    </a:lnTo>
                    <a:lnTo>
                      <a:pt x="775" y="448"/>
                    </a:lnTo>
                    <a:lnTo>
                      <a:pt x="785" y="438"/>
                    </a:lnTo>
                    <a:lnTo>
                      <a:pt x="796" y="431"/>
                    </a:lnTo>
                    <a:lnTo>
                      <a:pt x="807" y="422"/>
                    </a:lnTo>
                    <a:lnTo>
                      <a:pt x="819" y="415"/>
                    </a:lnTo>
                    <a:lnTo>
                      <a:pt x="829" y="405"/>
                    </a:lnTo>
                    <a:lnTo>
                      <a:pt x="841" y="398"/>
                    </a:lnTo>
                    <a:lnTo>
                      <a:pt x="852" y="389"/>
                    </a:lnTo>
                    <a:lnTo>
                      <a:pt x="863" y="382"/>
                    </a:lnTo>
                    <a:lnTo>
                      <a:pt x="874" y="372"/>
                    </a:lnTo>
                    <a:lnTo>
                      <a:pt x="886" y="364"/>
                    </a:lnTo>
                    <a:lnTo>
                      <a:pt x="896" y="355"/>
                    </a:lnTo>
                    <a:lnTo>
                      <a:pt x="908" y="346"/>
                    </a:lnTo>
                    <a:lnTo>
                      <a:pt x="918" y="337"/>
                    </a:lnTo>
                    <a:lnTo>
                      <a:pt x="930" y="329"/>
                    </a:lnTo>
                    <a:lnTo>
                      <a:pt x="941" y="321"/>
                    </a:lnTo>
                    <a:lnTo>
                      <a:pt x="952" y="312"/>
                    </a:lnTo>
                    <a:lnTo>
                      <a:pt x="979" y="293"/>
                    </a:lnTo>
                    <a:lnTo>
                      <a:pt x="1022" y="293"/>
                    </a:lnTo>
                    <a:lnTo>
                      <a:pt x="1010" y="304"/>
                    </a:lnTo>
                    <a:lnTo>
                      <a:pt x="998" y="316"/>
                    </a:lnTo>
                    <a:lnTo>
                      <a:pt x="986" y="328"/>
                    </a:lnTo>
                    <a:lnTo>
                      <a:pt x="975" y="339"/>
                    </a:lnTo>
                    <a:lnTo>
                      <a:pt x="962" y="350"/>
                    </a:lnTo>
                    <a:lnTo>
                      <a:pt x="950" y="362"/>
                    </a:lnTo>
                    <a:lnTo>
                      <a:pt x="938" y="374"/>
                    </a:lnTo>
                    <a:lnTo>
                      <a:pt x="926" y="385"/>
                    </a:lnTo>
                    <a:lnTo>
                      <a:pt x="913" y="396"/>
                    </a:lnTo>
                    <a:lnTo>
                      <a:pt x="900" y="406"/>
                    </a:lnTo>
                    <a:lnTo>
                      <a:pt x="888" y="417"/>
                    </a:lnTo>
                    <a:lnTo>
                      <a:pt x="875" y="429"/>
                    </a:lnTo>
                    <a:lnTo>
                      <a:pt x="862" y="439"/>
                    </a:lnTo>
                    <a:lnTo>
                      <a:pt x="850" y="450"/>
                    </a:lnTo>
                    <a:lnTo>
                      <a:pt x="837" y="461"/>
                    </a:lnTo>
                    <a:lnTo>
                      <a:pt x="825" y="471"/>
                    </a:lnTo>
                    <a:lnTo>
                      <a:pt x="811" y="481"/>
                    </a:lnTo>
                    <a:lnTo>
                      <a:pt x="798" y="491"/>
                    </a:lnTo>
                    <a:lnTo>
                      <a:pt x="785" y="501"/>
                    </a:lnTo>
                    <a:lnTo>
                      <a:pt x="772" y="511"/>
                    </a:lnTo>
                    <a:lnTo>
                      <a:pt x="758" y="521"/>
                    </a:lnTo>
                    <a:lnTo>
                      <a:pt x="744" y="530"/>
                    </a:lnTo>
                    <a:lnTo>
                      <a:pt x="732" y="540"/>
                    </a:lnTo>
                    <a:lnTo>
                      <a:pt x="719" y="550"/>
                    </a:lnTo>
                    <a:lnTo>
                      <a:pt x="705" y="558"/>
                    </a:lnTo>
                    <a:lnTo>
                      <a:pt x="691" y="569"/>
                    </a:lnTo>
                    <a:lnTo>
                      <a:pt x="678" y="577"/>
                    </a:lnTo>
                    <a:lnTo>
                      <a:pt x="665" y="588"/>
                    </a:lnTo>
                    <a:lnTo>
                      <a:pt x="651" y="596"/>
                    </a:lnTo>
                    <a:lnTo>
                      <a:pt x="638" y="607"/>
                    </a:lnTo>
                    <a:lnTo>
                      <a:pt x="625" y="615"/>
                    </a:lnTo>
                    <a:lnTo>
                      <a:pt x="612" y="626"/>
                    </a:lnTo>
                    <a:lnTo>
                      <a:pt x="598" y="634"/>
                    </a:lnTo>
                    <a:lnTo>
                      <a:pt x="584" y="643"/>
                    </a:lnTo>
                    <a:lnTo>
                      <a:pt x="570" y="651"/>
                    </a:lnTo>
                    <a:lnTo>
                      <a:pt x="558" y="661"/>
                    </a:lnTo>
                    <a:lnTo>
                      <a:pt x="544" y="669"/>
                    </a:lnTo>
                    <a:lnTo>
                      <a:pt x="530" y="679"/>
                    </a:lnTo>
                    <a:lnTo>
                      <a:pt x="516" y="687"/>
                    </a:lnTo>
                    <a:lnTo>
                      <a:pt x="504" y="696"/>
                    </a:lnTo>
                    <a:lnTo>
                      <a:pt x="490" y="704"/>
                    </a:lnTo>
                    <a:lnTo>
                      <a:pt x="476" y="713"/>
                    </a:lnTo>
                    <a:lnTo>
                      <a:pt x="462" y="721"/>
                    </a:lnTo>
                    <a:lnTo>
                      <a:pt x="450" y="730"/>
                    </a:lnTo>
                    <a:lnTo>
                      <a:pt x="436" y="739"/>
                    </a:lnTo>
                    <a:lnTo>
                      <a:pt x="423" y="748"/>
                    </a:lnTo>
                    <a:lnTo>
                      <a:pt x="410" y="756"/>
                    </a:lnTo>
                    <a:lnTo>
                      <a:pt x="398" y="766"/>
                    </a:lnTo>
                    <a:lnTo>
                      <a:pt x="384" y="774"/>
                    </a:lnTo>
                    <a:lnTo>
                      <a:pt x="371" y="782"/>
                    </a:lnTo>
                    <a:lnTo>
                      <a:pt x="357" y="790"/>
                    </a:lnTo>
                    <a:lnTo>
                      <a:pt x="345" y="800"/>
                    </a:lnTo>
                    <a:lnTo>
                      <a:pt x="332" y="808"/>
                    </a:lnTo>
                    <a:lnTo>
                      <a:pt x="319" y="818"/>
                    </a:lnTo>
                    <a:lnTo>
                      <a:pt x="306" y="826"/>
                    </a:lnTo>
                    <a:lnTo>
                      <a:pt x="294" y="835"/>
                    </a:lnTo>
                    <a:lnTo>
                      <a:pt x="281" y="843"/>
                    </a:lnTo>
                    <a:lnTo>
                      <a:pt x="268" y="853"/>
                    </a:lnTo>
                    <a:lnTo>
                      <a:pt x="255" y="861"/>
                    </a:lnTo>
                    <a:lnTo>
                      <a:pt x="244" y="870"/>
                    </a:lnTo>
                    <a:lnTo>
                      <a:pt x="231" y="879"/>
                    </a:lnTo>
                    <a:lnTo>
                      <a:pt x="219" y="889"/>
                    </a:lnTo>
                    <a:lnTo>
                      <a:pt x="208" y="898"/>
                    </a:lnTo>
                    <a:lnTo>
                      <a:pt x="196" y="908"/>
                    </a:lnTo>
                    <a:lnTo>
                      <a:pt x="46" y="928"/>
                    </a:lnTo>
                    <a:close/>
                  </a:path>
                </a:pathLst>
              </a:custGeom>
              <a:solidFill>
                <a:srgbClr val="330099"/>
              </a:solidFill>
              <a:ln w="9525">
                <a:noFill/>
                <a:round/>
                <a:headEnd/>
                <a:tailEnd/>
              </a:ln>
            </p:spPr>
            <p:txBody>
              <a:bodyPr/>
              <a:lstStyle/>
              <a:p>
                <a:endParaRPr lang="en-GB"/>
              </a:p>
            </p:txBody>
          </p:sp>
          <p:sp>
            <p:nvSpPr>
              <p:cNvPr id="12323" name="Freeform 20"/>
              <p:cNvSpPr>
                <a:spLocks/>
              </p:cNvSpPr>
              <p:nvPr/>
            </p:nvSpPr>
            <p:spPr bwMode="auto">
              <a:xfrm>
                <a:off x="3190" y="2513"/>
                <a:ext cx="333" cy="537"/>
              </a:xfrm>
              <a:custGeom>
                <a:avLst/>
                <a:gdLst>
                  <a:gd name="T0" fmla="*/ 3 w 666"/>
                  <a:gd name="T1" fmla="*/ 489 h 537"/>
                  <a:gd name="T2" fmla="*/ 3 w 666"/>
                  <a:gd name="T3" fmla="*/ 467 h 537"/>
                  <a:gd name="T4" fmla="*/ 3 w 666"/>
                  <a:gd name="T5" fmla="*/ 445 h 537"/>
                  <a:gd name="T6" fmla="*/ 3 w 666"/>
                  <a:gd name="T7" fmla="*/ 422 h 537"/>
                  <a:gd name="T8" fmla="*/ 1 w 666"/>
                  <a:gd name="T9" fmla="*/ 399 h 537"/>
                  <a:gd name="T10" fmla="*/ 1 w 666"/>
                  <a:gd name="T11" fmla="*/ 378 h 537"/>
                  <a:gd name="T12" fmla="*/ 1 w 666"/>
                  <a:gd name="T13" fmla="*/ 354 h 537"/>
                  <a:gd name="T14" fmla="*/ 1 w 666"/>
                  <a:gd name="T15" fmla="*/ 332 h 537"/>
                  <a:gd name="T16" fmla="*/ 1 w 666"/>
                  <a:gd name="T17" fmla="*/ 309 h 537"/>
                  <a:gd name="T18" fmla="*/ 1 w 666"/>
                  <a:gd name="T19" fmla="*/ 287 h 537"/>
                  <a:gd name="T20" fmla="*/ 1 w 666"/>
                  <a:gd name="T21" fmla="*/ 265 h 537"/>
                  <a:gd name="T22" fmla="*/ 0 w 666"/>
                  <a:gd name="T23" fmla="*/ 242 h 537"/>
                  <a:gd name="T24" fmla="*/ 0 w 666"/>
                  <a:gd name="T25" fmla="*/ 219 h 537"/>
                  <a:gd name="T26" fmla="*/ 1 w 666"/>
                  <a:gd name="T27" fmla="*/ 197 h 537"/>
                  <a:gd name="T28" fmla="*/ 1 w 666"/>
                  <a:gd name="T29" fmla="*/ 174 h 537"/>
                  <a:gd name="T30" fmla="*/ 1 w 666"/>
                  <a:gd name="T31" fmla="*/ 151 h 537"/>
                  <a:gd name="T32" fmla="*/ 1 w 666"/>
                  <a:gd name="T33" fmla="*/ 129 h 537"/>
                  <a:gd name="T34" fmla="*/ 1 w 666"/>
                  <a:gd name="T35" fmla="*/ 107 h 537"/>
                  <a:gd name="T36" fmla="*/ 1 w 666"/>
                  <a:gd name="T37" fmla="*/ 84 h 537"/>
                  <a:gd name="T38" fmla="*/ 3 w 666"/>
                  <a:gd name="T39" fmla="*/ 62 h 537"/>
                  <a:gd name="T40" fmla="*/ 3 w 666"/>
                  <a:gd name="T41" fmla="*/ 41 h 537"/>
                  <a:gd name="T42" fmla="*/ 3 w 666"/>
                  <a:gd name="T43" fmla="*/ 20 h 537"/>
                  <a:gd name="T44" fmla="*/ 13 w 666"/>
                  <a:gd name="T45" fmla="*/ 20 h 537"/>
                  <a:gd name="T46" fmla="*/ 42 w 666"/>
                  <a:gd name="T47" fmla="*/ 82 h 537"/>
                  <a:gd name="T48" fmla="*/ 41 w 666"/>
                  <a:gd name="T49" fmla="*/ 104 h 537"/>
                  <a:gd name="T50" fmla="*/ 41 w 666"/>
                  <a:gd name="T51" fmla="*/ 128 h 537"/>
                  <a:gd name="T52" fmla="*/ 41 w 666"/>
                  <a:gd name="T53" fmla="*/ 149 h 537"/>
                  <a:gd name="T54" fmla="*/ 40 w 666"/>
                  <a:gd name="T55" fmla="*/ 172 h 537"/>
                  <a:gd name="T56" fmla="*/ 40 w 666"/>
                  <a:gd name="T57" fmla="*/ 194 h 537"/>
                  <a:gd name="T58" fmla="*/ 40 w 666"/>
                  <a:gd name="T59" fmla="*/ 215 h 537"/>
                  <a:gd name="T60" fmla="*/ 40 w 666"/>
                  <a:gd name="T61" fmla="*/ 236 h 537"/>
                  <a:gd name="T62" fmla="*/ 40 w 666"/>
                  <a:gd name="T63" fmla="*/ 257 h 537"/>
                  <a:gd name="T64" fmla="*/ 39 w 666"/>
                  <a:gd name="T65" fmla="*/ 279 h 537"/>
                  <a:gd name="T66" fmla="*/ 39 w 666"/>
                  <a:gd name="T67" fmla="*/ 301 h 537"/>
                  <a:gd name="T68" fmla="*/ 39 w 666"/>
                  <a:gd name="T69" fmla="*/ 321 h 537"/>
                  <a:gd name="T70" fmla="*/ 39 w 666"/>
                  <a:gd name="T71" fmla="*/ 341 h 537"/>
                  <a:gd name="T72" fmla="*/ 39 w 666"/>
                  <a:gd name="T73" fmla="*/ 362 h 537"/>
                  <a:gd name="T74" fmla="*/ 40 w 666"/>
                  <a:gd name="T75" fmla="*/ 384 h 537"/>
                  <a:gd name="T76" fmla="*/ 40 w 666"/>
                  <a:gd name="T77" fmla="*/ 405 h 537"/>
                  <a:gd name="T78" fmla="*/ 40 w 666"/>
                  <a:gd name="T79" fmla="*/ 426 h 537"/>
                  <a:gd name="T80" fmla="*/ 40 w 666"/>
                  <a:gd name="T81" fmla="*/ 447 h 537"/>
                  <a:gd name="T82" fmla="*/ 40 w 666"/>
                  <a:gd name="T83" fmla="*/ 468 h 537"/>
                  <a:gd name="T84" fmla="*/ 40 w 666"/>
                  <a:gd name="T85" fmla="*/ 489 h 537"/>
                  <a:gd name="T86" fmla="*/ 41 w 666"/>
                  <a:gd name="T87" fmla="*/ 512 h 537"/>
                  <a:gd name="T88" fmla="*/ 11 w 666"/>
                  <a:gd name="T89" fmla="*/ 537 h 5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6"/>
                  <a:gd name="T136" fmla="*/ 0 h 537"/>
                  <a:gd name="T137" fmla="*/ 666 w 666"/>
                  <a:gd name="T138" fmla="*/ 537 h 5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6" h="537">
                    <a:moveTo>
                      <a:pt x="111" y="537"/>
                    </a:moveTo>
                    <a:lnTo>
                      <a:pt x="58" y="498"/>
                    </a:lnTo>
                    <a:lnTo>
                      <a:pt x="55" y="489"/>
                    </a:lnTo>
                    <a:lnTo>
                      <a:pt x="52" y="482"/>
                    </a:lnTo>
                    <a:lnTo>
                      <a:pt x="50" y="474"/>
                    </a:lnTo>
                    <a:lnTo>
                      <a:pt x="48" y="467"/>
                    </a:lnTo>
                    <a:lnTo>
                      <a:pt x="45" y="459"/>
                    </a:lnTo>
                    <a:lnTo>
                      <a:pt x="42" y="452"/>
                    </a:lnTo>
                    <a:lnTo>
                      <a:pt x="40" y="445"/>
                    </a:lnTo>
                    <a:lnTo>
                      <a:pt x="38" y="438"/>
                    </a:lnTo>
                    <a:lnTo>
                      <a:pt x="35" y="429"/>
                    </a:lnTo>
                    <a:lnTo>
                      <a:pt x="33" y="422"/>
                    </a:lnTo>
                    <a:lnTo>
                      <a:pt x="31" y="414"/>
                    </a:lnTo>
                    <a:lnTo>
                      <a:pt x="29" y="407"/>
                    </a:lnTo>
                    <a:lnTo>
                      <a:pt x="27" y="399"/>
                    </a:lnTo>
                    <a:lnTo>
                      <a:pt x="25" y="392"/>
                    </a:lnTo>
                    <a:lnTo>
                      <a:pt x="23" y="385"/>
                    </a:lnTo>
                    <a:lnTo>
                      <a:pt x="22" y="378"/>
                    </a:lnTo>
                    <a:lnTo>
                      <a:pt x="19" y="369"/>
                    </a:lnTo>
                    <a:lnTo>
                      <a:pt x="18" y="362"/>
                    </a:lnTo>
                    <a:lnTo>
                      <a:pt x="15" y="354"/>
                    </a:lnTo>
                    <a:lnTo>
                      <a:pt x="14" y="347"/>
                    </a:lnTo>
                    <a:lnTo>
                      <a:pt x="12" y="339"/>
                    </a:lnTo>
                    <a:lnTo>
                      <a:pt x="11" y="332"/>
                    </a:lnTo>
                    <a:lnTo>
                      <a:pt x="8" y="325"/>
                    </a:lnTo>
                    <a:lnTo>
                      <a:pt x="8" y="318"/>
                    </a:lnTo>
                    <a:lnTo>
                      <a:pt x="6" y="309"/>
                    </a:lnTo>
                    <a:lnTo>
                      <a:pt x="5" y="302"/>
                    </a:lnTo>
                    <a:lnTo>
                      <a:pt x="4" y="294"/>
                    </a:lnTo>
                    <a:lnTo>
                      <a:pt x="4" y="287"/>
                    </a:lnTo>
                    <a:lnTo>
                      <a:pt x="3" y="279"/>
                    </a:lnTo>
                    <a:lnTo>
                      <a:pt x="2" y="272"/>
                    </a:lnTo>
                    <a:lnTo>
                      <a:pt x="2" y="265"/>
                    </a:lnTo>
                    <a:lnTo>
                      <a:pt x="2" y="257"/>
                    </a:lnTo>
                    <a:lnTo>
                      <a:pt x="1" y="249"/>
                    </a:lnTo>
                    <a:lnTo>
                      <a:pt x="0" y="242"/>
                    </a:lnTo>
                    <a:lnTo>
                      <a:pt x="0" y="234"/>
                    </a:lnTo>
                    <a:lnTo>
                      <a:pt x="0" y="227"/>
                    </a:lnTo>
                    <a:lnTo>
                      <a:pt x="0" y="219"/>
                    </a:lnTo>
                    <a:lnTo>
                      <a:pt x="0" y="212"/>
                    </a:lnTo>
                    <a:lnTo>
                      <a:pt x="0" y="204"/>
                    </a:lnTo>
                    <a:lnTo>
                      <a:pt x="1" y="197"/>
                    </a:lnTo>
                    <a:lnTo>
                      <a:pt x="1" y="189"/>
                    </a:lnTo>
                    <a:lnTo>
                      <a:pt x="1" y="182"/>
                    </a:lnTo>
                    <a:lnTo>
                      <a:pt x="2" y="174"/>
                    </a:lnTo>
                    <a:lnTo>
                      <a:pt x="3" y="167"/>
                    </a:lnTo>
                    <a:lnTo>
                      <a:pt x="4" y="159"/>
                    </a:lnTo>
                    <a:lnTo>
                      <a:pt x="6" y="151"/>
                    </a:lnTo>
                    <a:lnTo>
                      <a:pt x="7" y="144"/>
                    </a:lnTo>
                    <a:lnTo>
                      <a:pt x="10" y="137"/>
                    </a:lnTo>
                    <a:lnTo>
                      <a:pt x="11" y="129"/>
                    </a:lnTo>
                    <a:lnTo>
                      <a:pt x="13" y="122"/>
                    </a:lnTo>
                    <a:lnTo>
                      <a:pt x="14" y="114"/>
                    </a:lnTo>
                    <a:lnTo>
                      <a:pt x="17" y="107"/>
                    </a:lnTo>
                    <a:lnTo>
                      <a:pt x="18" y="98"/>
                    </a:lnTo>
                    <a:lnTo>
                      <a:pt x="21" y="91"/>
                    </a:lnTo>
                    <a:lnTo>
                      <a:pt x="24" y="84"/>
                    </a:lnTo>
                    <a:lnTo>
                      <a:pt x="28" y="77"/>
                    </a:lnTo>
                    <a:lnTo>
                      <a:pt x="31" y="69"/>
                    </a:lnTo>
                    <a:lnTo>
                      <a:pt x="34" y="62"/>
                    </a:lnTo>
                    <a:lnTo>
                      <a:pt x="37" y="55"/>
                    </a:lnTo>
                    <a:lnTo>
                      <a:pt x="41" y="48"/>
                    </a:lnTo>
                    <a:lnTo>
                      <a:pt x="45" y="41"/>
                    </a:lnTo>
                    <a:lnTo>
                      <a:pt x="49" y="34"/>
                    </a:lnTo>
                    <a:lnTo>
                      <a:pt x="53" y="27"/>
                    </a:lnTo>
                    <a:lnTo>
                      <a:pt x="58" y="20"/>
                    </a:lnTo>
                    <a:lnTo>
                      <a:pt x="76" y="0"/>
                    </a:lnTo>
                    <a:lnTo>
                      <a:pt x="173" y="29"/>
                    </a:lnTo>
                    <a:lnTo>
                      <a:pt x="208" y="20"/>
                    </a:lnTo>
                    <a:lnTo>
                      <a:pt x="666" y="68"/>
                    </a:lnTo>
                    <a:lnTo>
                      <a:pt x="663" y="75"/>
                    </a:lnTo>
                    <a:lnTo>
                      <a:pt x="660" y="82"/>
                    </a:lnTo>
                    <a:lnTo>
                      <a:pt x="658" y="89"/>
                    </a:lnTo>
                    <a:lnTo>
                      <a:pt x="656" y="97"/>
                    </a:lnTo>
                    <a:lnTo>
                      <a:pt x="654" y="104"/>
                    </a:lnTo>
                    <a:lnTo>
                      <a:pt x="651" y="113"/>
                    </a:lnTo>
                    <a:lnTo>
                      <a:pt x="649" y="120"/>
                    </a:lnTo>
                    <a:lnTo>
                      <a:pt x="648" y="128"/>
                    </a:lnTo>
                    <a:lnTo>
                      <a:pt x="645" y="135"/>
                    </a:lnTo>
                    <a:lnTo>
                      <a:pt x="644" y="142"/>
                    </a:lnTo>
                    <a:lnTo>
                      <a:pt x="642" y="149"/>
                    </a:lnTo>
                    <a:lnTo>
                      <a:pt x="641" y="157"/>
                    </a:lnTo>
                    <a:lnTo>
                      <a:pt x="639" y="164"/>
                    </a:lnTo>
                    <a:lnTo>
                      <a:pt x="638" y="172"/>
                    </a:lnTo>
                    <a:lnTo>
                      <a:pt x="636" y="179"/>
                    </a:lnTo>
                    <a:lnTo>
                      <a:pt x="636" y="187"/>
                    </a:lnTo>
                    <a:lnTo>
                      <a:pt x="633" y="194"/>
                    </a:lnTo>
                    <a:lnTo>
                      <a:pt x="632" y="201"/>
                    </a:lnTo>
                    <a:lnTo>
                      <a:pt x="630" y="208"/>
                    </a:lnTo>
                    <a:lnTo>
                      <a:pt x="630" y="215"/>
                    </a:lnTo>
                    <a:lnTo>
                      <a:pt x="629" y="222"/>
                    </a:lnTo>
                    <a:lnTo>
                      <a:pt x="628" y="229"/>
                    </a:lnTo>
                    <a:lnTo>
                      <a:pt x="627" y="236"/>
                    </a:lnTo>
                    <a:lnTo>
                      <a:pt x="627" y="243"/>
                    </a:lnTo>
                    <a:lnTo>
                      <a:pt x="626" y="250"/>
                    </a:lnTo>
                    <a:lnTo>
                      <a:pt x="625" y="257"/>
                    </a:lnTo>
                    <a:lnTo>
                      <a:pt x="624" y="265"/>
                    </a:lnTo>
                    <a:lnTo>
                      <a:pt x="624" y="272"/>
                    </a:lnTo>
                    <a:lnTo>
                      <a:pt x="624" y="279"/>
                    </a:lnTo>
                    <a:lnTo>
                      <a:pt x="624" y="286"/>
                    </a:lnTo>
                    <a:lnTo>
                      <a:pt x="624" y="293"/>
                    </a:lnTo>
                    <a:lnTo>
                      <a:pt x="624" y="301"/>
                    </a:lnTo>
                    <a:lnTo>
                      <a:pt x="623" y="307"/>
                    </a:lnTo>
                    <a:lnTo>
                      <a:pt x="623" y="314"/>
                    </a:lnTo>
                    <a:lnTo>
                      <a:pt x="623" y="321"/>
                    </a:lnTo>
                    <a:lnTo>
                      <a:pt x="623" y="328"/>
                    </a:lnTo>
                    <a:lnTo>
                      <a:pt x="623" y="334"/>
                    </a:lnTo>
                    <a:lnTo>
                      <a:pt x="623" y="341"/>
                    </a:lnTo>
                    <a:lnTo>
                      <a:pt x="623" y="348"/>
                    </a:lnTo>
                    <a:lnTo>
                      <a:pt x="624" y="355"/>
                    </a:lnTo>
                    <a:lnTo>
                      <a:pt x="624" y="362"/>
                    </a:lnTo>
                    <a:lnTo>
                      <a:pt x="624" y="369"/>
                    </a:lnTo>
                    <a:lnTo>
                      <a:pt x="624" y="376"/>
                    </a:lnTo>
                    <a:lnTo>
                      <a:pt x="625" y="384"/>
                    </a:lnTo>
                    <a:lnTo>
                      <a:pt x="625" y="391"/>
                    </a:lnTo>
                    <a:lnTo>
                      <a:pt x="626" y="398"/>
                    </a:lnTo>
                    <a:lnTo>
                      <a:pt x="627" y="405"/>
                    </a:lnTo>
                    <a:lnTo>
                      <a:pt x="628" y="412"/>
                    </a:lnTo>
                    <a:lnTo>
                      <a:pt x="628" y="419"/>
                    </a:lnTo>
                    <a:lnTo>
                      <a:pt x="629" y="426"/>
                    </a:lnTo>
                    <a:lnTo>
                      <a:pt x="630" y="433"/>
                    </a:lnTo>
                    <a:lnTo>
                      <a:pt x="631" y="440"/>
                    </a:lnTo>
                    <a:lnTo>
                      <a:pt x="631" y="447"/>
                    </a:lnTo>
                    <a:lnTo>
                      <a:pt x="632" y="454"/>
                    </a:lnTo>
                    <a:lnTo>
                      <a:pt x="633" y="461"/>
                    </a:lnTo>
                    <a:lnTo>
                      <a:pt x="636" y="468"/>
                    </a:lnTo>
                    <a:lnTo>
                      <a:pt x="636" y="475"/>
                    </a:lnTo>
                    <a:lnTo>
                      <a:pt x="638" y="482"/>
                    </a:lnTo>
                    <a:lnTo>
                      <a:pt x="639" y="489"/>
                    </a:lnTo>
                    <a:lnTo>
                      <a:pt x="641" y="497"/>
                    </a:lnTo>
                    <a:lnTo>
                      <a:pt x="642" y="504"/>
                    </a:lnTo>
                    <a:lnTo>
                      <a:pt x="644" y="512"/>
                    </a:lnTo>
                    <a:lnTo>
                      <a:pt x="645" y="519"/>
                    </a:lnTo>
                    <a:lnTo>
                      <a:pt x="648" y="527"/>
                    </a:lnTo>
                    <a:lnTo>
                      <a:pt x="191" y="537"/>
                    </a:lnTo>
                    <a:lnTo>
                      <a:pt x="146" y="537"/>
                    </a:lnTo>
                    <a:lnTo>
                      <a:pt x="111" y="537"/>
                    </a:lnTo>
                    <a:close/>
                  </a:path>
                </a:pathLst>
              </a:custGeom>
              <a:solidFill>
                <a:srgbClr val="330099"/>
              </a:solidFill>
              <a:ln w="9525">
                <a:noFill/>
                <a:round/>
                <a:headEnd/>
                <a:tailEnd/>
              </a:ln>
            </p:spPr>
            <p:txBody>
              <a:bodyPr/>
              <a:lstStyle/>
              <a:p>
                <a:endParaRPr lang="en-GB"/>
              </a:p>
            </p:txBody>
          </p:sp>
          <p:sp>
            <p:nvSpPr>
              <p:cNvPr id="12324" name="Freeform 21"/>
              <p:cNvSpPr>
                <a:spLocks/>
              </p:cNvSpPr>
              <p:nvPr/>
            </p:nvSpPr>
            <p:spPr bwMode="auto">
              <a:xfrm>
                <a:off x="3533" y="2591"/>
                <a:ext cx="47" cy="459"/>
              </a:xfrm>
              <a:custGeom>
                <a:avLst/>
                <a:gdLst>
                  <a:gd name="T0" fmla="*/ 1 w 94"/>
                  <a:gd name="T1" fmla="*/ 444 h 459"/>
                  <a:gd name="T2" fmla="*/ 1 w 94"/>
                  <a:gd name="T3" fmla="*/ 423 h 459"/>
                  <a:gd name="T4" fmla="*/ 1 w 94"/>
                  <a:gd name="T5" fmla="*/ 402 h 459"/>
                  <a:gd name="T6" fmla="*/ 1 w 94"/>
                  <a:gd name="T7" fmla="*/ 381 h 459"/>
                  <a:gd name="T8" fmla="*/ 1 w 94"/>
                  <a:gd name="T9" fmla="*/ 360 h 459"/>
                  <a:gd name="T10" fmla="*/ 1 w 94"/>
                  <a:gd name="T11" fmla="*/ 338 h 459"/>
                  <a:gd name="T12" fmla="*/ 0 w 94"/>
                  <a:gd name="T13" fmla="*/ 317 h 459"/>
                  <a:gd name="T14" fmla="*/ 0 w 94"/>
                  <a:gd name="T15" fmla="*/ 296 h 459"/>
                  <a:gd name="T16" fmla="*/ 0 w 94"/>
                  <a:gd name="T17" fmla="*/ 275 h 459"/>
                  <a:gd name="T18" fmla="*/ 1 w 94"/>
                  <a:gd name="T19" fmla="*/ 254 h 459"/>
                  <a:gd name="T20" fmla="*/ 1 w 94"/>
                  <a:gd name="T21" fmla="*/ 232 h 459"/>
                  <a:gd name="T22" fmla="*/ 1 w 94"/>
                  <a:gd name="T23" fmla="*/ 210 h 459"/>
                  <a:gd name="T24" fmla="*/ 1 w 94"/>
                  <a:gd name="T25" fmla="*/ 188 h 459"/>
                  <a:gd name="T26" fmla="*/ 1 w 94"/>
                  <a:gd name="T27" fmla="*/ 165 h 459"/>
                  <a:gd name="T28" fmla="*/ 1 w 94"/>
                  <a:gd name="T29" fmla="*/ 144 h 459"/>
                  <a:gd name="T30" fmla="*/ 1 w 94"/>
                  <a:gd name="T31" fmla="*/ 123 h 459"/>
                  <a:gd name="T32" fmla="*/ 1 w 94"/>
                  <a:gd name="T33" fmla="*/ 101 h 459"/>
                  <a:gd name="T34" fmla="*/ 1 w 94"/>
                  <a:gd name="T35" fmla="*/ 79 h 459"/>
                  <a:gd name="T36" fmla="*/ 3 w 94"/>
                  <a:gd name="T37" fmla="*/ 58 h 459"/>
                  <a:gd name="T38" fmla="*/ 3 w 94"/>
                  <a:gd name="T39" fmla="*/ 36 h 459"/>
                  <a:gd name="T40" fmla="*/ 3 w 94"/>
                  <a:gd name="T41" fmla="*/ 15 h 459"/>
                  <a:gd name="T42" fmla="*/ 6 w 94"/>
                  <a:gd name="T43" fmla="*/ 0 h 459"/>
                  <a:gd name="T44" fmla="*/ 6 w 94"/>
                  <a:gd name="T45" fmla="*/ 31 h 459"/>
                  <a:gd name="T46" fmla="*/ 6 w 94"/>
                  <a:gd name="T47" fmla="*/ 52 h 459"/>
                  <a:gd name="T48" fmla="*/ 6 w 94"/>
                  <a:gd name="T49" fmla="*/ 71 h 459"/>
                  <a:gd name="T50" fmla="*/ 6 w 94"/>
                  <a:gd name="T51" fmla="*/ 91 h 459"/>
                  <a:gd name="T52" fmla="*/ 6 w 94"/>
                  <a:gd name="T53" fmla="*/ 111 h 459"/>
                  <a:gd name="T54" fmla="*/ 6 w 94"/>
                  <a:gd name="T55" fmla="*/ 132 h 459"/>
                  <a:gd name="T56" fmla="*/ 5 w 94"/>
                  <a:gd name="T57" fmla="*/ 154 h 459"/>
                  <a:gd name="T58" fmla="*/ 5 w 94"/>
                  <a:gd name="T59" fmla="*/ 175 h 459"/>
                  <a:gd name="T60" fmla="*/ 5 w 94"/>
                  <a:gd name="T61" fmla="*/ 196 h 459"/>
                  <a:gd name="T62" fmla="*/ 5 w 94"/>
                  <a:gd name="T63" fmla="*/ 217 h 459"/>
                  <a:gd name="T64" fmla="*/ 5 w 94"/>
                  <a:gd name="T65" fmla="*/ 238 h 459"/>
                  <a:gd name="T66" fmla="*/ 5 w 94"/>
                  <a:gd name="T67" fmla="*/ 260 h 459"/>
                  <a:gd name="T68" fmla="*/ 5 w 94"/>
                  <a:gd name="T69" fmla="*/ 281 h 459"/>
                  <a:gd name="T70" fmla="*/ 4 w 94"/>
                  <a:gd name="T71" fmla="*/ 302 h 459"/>
                  <a:gd name="T72" fmla="*/ 4 w 94"/>
                  <a:gd name="T73" fmla="*/ 323 h 459"/>
                  <a:gd name="T74" fmla="*/ 4 w 94"/>
                  <a:gd name="T75" fmla="*/ 346 h 459"/>
                  <a:gd name="T76" fmla="*/ 4 w 94"/>
                  <a:gd name="T77" fmla="*/ 367 h 459"/>
                  <a:gd name="T78" fmla="*/ 5 w 94"/>
                  <a:gd name="T79" fmla="*/ 389 h 459"/>
                  <a:gd name="T80" fmla="*/ 5 w 94"/>
                  <a:gd name="T81" fmla="*/ 410 h 459"/>
                  <a:gd name="T82" fmla="*/ 5 w 94"/>
                  <a:gd name="T83" fmla="*/ 434 h 459"/>
                  <a:gd name="T84" fmla="*/ 2 w 94"/>
                  <a:gd name="T85" fmla="*/ 459 h 4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459"/>
                  <a:gd name="T131" fmla="*/ 94 w 94"/>
                  <a:gd name="T132" fmla="*/ 459 h 4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459">
                    <a:moveTo>
                      <a:pt x="32" y="459"/>
                    </a:moveTo>
                    <a:lnTo>
                      <a:pt x="29" y="452"/>
                    </a:lnTo>
                    <a:lnTo>
                      <a:pt x="26" y="444"/>
                    </a:lnTo>
                    <a:lnTo>
                      <a:pt x="23" y="437"/>
                    </a:lnTo>
                    <a:lnTo>
                      <a:pt x="21" y="430"/>
                    </a:lnTo>
                    <a:lnTo>
                      <a:pt x="17" y="423"/>
                    </a:lnTo>
                    <a:lnTo>
                      <a:pt x="16" y="416"/>
                    </a:lnTo>
                    <a:lnTo>
                      <a:pt x="14" y="409"/>
                    </a:lnTo>
                    <a:lnTo>
                      <a:pt x="13" y="402"/>
                    </a:lnTo>
                    <a:lnTo>
                      <a:pt x="11" y="395"/>
                    </a:lnTo>
                    <a:lnTo>
                      <a:pt x="10" y="388"/>
                    </a:lnTo>
                    <a:lnTo>
                      <a:pt x="8" y="381"/>
                    </a:lnTo>
                    <a:lnTo>
                      <a:pt x="7" y="374"/>
                    </a:lnTo>
                    <a:lnTo>
                      <a:pt x="6" y="367"/>
                    </a:lnTo>
                    <a:lnTo>
                      <a:pt x="5" y="360"/>
                    </a:lnTo>
                    <a:lnTo>
                      <a:pt x="4" y="353"/>
                    </a:lnTo>
                    <a:lnTo>
                      <a:pt x="4" y="347"/>
                    </a:lnTo>
                    <a:lnTo>
                      <a:pt x="3" y="338"/>
                    </a:lnTo>
                    <a:lnTo>
                      <a:pt x="1" y="331"/>
                    </a:lnTo>
                    <a:lnTo>
                      <a:pt x="0" y="324"/>
                    </a:lnTo>
                    <a:lnTo>
                      <a:pt x="0" y="317"/>
                    </a:lnTo>
                    <a:lnTo>
                      <a:pt x="0" y="310"/>
                    </a:lnTo>
                    <a:lnTo>
                      <a:pt x="0" y="303"/>
                    </a:lnTo>
                    <a:lnTo>
                      <a:pt x="0" y="296"/>
                    </a:lnTo>
                    <a:lnTo>
                      <a:pt x="0" y="289"/>
                    </a:lnTo>
                    <a:lnTo>
                      <a:pt x="0" y="282"/>
                    </a:lnTo>
                    <a:lnTo>
                      <a:pt x="0" y="275"/>
                    </a:lnTo>
                    <a:lnTo>
                      <a:pt x="0" y="268"/>
                    </a:lnTo>
                    <a:lnTo>
                      <a:pt x="1" y="261"/>
                    </a:lnTo>
                    <a:lnTo>
                      <a:pt x="1" y="254"/>
                    </a:lnTo>
                    <a:lnTo>
                      <a:pt x="3" y="247"/>
                    </a:lnTo>
                    <a:lnTo>
                      <a:pt x="4" y="240"/>
                    </a:lnTo>
                    <a:lnTo>
                      <a:pt x="5" y="232"/>
                    </a:lnTo>
                    <a:lnTo>
                      <a:pt x="5" y="224"/>
                    </a:lnTo>
                    <a:lnTo>
                      <a:pt x="5" y="217"/>
                    </a:lnTo>
                    <a:lnTo>
                      <a:pt x="6" y="210"/>
                    </a:lnTo>
                    <a:lnTo>
                      <a:pt x="7" y="203"/>
                    </a:lnTo>
                    <a:lnTo>
                      <a:pt x="8" y="195"/>
                    </a:lnTo>
                    <a:lnTo>
                      <a:pt x="9" y="188"/>
                    </a:lnTo>
                    <a:lnTo>
                      <a:pt x="10" y="181"/>
                    </a:lnTo>
                    <a:lnTo>
                      <a:pt x="12" y="174"/>
                    </a:lnTo>
                    <a:lnTo>
                      <a:pt x="12" y="165"/>
                    </a:lnTo>
                    <a:lnTo>
                      <a:pt x="14" y="158"/>
                    </a:lnTo>
                    <a:lnTo>
                      <a:pt x="14" y="151"/>
                    </a:lnTo>
                    <a:lnTo>
                      <a:pt x="16" y="144"/>
                    </a:lnTo>
                    <a:lnTo>
                      <a:pt x="17" y="137"/>
                    </a:lnTo>
                    <a:lnTo>
                      <a:pt x="20" y="130"/>
                    </a:lnTo>
                    <a:lnTo>
                      <a:pt x="21" y="123"/>
                    </a:lnTo>
                    <a:lnTo>
                      <a:pt x="23" y="116"/>
                    </a:lnTo>
                    <a:lnTo>
                      <a:pt x="24" y="108"/>
                    </a:lnTo>
                    <a:lnTo>
                      <a:pt x="26" y="101"/>
                    </a:lnTo>
                    <a:lnTo>
                      <a:pt x="27" y="94"/>
                    </a:lnTo>
                    <a:lnTo>
                      <a:pt x="29" y="86"/>
                    </a:lnTo>
                    <a:lnTo>
                      <a:pt x="30" y="79"/>
                    </a:lnTo>
                    <a:lnTo>
                      <a:pt x="32" y="72"/>
                    </a:lnTo>
                    <a:lnTo>
                      <a:pt x="33" y="65"/>
                    </a:lnTo>
                    <a:lnTo>
                      <a:pt x="35" y="58"/>
                    </a:lnTo>
                    <a:lnTo>
                      <a:pt x="37" y="50"/>
                    </a:lnTo>
                    <a:lnTo>
                      <a:pt x="39" y="43"/>
                    </a:lnTo>
                    <a:lnTo>
                      <a:pt x="40" y="36"/>
                    </a:lnTo>
                    <a:lnTo>
                      <a:pt x="43" y="29"/>
                    </a:lnTo>
                    <a:lnTo>
                      <a:pt x="44" y="22"/>
                    </a:lnTo>
                    <a:lnTo>
                      <a:pt x="46" y="15"/>
                    </a:lnTo>
                    <a:lnTo>
                      <a:pt x="47" y="8"/>
                    </a:lnTo>
                    <a:lnTo>
                      <a:pt x="50" y="0"/>
                    </a:lnTo>
                    <a:lnTo>
                      <a:pt x="94" y="0"/>
                    </a:lnTo>
                    <a:lnTo>
                      <a:pt x="93" y="12"/>
                    </a:lnTo>
                    <a:lnTo>
                      <a:pt x="93" y="25"/>
                    </a:lnTo>
                    <a:lnTo>
                      <a:pt x="92" y="31"/>
                    </a:lnTo>
                    <a:lnTo>
                      <a:pt x="92" y="38"/>
                    </a:lnTo>
                    <a:lnTo>
                      <a:pt x="91" y="45"/>
                    </a:lnTo>
                    <a:lnTo>
                      <a:pt x="91" y="52"/>
                    </a:lnTo>
                    <a:lnTo>
                      <a:pt x="90" y="58"/>
                    </a:lnTo>
                    <a:lnTo>
                      <a:pt x="88" y="65"/>
                    </a:lnTo>
                    <a:lnTo>
                      <a:pt x="87" y="71"/>
                    </a:lnTo>
                    <a:lnTo>
                      <a:pt x="87" y="78"/>
                    </a:lnTo>
                    <a:lnTo>
                      <a:pt x="86" y="84"/>
                    </a:lnTo>
                    <a:lnTo>
                      <a:pt x="86" y="91"/>
                    </a:lnTo>
                    <a:lnTo>
                      <a:pt x="85" y="98"/>
                    </a:lnTo>
                    <a:lnTo>
                      <a:pt x="85" y="105"/>
                    </a:lnTo>
                    <a:lnTo>
                      <a:pt x="83" y="111"/>
                    </a:lnTo>
                    <a:lnTo>
                      <a:pt x="83" y="118"/>
                    </a:lnTo>
                    <a:lnTo>
                      <a:pt x="81" y="125"/>
                    </a:lnTo>
                    <a:lnTo>
                      <a:pt x="81" y="132"/>
                    </a:lnTo>
                    <a:lnTo>
                      <a:pt x="80" y="139"/>
                    </a:lnTo>
                    <a:lnTo>
                      <a:pt x="79" y="147"/>
                    </a:lnTo>
                    <a:lnTo>
                      <a:pt x="78" y="154"/>
                    </a:lnTo>
                    <a:lnTo>
                      <a:pt x="78" y="161"/>
                    </a:lnTo>
                    <a:lnTo>
                      <a:pt x="77" y="168"/>
                    </a:lnTo>
                    <a:lnTo>
                      <a:pt x="76" y="175"/>
                    </a:lnTo>
                    <a:lnTo>
                      <a:pt x="75" y="182"/>
                    </a:lnTo>
                    <a:lnTo>
                      <a:pt x="75" y="189"/>
                    </a:lnTo>
                    <a:lnTo>
                      <a:pt x="74" y="196"/>
                    </a:lnTo>
                    <a:lnTo>
                      <a:pt x="73" y="203"/>
                    </a:lnTo>
                    <a:lnTo>
                      <a:pt x="72" y="210"/>
                    </a:lnTo>
                    <a:lnTo>
                      <a:pt x="72" y="217"/>
                    </a:lnTo>
                    <a:lnTo>
                      <a:pt x="70" y="224"/>
                    </a:lnTo>
                    <a:lnTo>
                      <a:pt x="69" y="231"/>
                    </a:lnTo>
                    <a:lnTo>
                      <a:pt x="68" y="238"/>
                    </a:lnTo>
                    <a:lnTo>
                      <a:pt x="68" y="245"/>
                    </a:lnTo>
                    <a:lnTo>
                      <a:pt x="67" y="253"/>
                    </a:lnTo>
                    <a:lnTo>
                      <a:pt x="66" y="260"/>
                    </a:lnTo>
                    <a:lnTo>
                      <a:pt x="66" y="267"/>
                    </a:lnTo>
                    <a:lnTo>
                      <a:pt x="66" y="274"/>
                    </a:lnTo>
                    <a:lnTo>
                      <a:pt x="65" y="281"/>
                    </a:lnTo>
                    <a:lnTo>
                      <a:pt x="64" y="288"/>
                    </a:lnTo>
                    <a:lnTo>
                      <a:pt x="64" y="295"/>
                    </a:lnTo>
                    <a:lnTo>
                      <a:pt x="64" y="302"/>
                    </a:lnTo>
                    <a:lnTo>
                      <a:pt x="64" y="309"/>
                    </a:lnTo>
                    <a:lnTo>
                      <a:pt x="64" y="316"/>
                    </a:lnTo>
                    <a:lnTo>
                      <a:pt x="64" y="323"/>
                    </a:lnTo>
                    <a:lnTo>
                      <a:pt x="64" y="331"/>
                    </a:lnTo>
                    <a:lnTo>
                      <a:pt x="64" y="338"/>
                    </a:lnTo>
                    <a:lnTo>
                      <a:pt x="64" y="346"/>
                    </a:lnTo>
                    <a:lnTo>
                      <a:pt x="64" y="353"/>
                    </a:lnTo>
                    <a:lnTo>
                      <a:pt x="64" y="360"/>
                    </a:lnTo>
                    <a:lnTo>
                      <a:pt x="64" y="367"/>
                    </a:lnTo>
                    <a:lnTo>
                      <a:pt x="64" y="374"/>
                    </a:lnTo>
                    <a:lnTo>
                      <a:pt x="65" y="381"/>
                    </a:lnTo>
                    <a:lnTo>
                      <a:pt x="66" y="389"/>
                    </a:lnTo>
                    <a:lnTo>
                      <a:pt x="66" y="396"/>
                    </a:lnTo>
                    <a:lnTo>
                      <a:pt x="67" y="403"/>
                    </a:lnTo>
                    <a:lnTo>
                      <a:pt x="68" y="410"/>
                    </a:lnTo>
                    <a:lnTo>
                      <a:pt x="69" y="419"/>
                    </a:lnTo>
                    <a:lnTo>
                      <a:pt x="70" y="426"/>
                    </a:lnTo>
                    <a:lnTo>
                      <a:pt x="73" y="434"/>
                    </a:lnTo>
                    <a:lnTo>
                      <a:pt x="74" y="441"/>
                    </a:lnTo>
                    <a:lnTo>
                      <a:pt x="77" y="449"/>
                    </a:lnTo>
                    <a:lnTo>
                      <a:pt x="32" y="459"/>
                    </a:lnTo>
                    <a:close/>
                  </a:path>
                </a:pathLst>
              </a:custGeom>
              <a:solidFill>
                <a:srgbClr val="330099"/>
              </a:solidFill>
              <a:ln w="9525">
                <a:noFill/>
                <a:round/>
                <a:headEnd/>
                <a:tailEnd/>
              </a:ln>
            </p:spPr>
            <p:txBody>
              <a:bodyPr/>
              <a:lstStyle/>
              <a:p>
                <a:endParaRPr lang="en-GB"/>
              </a:p>
            </p:txBody>
          </p:sp>
          <p:sp>
            <p:nvSpPr>
              <p:cNvPr id="12325" name="Freeform 22"/>
              <p:cNvSpPr>
                <a:spLocks/>
              </p:cNvSpPr>
              <p:nvPr/>
            </p:nvSpPr>
            <p:spPr bwMode="auto">
              <a:xfrm>
                <a:off x="3229" y="2610"/>
                <a:ext cx="168" cy="371"/>
              </a:xfrm>
              <a:custGeom>
                <a:avLst/>
                <a:gdLst>
                  <a:gd name="T0" fmla="*/ 6 w 335"/>
                  <a:gd name="T1" fmla="*/ 371 h 371"/>
                  <a:gd name="T2" fmla="*/ 4 w 335"/>
                  <a:gd name="T3" fmla="*/ 361 h 371"/>
                  <a:gd name="T4" fmla="*/ 3 w 335"/>
                  <a:gd name="T5" fmla="*/ 340 h 371"/>
                  <a:gd name="T6" fmla="*/ 2 w 335"/>
                  <a:gd name="T7" fmla="*/ 319 h 371"/>
                  <a:gd name="T8" fmla="*/ 2 w 335"/>
                  <a:gd name="T9" fmla="*/ 301 h 371"/>
                  <a:gd name="T10" fmla="*/ 1 w 335"/>
                  <a:gd name="T11" fmla="*/ 282 h 371"/>
                  <a:gd name="T12" fmla="*/ 1 w 335"/>
                  <a:gd name="T13" fmla="*/ 263 h 371"/>
                  <a:gd name="T14" fmla="*/ 1 w 335"/>
                  <a:gd name="T15" fmla="*/ 244 h 371"/>
                  <a:gd name="T16" fmla="*/ 1 w 335"/>
                  <a:gd name="T17" fmla="*/ 225 h 371"/>
                  <a:gd name="T18" fmla="*/ 1 w 335"/>
                  <a:gd name="T19" fmla="*/ 206 h 371"/>
                  <a:gd name="T20" fmla="*/ 0 w 335"/>
                  <a:gd name="T21" fmla="*/ 189 h 371"/>
                  <a:gd name="T22" fmla="*/ 0 w 335"/>
                  <a:gd name="T23" fmla="*/ 171 h 371"/>
                  <a:gd name="T24" fmla="*/ 1 w 335"/>
                  <a:gd name="T25" fmla="*/ 153 h 371"/>
                  <a:gd name="T26" fmla="*/ 1 w 335"/>
                  <a:gd name="T27" fmla="*/ 136 h 371"/>
                  <a:gd name="T28" fmla="*/ 1 w 335"/>
                  <a:gd name="T29" fmla="*/ 118 h 371"/>
                  <a:gd name="T30" fmla="*/ 1 w 335"/>
                  <a:gd name="T31" fmla="*/ 102 h 371"/>
                  <a:gd name="T32" fmla="*/ 1 w 335"/>
                  <a:gd name="T33" fmla="*/ 85 h 371"/>
                  <a:gd name="T34" fmla="*/ 2 w 335"/>
                  <a:gd name="T35" fmla="*/ 0 h 371"/>
                  <a:gd name="T36" fmla="*/ 20 w 335"/>
                  <a:gd name="T37" fmla="*/ 1 h 371"/>
                  <a:gd name="T38" fmla="*/ 20 w 335"/>
                  <a:gd name="T39" fmla="*/ 11 h 371"/>
                  <a:gd name="T40" fmla="*/ 20 w 335"/>
                  <a:gd name="T41" fmla="*/ 26 h 371"/>
                  <a:gd name="T42" fmla="*/ 20 w 335"/>
                  <a:gd name="T43" fmla="*/ 46 h 371"/>
                  <a:gd name="T44" fmla="*/ 20 w 335"/>
                  <a:gd name="T45" fmla="*/ 64 h 371"/>
                  <a:gd name="T46" fmla="*/ 20 w 335"/>
                  <a:gd name="T47" fmla="*/ 77 h 371"/>
                  <a:gd name="T48" fmla="*/ 20 w 335"/>
                  <a:gd name="T49" fmla="*/ 91 h 371"/>
                  <a:gd name="T50" fmla="*/ 20 w 335"/>
                  <a:gd name="T51" fmla="*/ 105 h 371"/>
                  <a:gd name="T52" fmla="*/ 20 w 335"/>
                  <a:gd name="T53" fmla="*/ 119 h 371"/>
                  <a:gd name="T54" fmla="*/ 21 w 335"/>
                  <a:gd name="T55" fmla="*/ 135 h 371"/>
                  <a:gd name="T56" fmla="*/ 21 w 335"/>
                  <a:gd name="T57" fmla="*/ 150 h 371"/>
                  <a:gd name="T58" fmla="*/ 21 w 335"/>
                  <a:gd name="T59" fmla="*/ 166 h 371"/>
                  <a:gd name="T60" fmla="*/ 21 w 335"/>
                  <a:gd name="T61" fmla="*/ 182 h 371"/>
                  <a:gd name="T62" fmla="*/ 21 w 335"/>
                  <a:gd name="T63" fmla="*/ 197 h 371"/>
                  <a:gd name="T64" fmla="*/ 21 w 335"/>
                  <a:gd name="T65" fmla="*/ 212 h 371"/>
                  <a:gd name="T66" fmla="*/ 21 w 335"/>
                  <a:gd name="T67" fmla="*/ 229 h 371"/>
                  <a:gd name="T68" fmla="*/ 21 w 335"/>
                  <a:gd name="T69" fmla="*/ 244 h 371"/>
                  <a:gd name="T70" fmla="*/ 21 w 335"/>
                  <a:gd name="T71" fmla="*/ 258 h 371"/>
                  <a:gd name="T72" fmla="*/ 21 w 335"/>
                  <a:gd name="T73" fmla="*/ 274 h 371"/>
                  <a:gd name="T74" fmla="*/ 21 w 335"/>
                  <a:gd name="T75" fmla="*/ 288 h 371"/>
                  <a:gd name="T76" fmla="*/ 21 w 335"/>
                  <a:gd name="T77" fmla="*/ 307 h 371"/>
                  <a:gd name="T78" fmla="*/ 21 w 335"/>
                  <a:gd name="T79" fmla="*/ 330 h 371"/>
                  <a:gd name="T80" fmla="*/ 21 w 335"/>
                  <a:gd name="T81" fmla="*/ 349 h 371"/>
                  <a:gd name="T82" fmla="*/ 21 w 335"/>
                  <a:gd name="T83" fmla="*/ 364 h 3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5"/>
                  <a:gd name="T127" fmla="*/ 0 h 371"/>
                  <a:gd name="T128" fmla="*/ 335 w 335"/>
                  <a:gd name="T129" fmla="*/ 371 h 3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5" h="371">
                    <a:moveTo>
                      <a:pt x="332" y="371"/>
                    </a:moveTo>
                    <a:lnTo>
                      <a:pt x="94" y="371"/>
                    </a:lnTo>
                    <a:lnTo>
                      <a:pt x="59" y="371"/>
                    </a:lnTo>
                    <a:lnTo>
                      <a:pt x="50" y="361"/>
                    </a:lnTo>
                    <a:lnTo>
                      <a:pt x="44" y="350"/>
                    </a:lnTo>
                    <a:lnTo>
                      <a:pt x="38" y="340"/>
                    </a:lnTo>
                    <a:lnTo>
                      <a:pt x="32" y="330"/>
                    </a:lnTo>
                    <a:lnTo>
                      <a:pt x="27" y="319"/>
                    </a:lnTo>
                    <a:lnTo>
                      <a:pt x="23" y="310"/>
                    </a:lnTo>
                    <a:lnTo>
                      <a:pt x="20" y="301"/>
                    </a:lnTo>
                    <a:lnTo>
                      <a:pt x="16" y="292"/>
                    </a:lnTo>
                    <a:lnTo>
                      <a:pt x="13" y="282"/>
                    </a:lnTo>
                    <a:lnTo>
                      <a:pt x="10" y="272"/>
                    </a:lnTo>
                    <a:lnTo>
                      <a:pt x="8" y="263"/>
                    </a:lnTo>
                    <a:lnTo>
                      <a:pt x="6" y="254"/>
                    </a:lnTo>
                    <a:lnTo>
                      <a:pt x="4" y="244"/>
                    </a:lnTo>
                    <a:lnTo>
                      <a:pt x="3" y="235"/>
                    </a:lnTo>
                    <a:lnTo>
                      <a:pt x="2" y="225"/>
                    </a:lnTo>
                    <a:lnTo>
                      <a:pt x="2" y="217"/>
                    </a:lnTo>
                    <a:lnTo>
                      <a:pt x="1" y="206"/>
                    </a:lnTo>
                    <a:lnTo>
                      <a:pt x="0" y="198"/>
                    </a:lnTo>
                    <a:lnTo>
                      <a:pt x="0" y="189"/>
                    </a:lnTo>
                    <a:lnTo>
                      <a:pt x="0" y="181"/>
                    </a:lnTo>
                    <a:lnTo>
                      <a:pt x="0" y="171"/>
                    </a:lnTo>
                    <a:lnTo>
                      <a:pt x="1" y="163"/>
                    </a:lnTo>
                    <a:lnTo>
                      <a:pt x="1" y="153"/>
                    </a:lnTo>
                    <a:lnTo>
                      <a:pt x="2" y="145"/>
                    </a:lnTo>
                    <a:lnTo>
                      <a:pt x="2" y="136"/>
                    </a:lnTo>
                    <a:lnTo>
                      <a:pt x="3" y="128"/>
                    </a:lnTo>
                    <a:lnTo>
                      <a:pt x="3" y="118"/>
                    </a:lnTo>
                    <a:lnTo>
                      <a:pt x="4" y="110"/>
                    </a:lnTo>
                    <a:lnTo>
                      <a:pt x="4" y="102"/>
                    </a:lnTo>
                    <a:lnTo>
                      <a:pt x="5" y="93"/>
                    </a:lnTo>
                    <a:lnTo>
                      <a:pt x="5" y="85"/>
                    </a:lnTo>
                    <a:lnTo>
                      <a:pt x="6" y="78"/>
                    </a:lnTo>
                    <a:lnTo>
                      <a:pt x="32" y="0"/>
                    </a:lnTo>
                    <a:lnTo>
                      <a:pt x="315" y="0"/>
                    </a:lnTo>
                    <a:lnTo>
                      <a:pt x="312" y="1"/>
                    </a:lnTo>
                    <a:lnTo>
                      <a:pt x="312" y="6"/>
                    </a:lnTo>
                    <a:lnTo>
                      <a:pt x="312" y="11"/>
                    </a:lnTo>
                    <a:lnTo>
                      <a:pt x="312" y="19"/>
                    </a:lnTo>
                    <a:lnTo>
                      <a:pt x="312" y="26"/>
                    </a:lnTo>
                    <a:lnTo>
                      <a:pt x="312" y="37"/>
                    </a:lnTo>
                    <a:lnTo>
                      <a:pt x="314" y="46"/>
                    </a:lnTo>
                    <a:lnTo>
                      <a:pt x="315" y="59"/>
                    </a:lnTo>
                    <a:lnTo>
                      <a:pt x="315" y="64"/>
                    </a:lnTo>
                    <a:lnTo>
                      <a:pt x="315" y="70"/>
                    </a:lnTo>
                    <a:lnTo>
                      <a:pt x="316" y="77"/>
                    </a:lnTo>
                    <a:lnTo>
                      <a:pt x="317" y="84"/>
                    </a:lnTo>
                    <a:lnTo>
                      <a:pt x="317" y="91"/>
                    </a:lnTo>
                    <a:lnTo>
                      <a:pt x="318" y="98"/>
                    </a:lnTo>
                    <a:lnTo>
                      <a:pt x="319" y="105"/>
                    </a:lnTo>
                    <a:lnTo>
                      <a:pt x="320" y="112"/>
                    </a:lnTo>
                    <a:lnTo>
                      <a:pt x="320" y="119"/>
                    </a:lnTo>
                    <a:lnTo>
                      <a:pt x="321" y="126"/>
                    </a:lnTo>
                    <a:lnTo>
                      <a:pt x="322" y="135"/>
                    </a:lnTo>
                    <a:lnTo>
                      <a:pt x="323" y="143"/>
                    </a:lnTo>
                    <a:lnTo>
                      <a:pt x="323" y="150"/>
                    </a:lnTo>
                    <a:lnTo>
                      <a:pt x="324" y="158"/>
                    </a:lnTo>
                    <a:lnTo>
                      <a:pt x="325" y="166"/>
                    </a:lnTo>
                    <a:lnTo>
                      <a:pt x="326" y="175"/>
                    </a:lnTo>
                    <a:lnTo>
                      <a:pt x="326" y="182"/>
                    </a:lnTo>
                    <a:lnTo>
                      <a:pt x="326" y="190"/>
                    </a:lnTo>
                    <a:lnTo>
                      <a:pt x="327" y="197"/>
                    </a:lnTo>
                    <a:lnTo>
                      <a:pt x="328" y="205"/>
                    </a:lnTo>
                    <a:lnTo>
                      <a:pt x="328" y="212"/>
                    </a:lnTo>
                    <a:lnTo>
                      <a:pt x="328" y="221"/>
                    </a:lnTo>
                    <a:lnTo>
                      <a:pt x="329" y="229"/>
                    </a:lnTo>
                    <a:lnTo>
                      <a:pt x="331" y="237"/>
                    </a:lnTo>
                    <a:lnTo>
                      <a:pt x="331" y="244"/>
                    </a:lnTo>
                    <a:lnTo>
                      <a:pt x="331" y="251"/>
                    </a:lnTo>
                    <a:lnTo>
                      <a:pt x="332" y="258"/>
                    </a:lnTo>
                    <a:lnTo>
                      <a:pt x="333" y="266"/>
                    </a:lnTo>
                    <a:lnTo>
                      <a:pt x="333" y="274"/>
                    </a:lnTo>
                    <a:lnTo>
                      <a:pt x="333" y="281"/>
                    </a:lnTo>
                    <a:lnTo>
                      <a:pt x="334" y="288"/>
                    </a:lnTo>
                    <a:lnTo>
                      <a:pt x="335" y="295"/>
                    </a:lnTo>
                    <a:lnTo>
                      <a:pt x="335" y="307"/>
                    </a:lnTo>
                    <a:lnTo>
                      <a:pt x="335" y="319"/>
                    </a:lnTo>
                    <a:lnTo>
                      <a:pt x="335" y="330"/>
                    </a:lnTo>
                    <a:lnTo>
                      <a:pt x="335" y="341"/>
                    </a:lnTo>
                    <a:lnTo>
                      <a:pt x="334" y="349"/>
                    </a:lnTo>
                    <a:lnTo>
                      <a:pt x="334" y="357"/>
                    </a:lnTo>
                    <a:lnTo>
                      <a:pt x="333" y="364"/>
                    </a:lnTo>
                    <a:lnTo>
                      <a:pt x="332" y="371"/>
                    </a:lnTo>
                    <a:close/>
                  </a:path>
                </a:pathLst>
              </a:custGeom>
              <a:solidFill>
                <a:srgbClr val="000000"/>
              </a:solidFill>
              <a:ln w="9525">
                <a:noFill/>
                <a:round/>
                <a:headEnd/>
                <a:tailEnd/>
              </a:ln>
            </p:spPr>
            <p:txBody>
              <a:bodyPr/>
              <a:lstStyle/>
              <a:p>
                <a:endParaRPr lang="en-GB"/>
              </a:p>
            </p:txBody>
          </p:sp>
          <p:sp>
            <p:nvSpPr>
              <p:cNvPr id="12326" name="Freeform 23"/>
              <p:cNvSpPr>
                <a:spLocks/>
              </p:cNvSpPr>
              <p:nvPr/>
            </p:nvSpPr>
            <p:spPr bwMode="auto">
              <a:xfrm>
                <a:off x="4019" y="2699"/>
                <a:ext cx="32" cy="293"/>
              </a:xfrm>
              <a:custGeom>
                <a:avLst/>
                <a:gdLst>
                  <a:gd name="T0" fmla="*/ 1 w 65"/>
                  <a:gd name="T1" fmla="*/ 263 h 293"/>
                  <a:gd name="T2" fmla="*/ 0 w 65"/>
                  <a:gd name="T3" fmla="*/ 246 h 293"/>
                  <a:gd name="T4" fmla="*/ 0 w 65"/>
                  <a:gd name="T5" fmla="*/ 229 h 293"/>
                  <a:gd name="T6" fmla="*/ 0 w 65"/>
                  <a:gd name="T7" fmla="*/ 213 h 293"/>
                  <a:gd name="T8" fmla="*/ 0 w 65"/>
                  <a:gd name="T9" fmla="*/ 196 h 293"/>
                  <a:gd name="T10" fmla="*/ 0 w 65"/>
                  <a:gd name="T11" fmla="*/ 179 h 293"/>
                  <a:gd name="T12" fmla="*/ 0 w 65"/>
                  <a:gd name="T13" fmla="*/ 163 h 293"/>
                  <a:gd name="T14" fmla="*/ 0 w 65"/>
                  <a:gd name="T15" fmla="*/ 146 h 293"/>
                  <a:gd name="T16" fmla="*/ 0 w 65"/>
                  <a:gd name="T17" fmla="*/ 130 h 293"/>
                  <a:gd name="T18" fmla="*/ 0 w 65"/>
                  <a:gd name="T19" fmla="*/ 113 h 293"/>
                  <a:gd name="T20" fmla="*/ 0 w 65"/>
                  <a:gd name="T21" fmla="*/ 97 h 293"/>
                  <a:gd name="T22" fmla="*/ 0 w 65"/>
                  <a:gd name="T23" fmla="*/ 80 h 293"/>
                  <a:gd name="T24" fmla="*/ 0 w 65"/>
                  <a:gd name="T25" fmla="*/ 64 h 293"/>
                  <a:gd name="T26" fmla="*/ 0 w 65"/>
                  <a:gd name="T27" fmla="*/ 48 h 293"/>
                  <a:gd name="T28" fmla="*/ 1 w 65"/>
                  <a:gd name="T29" fmla="*/ 31 h 293"/>
                  <a:gd name="T30" fmla="*/ 1 w 65"/>
                  <a:gd name="T31" fmla="*/ 15 h 293"/>
                  <a:gd name="T32" fmla="*/ 1 w 65"/>
                  <a:gd name="T33" fmla="*/ 0 h 293"/>
                  <a:gd name="T34" fmla="*/ 1 w 65"/>
                  <a:gd name="T35" fmla="*/ 14 h 293"/>
                  <a:gd name="T36" fmla="*/ 1 w 65"/>
                  <a:gd name="T37" fmla="*/ 29 h 293"/>
                  <a:gd name="T38" fmla="*/ 1 w 65"/>
                  <a:gd name="T39" fmla="*/ 44 h 293"/>
                  <a:gd name="T40" fmla="*/ 2 w 65"/>
                  <a:gd name="T41" fmla="*/ 61 h 293"/>
                  <a:gd name="T42" fmla="*/ 2 w 65"/>
                  <a:gd name="T43" fmla="*/ 76 h 293"/>
                  <a:gd name="T44" fmla="*/ 2 w 65"/>
                  <a:gd name="T45" fmla="*/ 94 h 293"/>
                  <a:gd name="T46" fmla="*/ 2 w 65"/>
                  <a:gd name="T47" fmla="*/ 112 h 293"/>
                  <a:gd name="T48" fmla="*/ 2 w 65"/>
                  <a:gd name="T49" fmla="*/ 129 h 293"/>
                  <a:gd name="T50" fmla="*/ 2 w 65"/>
                  <a:gd name="T51" fmla="*/ 147 h 293"/>
                  <a:gd name="T52" fmla="*/ 2 w 65"/>
                  <a:gd name="T53" fmla="*/ 165 h 293"/>
                  <a:gd name="T54" fmla="*/ 2 w 65"/>
                  <a:gd name="T55" fmla="*/ 183 h 293"/>
                  <a:gd name="T56" fmla="*/ 2 w 65"/>
                  <a:gd name="T57" fmla="*/ 203 h 293"/>
                  <a:gd name="T58" fmla="*/ 2 w 65"/>
                  <a:gd name="T59" fmla="*/ 221 h 293"/>
                  <a:gd name="T60" fmla="*/ 3 w 65"/>
                  <a:gd name="T61" fmla="*/ 241 h 293"/>
                  <a:gd name="T62" fmla="*/ 3 w 65"/>
                  <a:gd name="T63" fmla="*/ 261 h 293"/>
                  <a:gd name="T64" fmla="*/ 4 w 65"/>
                  <a:gd name="T65" fmla="*/ 282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293"/>
                  <a:gd name="T101" fmla="*/ 65 w 65"/>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293">
                    <a:moveTo>
                      <a:pt x="30" y="293"/>
                    </a:moveTo>
                    <a:lnTo>
                      <a:pt x="20" y="263"/>
                    </a:lnTo>
                    <a:lnTo>
                      <a:pt x="17" y="254"/>
                    </a:lnTo>
                    <a:lnTo>
                      <a:pt x="14" y="246"/>
                    </a:lnTo>
                    <a:lnTo>
                      <a:pt x="12" y="238"/>
                    </a:lnTo>
                    <a:lnTo>
                      <a:pt x="11" y="229"/>
                    </a:lnTo>
                    <a:lnTo>
                      <a:pt x="8" y="220"/>
                    </a:lnTo>
                    <a:lnTo>
                      <a:pt x="7" y="213"/>
                    </a:lnTo>
                    <a:lnTo>
                      <a:pt x="4" y="203"/>
                    </a:lnTo>
                    <a:lnTo>
                      <a:pt x="4" y="196"/>
                    </a:lnTo>
                    <a:lnTo>
                      <a:pt x="2" y="187"/>
                    </a:lnTo>
                    <a:lnTo>
                      <a:pt x="1" y="179"/>
                    </a:lnTo>
                    <a:lnTo>
                      <a:pt x="1" y="170"/>
                    </a:lnTo>
                    <a:lnTo>
                      <a:pt x="1" y="163"/>
                    </a:lnTo>
                    <a:lnTo>
                      <a:pt x="0" y="154"/>
                    </a:lnTo>
                    <a:lnTo>
                      <a:pt x="0" y="146"/>
                    </a:lnTo>
                    <a:lnTo>
                      <a:pt x="0" y="137"/>
                    </a:lnTo>
                    <a:lnTo>
                      <a:pt x="1" y="130"/>
                    </a:lnTo>
                    <a:lnTo>
                      <a:pt x="1" y="121"/>
                    </a:lnTo>
                    <a:lnTo>
                      <a:pt x="1" y="113"/>
                    </a:lnTo>
                    <a:lnTo>
                      <a:pt x="1" y="104"/>
                    </a:lnTo>
                    <a:lnTo>
                      <a:pt x="3" y="97"/>
                    </a:lnTo>
                    <a:lnTo>
                      <a:pt x="3" y="88"/>
                    </a:lnTo>
                    <a:lnTo>
                      <a:pt x="6" y="80"/>
                    </a:lnTo>
                    <a:lnTo>
                      <a:pt x="7" y="71"/>
                    </a:lnTo>
                    <a:lnTo>
                      <a:pt x="9" y="64"/>
                    </a:lnTo>
                    <a:lnTo>
                      <a:pt x="10" y="55"/>
                    </a:lnTo>
                    <a:lnTo>
                      <a:pt x="12" y="48"/>
                    </a:lnTo>
                    <a:lnTo>
                      <a:pt x="14" y="39"/>
                    </a:lnTo>
                    <a:lnTo>
                      <a:pt x="17" y="31"/>
                    </a:lnTo>
                    <a:lnTo>
                      <a:pt x="19" y="23"/>
                    </a:lnTo>
                    <a:lnTo>
                      <a:pt x="22" y="15"/>
                    </a:lnTo>
                    <a:lnTo>
                      <a:pt x="26" y="7"/>
                    </a:lnTo>
                    <a:lnTo>
                      <a:pt x="30" y="0"/>
                    </a:lnTo>
                    <a:lnTo>
                      <a:pt x="30" y="7"/>
                    </a:lnTo>
                    <a:lnTo>
                      <a:pt x="30" y="14"/>
                    </a:lnTo>
                    <a:lnTo>
                      <a:pt x="30" y="21"/>
                    </a:lnTo>
                    <a:lnTo>
                      <a:pt x="31" y="29"/>
                    </a:lnTo>
                    <a:lnTo>
                      <a:pt x="31" y="36"/>
                    </a:lnTo>
                    <a:lnTo>
                      <a:pt x="31" y="44"/>
                    </a:lnTo>
                    <a:lnTo>
                      <a:pt x="31" y="53"/>
                    </a:lnTo>
                    <a:lnTo>
                      <a:pt x="32" y="61"/>
                    </a:lnTo>
                    <a:lnTo>
                      <a:pt x="32" y="68"/>
                    </a:lnTo>
                    <a:lnTo>
                      <a:pt x="32" y="76"/>
                    </a:lnTo>
                    <a:lnTo>
                      <a:pt x="32" y="84"/>
                    </a:lnTo>
                    <a:lnTo>
                      <a:pt x="32" y="94"/>
                    </a:lnTo>
                    <a:lnTo>
                      <a:pt x="32" y="102"/>
                    </a:lnTo>
                    <a:lnTo>
                      <a:pt x="32" y="112"/>
                    </a:lnTo>
                    <a:lnTo>
                      <a:pt x="32" y="120"/>
                    </a:lnTo>
                    <a:lnTo>
                      <a:pt x="33" y="129"/>
                    </a:lnTo>
                    <a:lnTo>
                      <a:pt x="33" y="137"/>
                    </a:lnTo>
                    <a:lnTo>
                      <a:pt x="33" y="147"/>
                    </a:lnTo>
                    <a:lnTo>
                      <a:pt x="34" y="155"/>
                    </a:lnTo>
                    <a:lnTo>
                      <a:pt x="35" y="165"/>
                    </a:lnTo>
                    <a:lnTo>
                      <a:pt x="35" y="174"/>
                    </a:lnTo>
                    <a:lnTo>
                      <a:pt x="37" y="183"/>
                    </a:lnTo>
                    <a:lnTo>
                      <a:pt x="38" y="193"/>
                    </a:lnTo>
                    <a:lnTo>
                      <a:pt x="41" y="203"/>
                    </a:lnTo>
                    <a:lnTo>
                      <a:pt x="42" y="212"/>
                    </a:lnTo>
                    <a:lnTo>
                      <a:pt x="44" y="221"/>
                    </a:lnTo>
                    <a:lnTo>
                      <a:pt x="47" y="230"/>
                    </a:lnTo>
                    <a:lnTo>
                      <a:pt x="50" y="241"/>
                    </a:lnTo>
                    <a:lnTo>
                      <a:pt x="53" y="251"/>
                    </a:lnTo>
                    <a:lnTo>
                      <a:pt x="56" y="261"/>
                    </a:lnTo>
                    <a:lnTo>
                      <a:pt x="60" y="272"/>
                    </a:lnTo>
                    <a:lnTo>
                      <a:pt x="65" y="282"/>
                    </a:lnTo>
                    <a:lnTo>
                      <a:pt x="30" y="293"/>
                    </a:lnTo>
                    <a:close/>
                  </a:path>
                </a:pathLst>
              </a:custGeom>
              <a:solidFill>
                <a:srgbClr val="000000"/>
              </a:solidFill>
              <a:ln w="9525">
                <a:noFill/>
                <a:round/>
                <a:headEnd/>
                <a:tailEnd/>
              </a:ln>
            </p:spPr>
            <p:txBody>
              <a:bodyPr/>
              <a:lstStyle/>
              <a:p>
                <a:endParaRPr lang="en-GB"/>
              </a:p>
            </p:txBody>
          </p:sp>
          <p:sp>
            <p:nvSpPr>
              <p:cNvPr id="12327" name="Freeform 24"/>
              <p:cNvSpPr>
                <a:spLocks/>
              </p:cNvSpPr>
              <p:nvPr/>
            </p:nvSpPr>
            <p:spPr bwMode="auto">
              <a:xfrm>
                <a:off x="3238" y="2630"/>
                <a:ext cx="149" cy="342"/>
              </a:xfrm>
              <a:custGeom>
                <a:avLst/>
                <a:gdLst>
                  <a:gd name="T0" fmla="*/ 10 w 299"/>
                  <a:gd name="T1" fmla="*/ 342 h 342"/>
                  <a:gd name="T2" fmla="*/ 3 w 299"/>
                  <a:gd name="T3" fmla="*/ 332 h 342"/>
                  <a:gd name="T4" fmla="*/ 2 w 299"/>
                  <a:gd name="T5" fmla="*/ 322 h 342"/>
                  <a:gd name="T6" fmla="*/ 2 w 299"/>
                  <a:gd name="T7" fmla="*/ 311 h 342"/>
                  <a:gd name="T8" fmla="*/ 2 w 299"/>
                  <a:gd name="T9" fmla="*/ 301 h 342"/>
                  <a:gd name="T10" fmla="*/ 2 w 299"/>
                  <a:gd name="T11" fmla="*/ 290 h 342"/>
                  <a:gd name="T12" fmla="*/ 1 w 299"/>
                  <a:gd name="T13" fmla="*/ 279 h 342"/>
                  <a:gd name="T14" fmla="*/ 1 w 299"/>
                  <a:gd name="T15" fmla="*/ 269 h 342"/>
                  <a:gd name="T16" fmla="*/ 1 w 299"/>
                  <a:gd name="T17" fmla="*/ 258 h 342"/>
                  <a:gd name="T18" fmla="*/ 1 w 299"/>
                  <a:gd name="T19" fmla="*/ 249 h 342"/>
                  <a:gd name="T20" fmla="*/ 0 w 299"/>
                  <a:gd name="T21" fmla="*/ 238 h 342"/>
                  <a:gd name="T22" fmla="*/ 0 w 299"/>
                  <a:gd name="T23" fmla="*/ 228 h 342"/>
                  <a:gd name="T24" fmla="*/ 0 w 299"/>
                  <a:gd name="T25" fmla="*/ 217 h 342"/>
                  <a:gd name="T26" fmla="*/ 0 w 299"/>
                  <a:gd name="T27" fmla="*/ 206 h 342"/>
                  <a:gd name="T28" fmla="*/ 0 w 299"/>
                  <a:gd name="T29" fmla="*/ 196 h 342"/>
                  <a:gd name="T30" fmla="*/ 0 w 299"/>
                  <a:gd name="T31" fmla="*/ 185 h 342"/>
                  <a:gd name="T32" fmla="*/ 0 w 299"/>
                  <a:gd name="T33" fmla="*/ 175 h 342"/>
                  <a:gd name="T34" fmla="*/ 0 w 299"/>
                  <a:gd name="T35" fmla="*/ 165 h 342"/>
                  <a:gd name="T36" fmla="*/ 0 w 299"/>
                  <a:gd name="T37" fmla="*/ 155 h 342"/>
                  <a:gd name="T38" fmla="*/ 0 w 299"/>
                  <a:gd name="T39" fmla="*/ 144 h 342"/>
                  <a:gd name="T40" fmla="*/ 0 w 299"/>
                  <a:gd name="T41" fmla="*/ 133 h 342"/>
                  <a:gd name="T42" fmla="*/ 0 w 299"/>
                  <a:gd name="T43" fmla="*/ 123 h 342"/>
                  <a:gd name="T44" fmla="*/ 0 w 299"/>
                  <a:gd name="T45" fmla="*/ 112 h 342"/>
                  <a:gd name="T46" fmla="*/ 0 w 299"/>
                  <a:gd name="T47" fmla="*/ 102 h 342"/>
                  <a:gd name="T48" fmla="*/ 0 w 299"/>
                  <a:gd name="T49" fmla="*/ 91 h 342"/>
                  <a:gd name="T50" fmla="*/ 0 w 299"/>
                  <a:gd name="T51" fmla="*/ 82 h 342"/>
                  <a:gd name="T52" fmla="*/ 0 w 299"/>
                  <a:gd name="T53" fmla="*/ 71 h 342"/>
                  <a:gd name="T54" fmla="*/ 0 w 299"/>
                  <a:gd name="T55" fmla="*/ 60 h 342"/>
                  <a:gd name="T56" fmla="*/ 0 w 299"/>
                  <a:gd name="T57" fmla="*/ 50 h 342"/>
                  <a:gd name="T58" fmla="*/ 1 w 299"/>
                  <a:gd name="T59" fmla="*/ 39 h 342"/>
                  <a:gd name="T60" fmla="*/ 1 w 299"/>
                  <a:gd name="T61" fmla="*/ 29 h 342"/>
                  <a:gd name="T62" fmla="*/ 1 w 299"/>
                  <a:gd name="T63" fmla="*/ 19 h 342"/>
                  <a:gd name="T64" fmla="*/ 1 w 299"/>
                  <a:gd name="T65" fmla="*/ 10 h 342"/>
                  <a:gd name="T66" fmla="*/ 2 w 299"/>
                  <a:gd name="T67" fmla="*/ 0 h 342"/>
                  <a:gd name="T68" fmla="*/ 17 w 299"/>
                  <a:gd name="T69" fmla="*/ 10 h 342"/>
                  <a:gd name="T70" fmla="*/ 18 w 299"/>
                  <a:gd name="T71" fmla="*/ 332 h 342"/>
                  <a:gd name="T72" fmla="*/ 10 w 299"/>
                  <a:gd name="T73" fmla="*/ 342 h 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9"/>
                  <a:gd name="T112" fmla="*/ 0 h 342"/>
                  <a:gd name="T113" fmla="*/ 299 w 299"/>
                  <a:gd name="T114" fmla="*/ 342 h 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9" h="342">
                    <a:moveTo>
                      <a:pt x="166" y="342"/>
                    </a:moveTo>
                    <a:lnTo>
                      <a:pt x="51" y="332"/>
                    </a:lnTo>
                    <a:lnTo>
                      <a:pt x="45" y="322"/>
                    </a:lnTo>
                    <a:lnTo>
                      <a:pt x="41" y="311"/>
                    </a:lnTo>
                    <a:lnTo>
                      <a:pt x="35" y="301"/>
                    </a:lnTo>
                    <a:lnTo>
                      <a:pt x="32" y="290"/>
                    </a:lnTo>
                    <a:lnTo>
                      <a:pt x="28" y="279"/>
                    </a:lnTo>
                    <a:lnTo>
                      <a:pt x="25" y="269"/>
                    </a:lnTo>
                    <a:lnTo>
                      <a:pt x="22" y="258"/>
                    </a:lnTo>
                    <a:lnTo>
                      <a:pt x="19" y="249"/>
                    </a:lnTo>
                    <a:lnTo>
                      <a:pt x="15" y="238"/>
                    </a:lnTo>
                    <a:lnTo>
                      <a:pt x="12" y="228"/>
                    </a:lnTo>
                    <a:lnTo>
                      <a:pt x="9" y="217"/>
                    </a:lnTo>
                    <a:lnTo>
                      <a:pt x="8" y="206"/>
                    </a:lnTo>
                    <a:lnTo>
                      <a:pt x="5" y="196"/>
                    </a:lnTo>
                    <a:lnTo>
                      <a:pt x="4" y="185"/>
                    </a:lnTo>
                    <a:lnTo>
                      <a:pt x="3" y="175"/>
                    </a:lnTo>
                    <a:lnTo>
                      <a:pt x="3" y="165"/>
                    </a:lnTo>
                    <a:lnTo>
                      <a:pt x="2" y="155"/>
                    </a:lnTo>
                    <a:lnTo>
                      <a:pt x="0" y="144"/>
                    </a:lnTo>
                    <a:lnTo>
                      <a:pt x="0" y="133"/>
                    </a:lnTo>
                    <a:lnTo>
                      <a:pt x="2" y="123"/>
                    </a:lnTo>
                    <a:lnTo>
                      <a:pt x="2" y="112"/>
                    </a:lnTo>
                    <a:lnTo>
                      <a:pt x="3" y="102"/>
                    </a:lnTo>
                    <a:lnTo>
                      <a:pt x="4" y="91"/>
                    </a:lnTo>
                    <a:lnTo>
                      <a:pt x="7" y="82"/>
                    </a:lnTo>
                    <a:lnTo>
                      <a:pt x="8" y="71"/>
                    </a:lnTo>
                    <a:lnTo>
                      <a:pt x="10" y="60"/>
                    </a:lnTo>
                    <a:lnTo>
                      <a:pt x="13" y="50"/>
                    </a:lnTo>
                    <a:lnTo>
                      <a:pt x="17" y="39"/>
                    </a:lnTo>
                    <a:lnTo>
                      <a:pt x="21" y="29"/>
                    </a:lnTo>
                    <a:lnTo>
                      <a:pt x="24" y="19"/>
                    </a:lnTo>
                    <a:lnTo>
                      <a:pt x="28" y="10"/>
                    </a:lnTo>
                    <a:lnTo>
                      <a:pt x="34" y="0"/>
                    </a:lnTo>
                    <a:lnTo>
                      <a:pt x="272" y="10"/>
                    </a:lnTo>
                    <a:lnTo>
                      <a:pt x="299" y="332"/>
                    </a:lnTo>
                    <a:lnTo>
                      <a:pt x="166" y="342"/>
                    </a:lnTo>
                    <a:close/>
                  </a:path>
                </a:pathLst>
              </a:custGeom>
              <a:solidFill>
                <a:srgbClr val="CC9933"/>
              </a:solidFill>
              <a:ln w="9525">
                <a:noFill/>
                <a:round/>
                <a:headEnd/>
                <a:tailEnd/>
              </a:ln>
            </p:spPr>
            <p:txBody>
              <a:bodyPr/>
              <a:lstStyle/>
              <a:p>
                <a:endParaRPr lang="en-GB"/>
              </a:p>
            </p:txBody>
          </p:sp>
          <p:sp>
            <p:nvSpPr>
              <p:cNvPr id="12328" name="Freeform 25"/>
              <p:cNvSpPr>
                <a:spLocks/>
              </p:cNvSpPr>
              <p:nvPr/>
            </p:nvSpPr>
            <p:spPr bwMode="auto">
              <a:xfrm>
                <a:off x="4086" y="2210"/>
                <a:ext cx="370" cy="664"/>
              </a:xfrm>
              <a:custGeom>
                <a:avLst/>
                <a:gdLst>
                  <a:gd name="T0" fmla="*/ 2 w 739"/>
                  <a:gd name="T1" fmla="*/ 625 h 664"/>
                  <a:gd name="T2" fmla="*/ 2 w 739"/>
                  <a:gd name="T3" fmla="*/ 469 h 664"/>
                  <a:gd name="T4" fmla="*/ 47 w 739"/>
                  <a:gd name="T5" fmla="*/ 195 h 664"/>
                  <a:gd name="T6" fmla="*/ 46 w 739"/>
                  <a:gd name="T7" fmla="*/ 212 h 664"/>
                  <a:gd name="T8" fmla="*/ 45 w 739"/>
                  <a:gd name="T9" fmla="*/ 230 h 664"/>
                  <a:gd name="T10" fmla="*/ 44 w 739"/>
                  <a:gd name="T11" fmla="*/ 246 h 664"/>
                  <a:gd name="T12" fmla="*/ 43 w 739"/>
                  <a:gd name="T13" fmla="*/ 264 h 664"/>
                  <a:gd name="T14" fmla="*/ 42 w 739"/>
                  <a:gd name="T15" fmla="*/ 280 h 664"/>
                  <a:gd name="T16" fmla="*/ 40 w 739"/>
                  <a:gd name="T17" fmla="*/ 297 h 664"/>
                  <a:gd name="T18" fmla="*/ 39 w 739"/>
                  <a:gd name="T19" fmla="*/ 313 h 664"/>
                  <a:gd name="T20" fmla="*/ 38 w 739"/>
                  <a:gd name="T21" fmla="*/ 331 h 664"/>
                  <a:gd name="T22" fmla="*/ 37 w 739"/>
                  <a:gd name="T23" fmla="*/ 346 h 664"/>
                  <a:gd name="T24" fmla="*/ 35 w 739"/>
                  <a:gd name="T25" fmla="*/ 363 h 664"/>
                  <a:gd name="T26" fmla="*/ 34 w 739"/>
                  <a:gd name="T27" fmla="*/ 379 h 664"/>
                  <a:gd name="T28" fmla="*/ 32 w 739"/>
                  <a:gd name="T29" fmla="*/ 396 h 664"/>
                  <a:gd name="T30" fmla="*/ 31 w 739"/>
                  <a:gd name="T31" fmla="*/ 411 h 664"/>
                  <a:gd name="T32" fmla="*/ 29 w 739"/>
                  <a:gd name="T33" fmla="*/ 427 h 664"/>
                  <a:gd name="T34" fmla="*/ 28 w 739"/>
                  <a:gd name="T35" fmla="*/ 443 h 664"/>
                  <a:gd name="T36" fmla="*/ 26 w 739"/>
                  <a:gd name="T37" fmla="*/ 459 h 664"/>
                  <a:gd name="T38" fmla="*/ 24 w 739"/>
                  <a:gd name="T39" fmla="*/ 473 h 664"/>
                  <a:gd name="T40" fmla="*/ 23 w 739"/>
                  <a:gd name="T41" fmla="*/ 487 h 664"/>
                  <a:gd name="T42" fmla="*/ 21 w 739"/>
                  <a:gd name="T43" fmla="*/ 502 h 664"/>
                  <a:gd name="T44" fmla="*/ 20 w 739"/>
                  <a:gd name="T45" fmla="*/ 517 h 664"/>
                  <a:gd name="T46" fmla="*/ 18 w 739"/>
                  <a:gd name="T47" fmla="*/ 530 h 664"/>
                  <a:gd name="T48" fmla="*/ 17 w 739"/>
                  <a:gd name="T49" fmla="*/ 544 h 664"/>
                  <a:gd name="T50" fmla="*/ 15 w 739"/>
                  <a:gd name="T51" fmla="*/ 557 h 664"/>
                  <a:gd name="T52" fmla="*/ 13 w 739"/>
                  <a:gd name="T53" fmla="*/ 571 h 664"/>
                  <a:gd name="T54" fmla="*/ 12 w 739"/>
                  <a:gd name="T55" fmla="*/ 583 h 664"/>
                  <a:gd name="T56" fmla="*/ 10 w 739"/>
                  <a:gd name="T57" fmla="*/ 595 h 664"/>
                  <a:gd name="T58" fmla="*/ 9 w 739"/>
                  <a:gd name="T59" fmla="*/ 606 h 664"/>
                  <a:gd name="T60" fmla="*/ 8 w 739"/>
                  <a:gd name="T61" fmla="*/ 619 h 664"/>
                  <a:gd name="T62" fmla="*/ 6 w 739"/>
                  <a:gd name="T63" fmla="*/ 630 h 664"/>
                  <a:gd name="T64" fmla="*/ 5 w 739"/>
                  <a:gd name="T65" fmla="*/ 642 h 664"/>
                  <a:gd name="T66" fmla="*/ 4 w 739"/>
                  <a:gd name="T67" fmla="*/ 652 h 664"/>
                  <a:gd name="T68" fmla="*/ 3 w 739"/>
                  <a:gd name="T69" fmla="*/ 664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9"/>
                  <a:gd name="T106" fmla="*/ 0 h 664"/>
                  <a:gd name="T107" fmla="*/ 739 w 73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9" h="664">
                    <a:moveTo>
                      <a:pt x="26" y="664"/>
                    </a:moveTo>
                    <a:lnTo>
                      <a:pt x="18" y="625"/>
                    </a:lnTo>
                    <a:lnTo>
                      <a:pt x="0" y="548"/>
                    </a:lnTo>
                    <a:lnTo>
                      <a:pt x="18" y="469"/>
                    </a:lnTo>
                    <a:lnTo>
                      <a:pt x="721" y="0"/>
                    </a:lnTo>
                    <a:lnTo>
                      <a:pt x="739" y="195"/>
                    </a:lnTo>
                    <a:lnTo>
                      <a:pt x="732" y="202"/>
                    </a:lnTo>
                    <a:lnTo>
                      <a:pt x="726" y="212"/>
                    </a:lnTo>
                    <a:lnTo>
                      <a:pt x="718" y="220"/>
                    </a:lnTo>
                    <a:lnTo>
                      <a:pt x="711" y="230"/>
                    </a:lnTo>
                    <a:lnTo>
                      <a:pt x="702" y="237"/>
                    </a:lnTo>
                    <a:lnTo>
                      <a:pt x="694" y="246"/>
                    </a:lnTo>
                    <a:lnTo>
                      <a:pt x="685" y="254"/>
                    </a:lnTo>
                    <a:lnTo>
                      <a:pt x="678" y="264"/>
                    </a:lnTo>
                    <a:lnTo>
                      <a:pt x="668" y="271"/>
                    </a:lnTo>
                    <a:lnTo>
                      <a:pt x="659" y="280"/>
                    </a:lnTo>
                    <a:lnTo>
                      <a:pt x="649" y="287"/>
                    </a:lnTo>
                    <a:lnTo>
                      <a:pt x="640" y="297"/>
                    </a:lnTo>
                    <a:lnTo>
                      <a:pt x="629" y="305"/>
                    </a:lnTo>
                    <a:lnTo>
                      <a:pt x="620" y="313"/>
                    </a:lnTo>
                    <a:lnTo>
                      <a:pt x="609" y="321"/>
                    </a:lnTo>
                    <a:lnTo>
                      <a:pt x="599" y="331"/>
                    </a:lnTo>
                    <a:lnTo>
                      <a:pt x="588" y="338"/>
                    </a:lnTo>
                    <a:lnTo>
                      <a:pt x="577" y="346"/>
                    </a:lnTo>
                    <a:lnTo>
                      <a:pt x="565" y="354"/>
                    </a:lnTo>
                    <a:lnTo>
                      <a:pt x="555" y="363"/>
                    </a:lnTo>
                    <a:lnTo>
                      <a:pt x="542" y="371"/>
                    </a:lnTo>
                    <a:lnTo>
                      <a:pt x="531" y="379"/>
                    </a:lnTo>
                    <a:lnTo>
                      <a:pt x="519" y="387"/>
                    </a:lnTo>
                    <a:lnTo>
                      <a:pt x="508" y="396"/>
                    </a:lnTo>
                    <a:lnTo>
                      <a:pt x="495" y="403"/>
                    </a:lnTo>
                    <a:lnTo>
                      <a:pt x="484" y="411"/>
                    </a:lnTo>
                    <a:lnTo>
                      <a:pt x="471" y="419"/>
                    </a:lnTo>
                    <a:lnTo>
                      <a:pt x="459" y="427"/>
                    </a:lnTo>
                    <a:lnTo>
                      <a:pt x="447" y="434"/>
                    </a:lnTo>
                    <a:lnTo>
                      <a:pt x="434" y="443"/>
                    </a:lnTo>
                    <a:lnTo>
                      <a:pt x="421" y="451"/>
                    </a:lnTo>
                    <a:lnTo>
                      <a:pt x="409" y="459"/>
                    </a:lnTo>
                    <a:lnTo>
                      <a:pt x="396" y="466"/>
                    </a:lnTo>
                    <a:lnTo>
                      <a:pt x="383" y="473"/>
                    </a:lnTo>
                    <a:lnTo>
                      <a:pt x="370" y="480"/>
                    </a:lnTo>
                    <a:lnTo>
                      <a:pt x="357" y="487"/>
                    </a:lnTo>
                    <a:lnTo>
                      <a:pt x="345" y="495"/>
                    </a:lnTo>
                    <a:lnTo>
                      <a:pt x="332" y="502"/>
                    </a:lnTo>
                    <a:lnTo>
                      <a:pt x="319" y="509"/>
                    </a:lnTo>
                    <a:lnTo>
                      <a:pt x="307" y="517"/>
                    </a:lnTo>
                    <a:lnTo>
                      <a:pt x="294" y="523"/>
                    </a:lnTo>
                    <a:lnTo>
                      <a:pt x="281" y="530"/>
                    </a:lnTo>
                    <a:lnTo>
                      <a:pt x="268" y="537"/>
                    </a:lnTo>
                    <a:lnTo>
                      <a:pt x="257" y="544"/>
                    </a:lnTo>
                    <a:lnTo>
                      <a:pt x="244" y="550"/>
                    </a:lnTo>
                    <a:lnTo>
                      <a:pt x="231" y="557"/>
                    </a:lnTo>
                    <a:lnTo>
                      <a:pt x="220" y="564"/>
                    </a:lnTo>
                    <a:lnTo>
                      <a:pt x="208" y="571"/>
                    </a:lnTo>
                    <a:lnTo>
                      <a:pt x="195" y="577"/>
                    </a:lnTo>
                    <a:lnTo>
                      <a:pt x="182" y="583"/>
                    </a:lnTo>
                    <a:lnTo>
                      <a:pt x="171" y="589"/>
                    </a:lnTo>
                    <a:lnTo>
                      <a:pt x="159" y="595"/>
                    </a:lnTo>
                    <a:lnTo>
                      <a:pt x="147" y="601"/>
                    </a:lnTo>
                    <a:lnTo>
                      <a:pt x="137" y="606"/>
                    </a:lnTo>
                    <a:lnTo>
                      <a:pt x="125" y="612"/>
                    </a:lnTo>
                    <a:lnTo>
                      <a:pt x="115" y="619"/>
                    </a:lnTo>
                    <a:lnTo>
                      <a:pt x="103" y="624"/>
                    </a:lnTo>
                    <a:lnTo>
                      <a:pt x="92" y="630"/>
                    </a:lnTo>
                    <a:lnTo>
                      <a:pt x="82" y="636"/>
                    </a:lnTo>
                    <a:lnTo>
                      <a:pt x="72" y="642"/>
                    </a:lnTo>
                    <a:lnTo>
                      <a:pt x="63" y="646"/>
                    </a:lnTo>
                    <a:lnTo>
                      <a:pt x="53" y="652"/>
                    </a:lnTo>
                    <a:lnTo>
                      <a:pt x="43" y="658"/>
                    </a:lnTo>
                    <a:lnTo>
                      <a:pt x="35" y="664"/>
                    </a:lnTo>
                    <a:lnTo>
                      <a:pt x="26" y="664"/>
                    </a:lnTo>
                    <a:close/>
                  </a:path>
                </a:pathLst>
              </a:custGeom>
              <a:solidFill>
                <a:srgbClr val="FFFFFF"/>
              </a:solidFill>
              <a:ln w="9525">
                <a:noFill/>
                <a:round/>
                <a:headEnd/>
                <a:tailEnd/>
              </a:ln>
            </p:spPr>
            <p:txBody>
              <a:bodyPr/>
              <a:lstStyle/>
              <a:p>
                <a:endParaRPr lang="en-GB"/>
              </a:p>
            </p:txBody>
          </p:sp>
          <p:sp>
            <p:nvSpPr>
              <p:cNvPr id="12329" name="Freeform 26"/>
              <p:cNvSpPr>
                <a:spLocks/>
              </p:cNvSpPr>
              <p:nvPr/>
            </p:nvSpPr>
            <p:spPr bwMode="auto">
              <a:xfrm>
                <a:off x="3768" y="1957"/>
                <a:ext cx="133" cy="653"/>
              </a:xfrm>
              <a:custGeom>
                <a:avLst/>
                <a:gdLst>
                  <a:gd name="T0" fmla="*/ 1 w 268"/>
                  <a:gd name="T1" fmla="*/ 596 h 653"/>
                  <a:gd name="T2" fmla="*/ 0 w 268"/>
                  <a:gd name="T3" fmla="*/ 570 h 653"/>
                  <a:gd name="T4" fmla="*/ 0 w 268"/>
                  <a:gd name="T5" fmla="*/ 543 h 653"/>
                  <a:gd name="T6" fmla="*/ 0 w 268"/>
                  <a:gd name="T7" fmla="*/ 517 h 653"/>
                  <a:gd name="T8" fmla="*/ 0 w 268"/>
                  <a:gd name="T9" fmla="*/ 491 h 653"/>
                  <a:gd name="T10" fmla="*/ 0 w 268"/>
                  <a:gd name="T11" fmla="*/ 466 h 653"/>
                  <a:gd name="T12" fmla="*/ 0 w 268"/>
                  <a:gd name="T13" fmla="*/ 439 h 653"/>
                  <a:gd name="T14" fmla="*/ 0 w 268"/>
                  <a:gd name="T15" fmla="*/ 414 h 653"/>
                  <a:gd name="T16" fmla="*/ 0 w 268"/>
                  <a:gd name="T17" fmla="*/ 388 h 653"/>
                  <a:gd name="T18" fmla="*/ 0 w 268"/>
                  <a:gd name="T19" fmla="*/ 362 h 653"/>
                  <a:gd name="T20" fmla="*/ 0 w 268"/>
                  <a:gd name="T21" fmla="*/ 337 h 653"/>
                  <a:gd name="T22" fmla="*/ 0 w 268"/>
                  <a:gd name="T23" fmla="*/ 312 h 653"/>
                  <a:gd name="T24" fmla="*/ 1 w 268"/>
                  <a:gd name="T25" fmla="*/ 285 h 653"/>
                  <a:gd name="T26" fmla="*/ 1 w 268"/>
                  <a:gd name="T27" fmla="*/ 260 h 653"/>
                  <a:gd name="T28" fmla="*/ 2 w 268"/>
                  <a:gd name="T29" fmla="*/ 233 h 653"/>
                  <a:gd name="T30" fmla="*/ 2 w 268"/>
                  <a:gd name="T31" fmla="*/ 207 h 653"/>
                  <a:gd name="T32" fmla="*/ 3 w 268"/>
                  <a:gd name="T33" fmla="*/ 181 h 653"/>
                  <a:gd name="T34" fmla="*/ 4 w 268"/>
                  <a:gd name="T35" fmla="*/ 154 h 653"/>
                  <a:gd name="T36" fmla="*/ 5 w 268"/>
                  <a:gd name="T37" fmla="*/ 127 h 653"/>
                  <a:gd name="T38" fmla="*/ 6 w 268"/>
                  <a:gd name="T39" fmla="*/ 101 h 653"/>
                  <a:gd name="T40" fmla="*/ 7 w 268"/>
                  <a:gd name="T41" fmla="*/ 74 h 653"/>
                  <a:gd name="T42" fmla="*/ 8 w 268"/>
                  <a:gd name="T43" fmla="*/ 48 h 653"/>
                  <a:gd name="T44" fmla="*/ 15 w 268"/>
                  <a:gd name="T45" fmla="*/ 28 h 653"/>
                  <a:gd name="T46" fmla="*/ 13 w 268"/>
                  <a:gd name="T47" fmla="*/ 53 h 653"/>
                  <a:gd name="T48" fmla="*/ 12 w 268"/>
                  <a:gd name="T49" fmla="*/ 80 h 653"/>
                  <a:gd name="T50" fmla="*/ 11 w 268"/>
                  <a:gd name="T51" fmla="*/ 105 h 653"/>
                  <a:gd name="T52" fmla="*/ 10 w 268"/>
                  <a:gd name="T53" fmla="*/ 132 h 653"/>
                  <a:gd name="T54" fmla="*/ 9 w 268"/>
                  <a:gd name="T55" fmla="*/ 158 h 653"/>
                  <a:gd name="T56" fmla="*/ 8 w 268"/>
                  <a:gd name="T57" fmla="*/ 183 h 653"/>
                  <a:gd name="T58" fmla="*/ 7 w 268"/>
                  <a:gd name="T59" fmla="*/ 209 h 653"/>
                  <a:gd name="T60" fmla="*/ 7 w 268"/>
                  <a:gd name="T61" fmla="*/ 236 h 653"/>
                  <a:gd name="T62" fmla="*/ 6 w 268"/>
                  <a:gd name="T63" fmla="*/ 262 h 653"/>
                  <a:gd name="T64" fmla="*/ 6 w 268"/>
                  <a:gd name="T65" fmla="*/ 289 h 653"/>
                  <a:gd name="T66" fmla="*/ 5 w 268"/>
                  <a:gd name="T67" fmla="*/ 315 h 653"/>
                  <a:gd name="T68" fmla="*/ 5 w 268"/>
                  <a:gd name="T69" fmla="*/ 342 h 653"/>
                  <a:gd name="T70" fmla="*/ 4 w 268"/>
                  <a:gd name="T71" fmla="*/ 368 h 653"/>
                  <a:gd name="T72" fmla="*/ 4 w 268"/>
                  <a:gd name="T73" fmla="*/ 395 h 653"/>
                  <a:gd name="T74" fmla="*/ 4 w 268"/>
                  <a:gd name="T75" fmla="*/ 421 h 653"/>
                  <a:gd name="T76" fmla="*/ 4 w 268"/>
                  <a:gd name="T77" fmla="*/ 448 h 653"/>
                  <a:gd name="T78" fmla="*/ 4 w 268"/>
                  <a:gd name="T79" fmla="*/ 474 h 653"/>
                  <a:gd name="T80" fmla="*/ 4 w 268"/>
                  <a:gd name="T81" fmla="*/ 501 h 653"/>
                  <a:gd name="T82" fmla="*/ 4 w 268"/>
                  <a:gd name="T83" fmla="*/ 528 h 653"/>
                  <a:gd name="T84" fmla="*/ 5 w 268"/>
                  <a:gd name="T85" fmla="*/ 557 h 653"/>
                  <a:gd name="T86" fmla="*/ 5 w 268"/>
                  <a:gd name="T87" fmla="*/ 584 h 653"/>
                  <a:gd name="T88" fmla="*/ 4 w 268"/>
                  <a:gd name="T89" fmla="*/ 653 h 6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8"/>
                  <a:gd name="T136" fmla="*/ 0 h 653"/>
                  <a:gd name="T137" fmla="*/ 268 w 268"/>
                  <a:gd name="T138" fmla="*/ 653 h 6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8" h="653">
                    <a:moveTo>
                      <a:pt x="65" y="653"/>
                    </a:moveTo>
                    <a:lnTo>
                      <a:pt x="22" y="605"/>
                    </a:lnTo>
                    <a:lnTo>
                      <a:pt x="18" y="596"/>
                    </a:lnTo>
                    <a:lnTo>
                      <a:pt x="16" y="587"/>
                    </a:lnTo>
                    <a:lnTo>
                      <a:pt x="14" y="578"/>
                    </a:lnTo>
                    <a:lnTo>
                      <a:pt x="13" y="570"/>
                    </a:lnTo>
                    <a:lnTo>
                      <a:pt x="11" y="560"/>
                    </a:lnTo>
                    <a:lnTo>
                      <a:pt x="10" y="552"/>
                    </a:lnTo>
                    <a:lnTo>
                      <a:pt x="8" y="543"/>
                    </a:lnTo>
                    <a:lnTo>
                      <a:pt x="8" y="534"/>
                    </a:lnTo>
                    <a:lnTo>
                      <a:pt x="6" y="525"/>
                    </a:lnTo>
                    <a:lnTo>
                      <a:pt x="5" y="517"/>
                    </a:lnTo>
                    <a:lnTo>
                      <a:pt x="4" y="507"/>
                    </a:lnTo>
                    <a:lnTo>
                      <a:pt x="4" y="500"/>
                    </a:lnTo>
                    <a:lnTo>
                      <a:pt x="2" y="491"/>
                    </a:lnTo>
                    <a:lnTo>
                      <a:pt x="1" y="483"/>
                    </a:lnTo>
                    <a:lnTo>
                      <a:pt x="1" y="473"/>
                    </a:lnTo>
                    <a:lnTo>
                      <a:pt x="1" y="466"/>
                    </a:lnTo>
                    <a:lnTo>
                      <a:pt x="0" y="457"/>
                    </a:lnTo>
                    <a:lnTo>
                      <a:pt x="0" y="448"/>
                    </a:lnTo>
                    <a:lnTo>
                      <a:pt x="0" y="439"/>
                    </a:lnTo>
                    <a:lnTo>
                      <a:pt x="0" y="431"/>
                    </a:lnTo>
                    <a:lnTo>
                      <a:pt x="0" y="421"/>
                    </a:lnTo>
                    <a:lnTo>
                      <a:pt x="0" y="414"/>
                    </a:lnTo>
                    <a:lnTo>
                      <a:pt x="0" y="405"/>
                    </a:lnTo>
                    <a:lnTo>
                      <a:pt x="1" y="398"/>
                    </a:lnTo>
                    <a:lnTo>
                      <a:pt x="1" y="388"/>
                    </a:lnTo>
                    <a:lnTo>
                      <a:pt x="2" y="380"/>
                    </a:lnTo>
                    <a:lnTo>
                      <a:pt x="4" y="371"/>
                    </a:lnTo>
                    <a:lnTo>
                      <a:pt x="5" y="362"/>
                    </a:lnTo>
                    <a:lnTo>
                      <a:pt x="6" y="353"/>
                    </a:lnTo>
                    <a:lnTo>
                      <a:pt x="8" y="346"/>
                    </a:lnTo>
                    <a:lnTo>
                      <a:pt x="9" y="337"/>
                    </a:lnTo>
                    <a:lnTo>
                      <a:pt x="12" y="329"/>
                    </a:lnTo>
                    <a:lnTo>
                      <a:pt x="13" y="320"/>
                    </a:lnTo>
                    <a:lnTo>
                      <a:pt x="15" y="312"/>
                    </a:lnTo>
                    <a:lnTo>
                      <a:pt x="16" y="302"/>
                    </a:lnTo>
                    <a:lnTo>
                      <a:pt x="18" y="294"/>
                    </a:lnTo>
                    <a:lnTo>
                      <a:pt x="21" y="285"/>
                    </a:lnTo>
                    <a:lnTo>
                      <a:pt x="23" y="276"/>
                    </a:lnTo>
                    <a:lnTo>
                      <a:pt x="25" y="268"/>
                    </a:lnTo>
                    <a:lnTo>
                      <a:pt x="28" y="260"/>
                    </a:lnTo>
                    <a:lnTo>
                      <a:pt x="30" y="251"/>
                    </a:lnTo>
                    <a:lnTo>
                      <a:pt x="33" y="242"/>
                    </a:lnTo>
                    <a:lnTo>
                      <a:pt x="36" y="233"/>
                    </a:lnTo>
                    <a:lnTo>
                      <a:pt x="40" y="225"/>
                    </a:lnTo>
                    <a:lnTo>
                      <a:pt x="43" y="215"/>
                    </a:lnTo>
                    <a:lnTo>
                      <a:pt x="46" y="207"/>
                    </a:lnTo>
                    <a:lnTo>
                      <a:pt x="50" y="199"/>
                    </a:lnTo>
                    <a:lnTo>
                      <a:pt x="54" y="190"/>
                    </a:lnTo>
                    <a:lnTo>
                      <a:pt x="58" y="181"/>
                    </a:lnTo>
                    <a:lnTo>
                      <a:pt x="62" y="172"/>
                    </a:lnTo>
                    <a:lnTo>
                      <a:pt x="66" y="162"/>
                    </a:lnTo>
                    <a:lnTo>
                      <a:pt x="70" y="154"/>
                    </a:lnTo>
                    <a:lnTo>
                      <a:pt x="75" y="145"/>
                    </a:lnTo>
                    <a:lnTo>
                      <a:pt x="80" y="136"/>
                    </a:lnTo>
                    <a:lnTo>
                      <a:pt x="84" y="127"/>
                    </a:lnTo>
                    <a:lnTo>
                      <a:pt x="89" y="119"/>
                    </a:lnTo>
                    <a:lnTo>
                      <a:pt x="94" y="109"/>
                    </a:lnTo>
                    <a:lnTo>
                      <a:pt x="99" y="101"/>
                    </a:lnTo>
                    <a:lnTo>
                      <a:pt x="104" y="92"/>
                    </a:lnTo>
                    <a:lnTo>
                      <a:pt x="111" y="83"/>
                    </a:lnTo>
                    <a:lnTo>
                      <a:pt x="116" y="74"/>
                    </a:lnTo>
                    <a:lnTo>
                      <a:pt x="122" y="66"/>
                    </a:lnTo>
                    <a:lnTo>
                      <a:pt x="129" y="56"/>
                    </a:lnTo>
                    <a:lnTo>
                      <a:pt x="135" y="48"/>
                    </a:lnTo>
                    <a:lnTo>
                      <a:pt x="180" y="28"/>
                    </a:lnTo>
                    <a:lnTo>
                      <a:pt x="268" y="0"/>
                    </a:lnTo>
                    <a:lnTo>
                      <a:pt x="241" y="28"/>
                    </a:lnTo>
                    <a:lnTo>
                      <a:pt x="234" y="35"/>
                    </a:lnTo>
                    <a:lnTo>
                      <a:pt x="226" y="44"/>
                    </a:lnTo>
                    <a:lnTo>
                      <a:pt x="220" y="53"/>
                    </a:lnTo>
                    <a:lnTo>
                      <a:pt x="214" y="62"/>
                    </a:lnTo>
                    <a:lnTo>
                      <a:pt x="206" y="70"/>
                    </a:lnTo>
                    <a:lnTo>
                      <a:pt x="200" y="80"/>
                    </a:lnTo>
                    <a:lnTo>
                      <a:pt x="195" y="88"/>
                    </a:lnTo>
                    <a:lnTo>
                      <a:pt x="189" y="97"/>
                    </a:lnTo>
                    <a:lnTo>
                      <a:pt x="183" y="105"/>
                    </a:lnTo>
                    <a:lnTo>
                      <a:pt x="176" y="114"/>
                    </a:lnTo>
                    <a:lnTo>
                      <a:pt x="171" y="122"/>
                    </a:lnTo>
                    <a:lnTo>
                      <a:pt x="167" y="132"/>
                    </a:lnTo>
                    <a:lnTo>
                      <a:pt x="161" y="140"/>
                    </a:lnTo>
                    <a:lnTo>
                      <a:pt x="156" y="149"/>
                    </a:lnTo>
                    <a:lnTo>
                      <a:pt x="151" y="158"/>
                    </a:lnTo>
                    <a:lnTo>
                      <a:pt x="148" y="167"/>
                    </a:lnTo>
                    <a:lnTo>
                      <a:pt x="143" y="175"/>
                    </a:lnTo>
                    <a:lnTo>
                      <a:pt x="138" y="183"/>
                    </a:lnTo>
                    <a:lnTo>
                      <a:pt x="133" y="192"/>
                    </a:lnTo>
                    <a:lnTo>
                      <a:pt x="130" y="201"/>
                    </a:lnTo>
                    <a:lnTo>
                      <a:pt x="125" y="209"/>
                    </a:lnTo>
                    <a:lnTo>
                      <a:pt x="121" y="219"/>
                    </a:lnTo>
                    <a:lnTo>
                      <a:pt x="118" y="227"/>
                    </a:lnTo>
                    <a:lnTo>
                      <a:pt x="115" y="236"/>
                    </a:lnTo>
                    <a:lnTo>
                      <a:pt x="111" y="245"/>
                    </a:lnTo>
                    <a:lnTo>
                      <a:pt x="108" y="254"/>
                    </a:lnTo>
                    <a:lnTo>
                      <a:pt x="104" y="262"/>
                    </a:lnTo>
                    <a:lnTo>
                      <a:pt x="102" y="272"/>
                    </a:lnTo>
                    <a:lnTo>
                      <a:pt x="99" y="280"/>
                    </a:lnTo>
                    <a:lnTo>
                      <a:pt x="96" y="289"/>
                    </a:lnTo>
                    <a:lnTo>
                      <a:pt x="94" y="298"/>
                    </a:lnTo>
                    <a:lnTo>
                      <a:pt x="93" y="307"/>
                    </a:lnTo>
                    <a:lnTo>
                      <a:pt x="89" y="315"/>
                    </a:lnTo>
                    <a:lnTo>
                      <a:pt x="87" y="325"/>
                    </a:lnTo>
                    <a:lnTo>
                      <a:pt x="85" y="333"/>
                    </a:lnTo>
                    <a:lnTo>
                      <a:pt x="84" y="342"/>
                    </a:lnTo>
                    <a:lnTo>
                      <a:pt x="82" y="351"/>
                    </a:lnTo>
                    <a:lnTo>
                      <a:pt x="81" y="360"/>
                    </a:lnTo>
                    <a:lnTo>
                      <a:pt x="79" y="368"/>
                    </a:lnTo>
                    <a:lnTo>
                      <a:pt x="79" y="378"/>
                    </a:lnTo>
                    <a:lnTo>
                      <a:pt x="77" y="386"/>
                    </a:lnTo>
                    <a:lnTo>
                      <a:pt x="76" y="395"/>
                    </a:lnTo>
                    <a:lnTo>
                      <a:pt x="75" y="404"/>
                    </a:lnTo>
                    <a:lnTo>
                      <a:pt x="75" y="413"/>
                    </a:lnTo>
                    <a:lnTo>
                      <a:pt x="75" y="421"/>
                    </a:lnTo>
                    <a:lnTo>
                      <a:pt x="75" y="431"/>
                    </a:lnTo>
                    <a:lnTo>
                      <a:pt x="75" y="439"/>
                    </a:lnTo>
                    <a:lnTo>
                      <a:pt x="75" y="448"/>
                    </a:lnTo>
                    <a:lnTo>
                      <a:pt x="75" y="457"/>
                    </a:lnTo>
                    <a:lnTo>
                      <a:pt x="75" y="466"/>
                    </a:lnTo>
                    <a:lnTo>
                      <a:pt x="75" y="474"/>
                    </a:lnTo>
                    <a:lnTo>
                      <a:pt x="75" y="484"/>
                    </a:lnTo>
                    <a:lnTo>
                      <a:pt x="75" y="492"/>
                    </a:lnTo>
                    <a:lnTo>
                      <a:pt x="76" y="501"/>
                    </a:lnTo>
                    <a:lnTo>
                      <a:pt x="77" y="511"/>
                    </a:lnTo>
                    <a:lnTo>
                      <a:pt x="78" y="520"/>
                    </a:lnTo>
                    <a:lnTo>
                      <a:pt x="78" y="528"/>
                    </a:lnTo>
                    <a:lnTo>
                      <a:pt x="80" y="538"/>
                    </a:lnTo>
                    <a:lnTo>
                      <a:pt x="81" y="547"/>
                    </a:lnTo>
                    <a:lnTo>
                      <a:pt x="83" y="557"/>
                    </a:lnTo>
                    <a:lnTo>
                      <a:pt x="84" y="565"/>
                    </a:lnTo>
                    <a:lnTo>
                      <a:pt x="86" y="576"/>
                    </a:lnTo>
                    <a:lnTo>
                      <a:pt x="88" y="584"/>
                    </a:lnTo>
                    <a:lnTo>
                      <a:pt x="92" y="594"/>
                    </a:lnTo>
                    <a:lnTo>
                      <a:pt x="110" y="653"/>
                    </a:lnTo>
                    <a:lnTo>
                      <a:pt x="65" y="653"/>
                    </a:lnTo>
                    <a:close/>
                  </a:path>
                </a:pathLst>
              </a:custGeom>
              <a:solidFill>
                <a:srgbClr val="CC9933"/>
              </a:solidFill>
              <a:ln w="9525">
                <a:noFill/>
                <a:round/>
                <a:headEnd/>
                <a:tailEnd/>
              </a:ln>
            </p:spPr>
            <p:txBody>
              <a:bodyPr/>
              <a:lstStyle/>
              <a:p>
                <a:endParaRPr lang="en-GB"/>
              </a:p>
            </p:txBody>
          </p:sp>
          <p:sp>
            <p:nvSpPr>
              <p:cNvPr id="12330" name="Freeform 27"/>
              <p:cNvSpPr>
                <a:spLocks/>
              </p:cNvSpPr>
              <p:nvPr/>
            </p:nvSpPr>
            <p:spPr bwMode="auto">
              <a:xfrm>
                <a:off x="3037" y="1643"/>
                <a:ext cx="1432" cy="967"/>
              </a:xfrm>
              <a:custGeom>
                <a:avLst/>
                <a:gdLst>
                  <a:gd name="T0" fmla="*/ 98 w 2864"/>
                  <a:gd name="T1" fmla="*/ 895 h 967"/>
                  <a:gd name="T2" fmla="*/ 97 w 2864"/>
                  <a:gd name="T3" fmla="*/ 821 h 967"/>
                  <a:gd name="T4" fmla="*/ 97 w 2864"/>
                  <a:gd name="T5" fmla="*/ 745 h 967"/>
                  <a:gd name="T6" fmla="*/ 97 w 2864"/>
                  <a:gd name="T7" fmla="*/ 671 h 967"/>
                  <a:gd name="T8" fmla="*/ 98 w 2864"/>
                  <a:gd name="T9" fmla="*/ 596 h 967"/>
                  <a:gd name="T10" fmla="*/ 100 w 2864"/>
                  <a:gd name="T11" fmla="*/ 522 h 967"/>
                  <a:gd name="T12" fmla="*/ 103 w 2864"/>
                  <a:gd name="T13" fmla="*/ 444 h 967"/>
                  <a:gd name="T14" fmla="*/ 108 w 2864"/>
                  <a:gd name="T15" fmla="*/ 303 h 967"/>
                  <a:gd name="T16" fmla="*/ 99 w 2864"/>
                  <a:gd name="T17" fmla="*/ 351 h 967"/>
                  <a:gd name="T18" fmla="*/ 95 w 2864"/>
                  <a:gd name="T19" fmla="*/ 440 h 967"/>
                  <a:gd name="T20" fmla="*/ 92 w 2864"/>
                  <a:gd name="T21" fmla="*/ 534 h 967"/>
                  <a:gd name="T22" fmla="*/ 91 w 2864"/>
                  <a:gd name="T23" fmla="*/ 625 h 967"/>
                  <a:gd name="T24" fmla="*/ 90 w 2864"/>
                  <a:gd name="T25" fmla="*/ 713 h 967"/>
                  <a:gd name="T26" fmla="*/ 90 w 2864"/>
                  <a:gd name="T27" fmla="*/ 800 h 967"/>
                  <a:gd name="T28" fmla="*/ 91 w 2864"/>
                  <a:gd name="T29" fmla="*/ 887 h 967"/>
                  <a:gd name="T30" fmla="*/ 31 w 2864"/>
                  <a:gd name="T31" fmla="*/ 827 h 967"/>
                  <a:gd name="T32" fmla="*/ 30 w 2864"/>
                  <a:gd name="T33" fmla="*/ 760 h 967"/>
                  <a:gd name="T34" fmla="*/ 30 w 2864"/>
                  <a:gd name="T35" fmla="*/ 692 h 967"/>
                  <a:gd name="T36" fmla="*/ 30 w 2864"/>
                  <a:gd name="T37" fmla="*/ 623 h 967"/>
                  <a:gd name="T38" fmla="*/ 31 w 2864"/>
                  <a:gd name="T39" fmla="*/ 554 h 967"/>
                  <a:gd name="T40" fmla="*/ 33 w 2864"/>
                  <a:gd name="T41" fmla="*/ 486 h 967"/>
                  <a:gd name="T42" fmla="*/ 35 w 2864"/>
                  <a:gd name="T43" fmla="*/ 415 h 967"/>
                  <a:gd name="T44" fmla="*/ 43 w 2864"/>
                  <a:gd name="T45" fmla="*/ 303 h 967"/>
                  <a:gd name="T46" fmla="*/ 39 w 2864"/>
                  <a:gd name="T47" fmla="*/ 242 h 967"/>
                  <a:gd name="T48" fmla="*/ 35 w 2864"/>
                  <a:gd name="T49" fmla="*/ 274 h 967"/>
                  <a:gd name="T50" fmla="*/ 30 w 2864"/>
                  <a:gd name="T51" fmla="*/ 336 h 967"/>
                  <a:gd name="T52" fmla="*/ 27 w 2864"/>
                  <a:gd name="T53" fmla="*/ 410 h 967"/>
                  <a:gd name="T54" fmla="*/ 25 w 2864"/>
                  <a:gd name="T55" fmla="*/ 474 h 967"/>
                  <a:gd name="T56" fmla="*/ 23 w 2864"/>
                  <a:gd name="T57" fmla="*/ 536 h 967"/>
                  <a:gd name="T58" fmla="*/ 22 w 2864"/>
                  <a:gd name="T59" fmla="*/ 598 h 967"/>
                  <a:gd name="T60" fmla="*/ 22 w 2864"/>
                  <a:gd name="T61" fmla="*/ 658 h 967"/>
                  <a:gd name="T62" fmla="*/ 22 w 2864"/>
                  <a:gd name="T63" fmla="*/ 715 h 967"/>
                  <a:gd name="T64" fmla="*/ 22 w 2864"/>
                  <a:gd name="T65" fmla="*/ 774 h 967"/>
                  <a:gd name="T66" fmla="*/ 22 w 2864"/>
                  <a:gd name="T67" fmla="*/ 833 h 967"/>
                  <a:gd name="T68" fmla="*/ 0 w 2864"/>
                  <a:gd name="T69" fmla="*/ 594 h 967"/>
                  <a:gd name="T70" fmla="*/ 1 w 2864"/>
                  <a:gd name="T71" fmla="*/ 500 h 967"/>
                  <a:gd name="T72" fmla="*/ 1 w 2864"/>
                  <a:gd name="T73" fmla="*/ 408 h 967"/>
                  <a:gd name="T74" fmla="*/ 5 w 2864"/>
                  <a:gd name="T75" fmla="*/ 322 h 967"/>
                  <a:gd name="T76" fmla="*/ 9 w 2864"/>
                  <a:gd name="T77" fmla="*/ 264 h 967"/>
                  <a:gd name="T78" fmla="*/ 18 w 2864"/>
                  <a:gd name="T79" fmla="*/ 196 h 967"/>
                  <a:gd name="T80" fmla="*/ 22 w 2864"/>
                  <a:gd name="T81" fmla="*/ 195 h 967"/>
                  <a:gd name="T82" fmla="*/ 24 w 2864"/>
                  <a:gd name="T83" fmla="*/ 202 h 967"/>
                  <a:gd name="T84" fmla="*/ 28 w 2864"/>
                  <a:gd name="T85" fmla="*/ 208 h 967"/>
                  <a:gd name="T86" fmla="*/ 31 w 2864"/>
                  <a:gd name="T87" fmla="*/ 211 h 967"/>
                  <a:gd name="T88" fmla="*/ 36 w 2864"/>
                  <a:gd name="T89" fmla="*/ 214 h 967"/>
                  <a:gd name="T90" fmla="*/ 39 w 2864"/>
                  <a:gd name="T91" fmla="*/ 215 h 967"/>
                  <a:gd name="T92" fmla="*/ 42 w 2864"/>
                  <a:gd name="T93" fmla="*/ 215 h 967"/>
                  <a:gd name="T94" fmla="*/ 103 w 2864"/>
                  <a:gd name="T95" fmla="*/ 229 h 967"/>
                  <a:gd name="T96" fmla="*/ 113 w 2864"/>
                  <a:gd name="T97" fmla="*/ 260 h 967"/>
                  <a:gd name="T98" fmla="*/ 122 w 2864"/>
                  <a:gd name="T99" fmla="*/ 264 h 967"/>
                  <a:gd name="T100" fmla="*/ 132 w 2864"/>
                  <a:gd name="T101" fmla="*/ 245 h 967"/>
                  <a:gd name="T102" fmla="*/ 141 w 2864"/>
                  <a:gd name="T103" fmla="*/ 207 h 967"/>
                  <a:gd name="T104" fmla="*/ 151 w 2864"/>
                  <a:gd name="T105" fmla="*/ 152 h 967"/>
                  <a:gd name="T106" fmla="*/ 160 w 2864"/>
                  <a:gd name="T107" fmla="*/ 85 h 967"/>
                  <a:gd name="T108" fmla="*/ 131 w 2864"/>
                  <a:gd name="T109" fmla="*/ 410 h 967"/>
                  <a:gd name="T110" fmla="*/ 130 w 2864"/>
                  <a:gd name="T111" fmla="*/ 486 h 967"/>
                  <a:gd name="T112" fmla="*/ 129 w 2864"/>
                  <a:gd name="T113" fmla="*/ 561 h 967"/>
                  <a:gd name="T114" fmla="*/ 129 w 2864"/>
                  <a:gd name="T115" fmla="*/ 635 h 967"/>
                  <a:gd name="T116" fmla="*/ 129 w 2864"/>
                  <a:gd name="T117" fmla="*/ 711 h 967"/>
                  <a:gd name="T118" fmla="*/ 129 w 2864"/>
                  <a:gd name="T119" fmla="*/ 786 h 967"/>
                  <a:gd name="T120" fmla="*/ 129 w 2864"/>
                  <a:gd name="T121" fmla="*/ 861 h 967"/>
                  <a:gd name="T122" fmla="*/ 129 w 2864"/>
                  <a:gd name="T123" fmla="*/ 939 h 9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64"/>
                  <a:gd name="T187" fmla="*/ 0 h 967"/>
                  <a:gd name="T188" fmla="*/ 2864 w 2864"/>
                  <a:gd name="T189" fmla="*/ 967 h 9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64" h="967">
                    <a:moveTo>
                      <a:pt x="1852" y="967"/>
                    </a:moveTo>
                    <a:lnTo>
                      <a:pt x="1606" y="958"/>
                    </a:lnTo>
                    <a:lnTo>
                      <a:pt x="1600" y="948"/>
                    </a:lnTo>
                    <a:lnTo>
                      <a:pt x="1596" y="940"/>
                    </a:lnTo>
                    <a:lnTo>
                      <a:pt x="1593" y="931"/>
                    </a:lnTo>
                    <a:lnTo>
                      <a:pt x="1590" y="923"/>
                    </a:lnTo>
                    <a:lnTo>
                      <a:pt x="1586" y="913"/>
                    </a:lnTo>
                    <a:lnTo>
                      <a:pt x="1582" y="905"/>
                    </a:lnTo>
                    <a:lnTo>
                      <a:pt x="1579" y="895"/>
                    </a:lnTo>
                    <a:lnTo>
                      <a:pt x="1577" y="888"/>
                    </a:lnTo>
                    <a:lnTo>
                      <a:pt x="1574" y="879"/>
                    </a:lnTo>
                    <a:lnTo>
                      <a:pt x="1571" y="871"/>
                    </a:lnTo>
                    <a:lnTo>
                      <a:pt x="1569" y="863"/>
                    </a:lnTo>
                    <a:lnTo>
                      <a:pt x="1567" y="854"/>
                    </a:lnTo>
                    <a:lnTo>
                      <a:pt x="1564" y="845"/>
                    </a:lnTo>
                    <a:lnTo>
                      <a:pt x="1563" y="838"/>
                    </a:lnTo>
                    <a:lnTo>
                      <a:pt x="1561" y="828"/>
                    </a:lnTo>
                    <a:lnTo>
                      <a:pt x="1561" y="821"/>
                    </a:lnTo>
                    <a:lnTo>
                      <a:pt x="1559" y="812"/>
                    </a:lnTo>
                    <a:lnTo>
                      <a:pt x="1558" y="804"/>
                    </a:lnTo>
                    <a:lnTo>
                      <a:pt x="1556" y="795"/>
                    </a:lnTo>
                    <a:lnTo>
                      <a:pt x="1556" y="787"/>
                    </a:lnTo>
                    <a:lnTo>
                      <a:pt x="1555" y="778"/>
                    </a:lnTo>
                    <a:lnTo>
                      <a:pt x="1555" y="771"/>
                    </a:lnTo>
                    <a:lnTo>
                      <a:pt x="1555" y="761"/>
                    </a:lnTo>
                    <a:lnTo>
                      <a:pt x="1555" y="754"/>
                    </a:lnTo>
                    <a:lnTo>
                      <a:pt x="1555" y="745"/>
                    </a:lnTo>
                    <a:lnTo>
                      <a:pt x="1555" y="736"/>
                    </a:lnTo>
                    <a:lnTo>
                      <a:pt x="1555" y="728"/>
                    </a:lnTo>
                    <a:lnTo>
                      <a:pt x="1556" y="720"/>
                    </a:lnTo>
                    <a:lnTo>
                      <a:pt x="1556" y="712"/>
                    </a:lnTo>
                    <a:lnTo>
                      <a:pt x="1557" y="704"/>
                    </a:lnTo>
                    <a:lnTo>
                      <a:pt x="1558" y="695"/>
                    </a:lnTo>
                    <a:lnTo>
                      <a:pt x="1560" y="688"/>
                    </a:lnTo>
                    <a:lnTo>
                      <a:pt x="1560" y="679"/>
                    </a:lnTo>
                    <a:lnTo>
                      <a:pt x="1561" y="671"/>
                    </a:lnTo>
                    <a:lnTo>
                      <a:pt x="1562" y="662"/>
                    </a:lnTo>
                    <a:lnTo>
                      <a:pt x="1564" y="654"/>
                    </a:lnTo>
                    <a:lnTo>
                      <a:pt x="1565" y="646"/>
                    </a:lnTo>
                    <a:lnTo>
                      <a:pt x="1567" y="638"/>
                    </a:lnTo>
                    <a:lnTo>
                      <a:pt x="1570" y="629"/>
                    </a:lnTo>
                    <a:lnTo>
                      <a:pt x="1573" y="622"/>
                    </a:lnTo>
                    <a:lnTo>
                      <a:pt x="1575" y="613"/>
                    </a:lnTo>
                    <a:lnTo>
                      <a:pt x="1577" y="605"/>
                    </a:lnTo>
                    <a:lnTo>
                      <a:pt x="1579" y="596"/>
                    </a:lnTo>
                    <a:lnTo>
                      <a:pt x="1582" y="588"/>
                    </a:lnTo>
                    <a:lnTo>
                      <a:pt x="1586" y="580"/>
                    </a:lnTo>
                    <a:lnTo>
                      <a:pt x="1589" y="572"/>
                    </a:lnTo>
                    <a:lnTo>
                      <a:pt x="1592" y="563"/>
                    </a:lnTo>
                    <a:lnTo>
                      <a:pt x="1596" y="556"/>
                    </a:lnTo>
                    <a:lnTo>
                      <a:pt x="1599" y="547"/>
                    </a:lnTo>
                    <a:lnTo>
                      <a:pt x="1602" y="539"/>
                    </a:lnTo>
                    <a:lnTo>
                      <a:pt x="1606" y="530"/>
                    </a:lnTo>
                    <a:lnTo>
                      <a:pt x="1610" y="522"/>
                    </a:lnTo>
                    <a:lnTo>
                      <a:pt x="1613" y="513"/>
                    </a:lnTo>
                    <a:lnTo>
                      <a:pt x="1617" y="504"/>
                    </a:lnTo>
                    <a:lnTo>
                      <a:pt x="1622" y="496"/>
                    </a:lnTo>
                    <a:lnTo>
                      <a:pt x="1627" y="488"/>
                    </a:lnTo>
                    <a:lnTo>
                      <a:pt x="1631" y="479"/>
                    </a:lnTo>
                    <a:lnTo>
                      <a:pt x="1636" y="470"/>
                    </a:lnTo>
                    <a:lnTo>
                      <a:pt x="1641" y="462"/>
                    </a:lnTo>
                    <a:lnTo>
                      <a:pt x="1646" y="454"/>
                    </a:lnTo>
                    <a:lnTo>
                      <a:pt x="1650" y="444"/>
                    </a:lnTo>
                    <a:lnTo>
                      <a:pt x="1656" y="437"/>
                    </a:lnTo>
                    <a:lnTo>
                      <a:pt x="1661" y="428"/>
                    </a:lnTo>
                    <a:lnTo>
                      <a:pt x="1667" y="421"/>
                    </a:lnTo>
                    <a:lnTo>
                      <a:pt x="1702" y="382"/>
                    </a:lnTo>
                    <a:lnTo>
                      <a:pt x="1746" y="362"/>
                    </a:lnTo>
                    <a:lnTo>
                      <a:pt x="2001" y="353"/>
                    </a:lnTo>
                    <a:lnTo>
                      <a:pt x="2001" y="342"/>
                    </a:lnTo>
                    <a:lnTo>
                      <a:pt x="1772" y="333"/>
                    </a:lnTo>
                    <a:lnTo>
                      <a:pt x="1737" y="303"/>
                    </a:lnTo>
                    <a:lnTo>
                      <a:pt x="1694" y="294"/>
                    </a:lnTo>
                    <a:lnTo>
                      <a:pt x="1658" y="303"/>
                    </a:lnTo>
                    <a:lnTo>
                      <a:pt x="1647" y="308"/>
                    </a:lnTo>
                    <a:lnTo>
                      <a:pt x="1637" y="314"/>
                    </a:lnTo>
                    <a:lnTo>
                      <a:pt x="1628" y="321"/>
                    </a:lnTo>
                    <a:lnTo>
                      <a:pt x="1619" y="328"/>
                    </a:lnTo>
                    <a:lnTo>
                      <a:pt x="1610" y="335"/>
                    </a:lnTo>
                    <a:lnTo>
                      <a:pt x="1601" y="343"/>
                    </a:lnTo>
                    <a:lnTo>
                      <a:pt x="1593" y="351"/>
                    </a:lnTo>
                    <a:lnTo>
                      <a:pt x="1587" y="361"/>
                    </a:lnTo>
                    <a:lnTo>
                      <a:pt x="1578" y="369"/>
                    </a:lnTo>
                    <a:lnTo>
                      <a:pt x="1571" y="378"/>
                    </a:lnTo>
                    <a:lnTo>
                      <a:pt x="1563" y="388"/>
                    </a:lnTo>
                    <a:lnTo>
                      <a:pt x="1557" y="398"/>
                    </a:lnTo>
                    <a:lnTo>
                      <a:pt x="1549" y="408"/>
                    </a:lnTo>
                    <a:lnTo>
                      <a:pt x="1543" y="419"/>
                    </a:lnTo>
                    <a:lnTo>
                      <a:pt x="1537" y="429"/>
                    </a:lnTo>
                    <a:lnTo>
                      <a:pt x="1531" y="440"/>
                    </a:lnTo>
                    <a:lnTo>
                      <a:pt x="1525" y="449"/>
                    </a:lnTo>
                    <a:lnTo>
                      <a:pt x="1519" y="460"/>
                    </a:lnTo>
                    <a:lnTo>
                      <a:pt x="1513" y="470"/>
                    </a:lnTo>
                    <a:lnTo>
                      <a:pt x="1509" y="481"/>
                    </a:lnTo>
                    <a:lnTo>
                      <a:pt x="1503" y="492"/>
                    </a:lnTo>
                    <a:lnTo>
                      <a:pt x="1499" y="502"/>
                    </a:lnTo>
                    <a:lnTo>
                      <a:pt x="1493" y="513"/>
                    </a:lnTo>
                    <a:lnTo>
                      <a:pt x="1490" y="525"/>
                    </a:lnTo>
                    <a:lnTo>
                      <a:pt x="1486" y="534"/>
                    </a:lnTo>
                    <a:lnTo>
                      <a:pt x="1482" y="545"/>
                    </a:lnTo>
                    <a:lnTo>
                      <a:pt x="1478" y="555"/>
                    </a:lnTo>
                    <a:lnTo>
                      <a:pt x="1475" y="566"/>
                    </a:lnTo>
                    <a:lnTo>
                      <a:pt x="1472" y="575"/>
                    </a:lnTo>
                    <a:lnTo>
                      <a:pt x="1469" y="586"/>
                    </a:lnTo>
                    <a:lnTo>
                      <a:pt x="1467" y="595"/>
                    </a:lnTo>
                    <a:lnTo>
                      <a:pt x="1465" y="606"/>
                    </a:lnTo>
                    <a:lnTo>
                      <a:pt x="1461" y="615"/>
                    </a:lnTo>
                    <a:lnTo>
                      <a:pt x="1460" y="625"/>
                    </a:lnTo>
                    <a:lnTo>
                      <a:pt x="1458" y="634"/>
                    </a:lnTo>
                    <a:lnTo>
                      <a:pt x="1457" y="645"/>
                    </a:lnTo>
                    <a:lnTo>
                      <a:pt x="1456" y="654"/>
                    </a:lnTo>
                    <a:lnTo>
                      <a:pt x="1455" y="665"/>
                    </a:lnTo>
                    <a:lnTo>
                      <a:pt x="1454" y="674"/>
                    </a:lnTo>
                    <a:lnTo>
                      <a:pt x="1454" y="685"/>
                    </a:lnTo>
                    <a:lnTo>
                      <a:pt x="1453" y="694"/>
                    </a:lnTo>
                    <a:lnTo>
                      <a:pt x="1452" y="704"/>
                    </a:lnTo>
                    <a:lnTo>
                      <a:pt x="1451" y="713"/>
                    </a:lnTo>
                    <a:lnTo>
                      <a:pt x="1451" y="724"/>
                    </a:lnTo>
                    <a:lnTo>
                      <a:pt x="1451" y="733"/>
                    </a:lnTo>
                    <a:lnTo>
                      <a:pt x="1451" y="742"/>
                    </a:lnTo>
                    <a:lnTo>
                      <a:pt x="1451" y="752"/>
                    </a:lnTo>
                    <a:lnTo>
                      <a:pt x="1451" y="762"/>
                    </a:lnTo>
                    <a:lnTo>
                      <a:pt x="1451" y="771"/>
                    </a:lnTo>
                    <a:lnTo>
                      <a:pt x="1451" y="780"/>
                    </a:lnTo>
                    <a:lnTo>
                      <a:pt x="1451" y="789"/>
                    </a:lnTo>
                    <a:lnTo>
                      <a:pt x="1451" y="800"/>
                    </a:lnTo>
                    <a:lnTo>
                      <a:pt x="1451" y="810"/>
                    </a:lnTo>
                    <a:lnTo>
                      <a:pt x="1452" y="819"/>
                    </a:lnTo>
                    <a:lnTo>
                      <a:pt x="1453" y="828"/>
                    </a:lnTo>
                    <a:lnTo>
                      <a:pt x="1454" y="839"/>
                    </a:lnTo>
                    <a:lnTo>
                      <a:pt x="1454" y="848"/>
                    </a:lnTo>
                    <a:lnTo>
                      <a:pt x="1455" y="858"/>
                    </a:lnTo>
                    <a:lnTo>
                      <a:pt x="1456" y="867"/>
                    </a:lnTo>
                    <a:lnTo>
                      <a:pt x="1457" y="878"/>
                    </a:lnTo>
                    <a:lnTo>
                      <a:pt x="1458" y="887"/>
                    </a:lnTo>
                    <a:lnTo>
                      <a:pt x="1460" y="898"/>
                    </a:lnTo>
                    <a:lnTo>
                      <a:pt x="1461" y="908"/>
                    </a:lnTo>
                    <a:lnTo>
                      <a:pt x="1465" y="919"/>
                    </a:lnTo>
                    <a:lnTo>
                      <a:pt x="989" y="908"/>
                    </a:lnTo>
                    <a:lnTo>
                      <a:pt x="559" y="879"/>
                    </a:lnTo>
                    <a:lnTo>
                      <a:pt x="514" y="851"/>
                    </a:lnTo>
                    <a:lnTo>
                      <a:pt x="511" y="842"/>
                    </a:lnTo>
                    <a:lnTo>
                      <a:pt x="509" y="835"/>
                    </a:lnTo>
                    <a:lnTo>
                      <a:pt x="507" y="827"/>
                    </a:lnTo>
                    <a:lnTo>
                      <a:pt x="505" y="820"/>
                    </a:lnTo>
                    <a:lnTo>
                      <a:pt x="503" y="812"/>
                    </a:lnTo>
                    <a:lnTo>
                      <a:pt x="502" y="805"/>
                    </a:lnTo>
                    <a:lnTo>
                      <a:pt x="500" y="798"/>
                    </a:lnTo>
                    <a:lnTo>
                      <a:pt x="499" y="791"/>
                    </a:lnTo>
                    <a:lnTo>
                      <a:pt x="497" y="782"/>
                    </a:lnTo>
                    <a:lnTo>
                      <a:pt x="496" y="775"/>
                    </a:lnTo>
                    <a:lnTo>
                      <a:pt x="495" y="767"/>
                    </a:lnTo>
                    <a:lnTo>
                      <a:pt x="495" y="760"/>
                    </a:lnTo>
                    <a:lnTo>
                      <a:pt x="494" y="752"/>
                    </a:lnTo>
                    <a:lnTo>
                      <a:pt x="493" y="745"/>
                    </a:lnTo>
                    <a:lnTo>
                      <a:pt x="493" y="738"/>
                    </a:lnTo>
                    <a:lnTo>
                      <a:pt x="493" y="731"/>
                    </a:lnTo>
                    <a:lnTo>
                      <a:pt x="492" y="722"/>
                    </a:lnTo>
                    <a:lnTo>
                      <a:pt x="491" y="715"/>
                    </a:lnTo>
                    <a:lnTo>
                      <a:pt x="491" y="707"/>
                    </a:lnTo>
                    <a:lnTo>
                      <a:pt x="491" y="700"/>
                    </a:lnTo>
                    <a:lnTo>
                      <a:pt x="491" y="692"/>
                    </a:lnTo>
                    <a:lnTo>
                      <a:pt x="491" y="685"/>
                    </a:lnTo>
                    <a:lnTo>
                      <a:pt x="491" y="676"/>
                    </a:lnTo>
                    <a:lnTo>
                      <a:pt x="491" y="669"/>
                    </a:lnTo>
                    <a:lnTo>
                      <a:pt x="491" y="661"/>
                    </a:lnTo>
                    <a:lnTo>
                      <a:pt x="491" y="654"/>
                    </a:lnTo>
                    <a:lnTo>
                      <a:pt x="492" y="646"/>
                    </a:lnTo>
                    <a:lnTo>
                      <a:pt x="493" y="639"/>
                    </a:lnTo>
                    <a:lnTo>
                      <a:pt x="493" y="630"/>
                    </a:lnTo>
                    <a:lnTo>
                      <a:pt x="494" y="623"/>
                    </a:lnTo>
                    <a:lnTo>
                      <a:pt x="495" y="616"/>
                    </a:lnTo>
                    <a:lnTo>
                      <a:pt x="497" y="609"/>
                    </a:lnTo>
                    <a:lnTo>
                      <a:pt x="497" y="601"/>
                    </a:lnTo>
                    <a:lnTo>
                      <a:pt x="498" y="593"/>
                    </a:lnTo>
                    <a:lnTo>
                      <a:pt x="499" y="585"/>
                    </a:lnTo>
                    <a:lnTo>
                      <a:pt x="501" y="577"/>
                    </a:lnTo>
                    <a:lnTo>
                      <a:pt x="502" y="569"/>
                    </a:lnTo>
                    <a:lnTo>
                      <a:pt x="504" y="562"/>
                    </a:lnTo>
                    <a:lnTo>
                      <a:pt x="505" y="554"/>
                    </a:lnTo>
                    <a:lnTo>
                      <a:pt x="508" y="547"/>
                    </a:lnTo>
                    <a:lnTo>
                      <a:pt x="509" y="539"/>
                    </a:lnTo>
                    <a:lnTo>
                      <a:pt x="511" y="530"/>
                    </a:lnTo>
                    <a:lnTo>
                      <a:pt x="513" y="523"/>
                    </a:lnTo>
                    <a:lnTo>
                      <a:pt x="516" y="516"/>
                    </a:lnTo>
                    <a:lnTo>
                      <a:pt x="518" y="508"/>
                    </a:lnTo>
                    <a:lnTo>
                      <a:pt x="520" y="500"/>
                    </a:lnTo>
                    <a:lnTo>
                      <a:pt x="523" y="493"/>
                    </a:lnTo>
                    <a:lnTo>
                      <a:pt x="527" y="486"/>
                    </a:lnTo>
                    <a:lnTo>
                      <a:pt x="529" y="477"/>
                    </a:lnTo>
                    <a:lnTo>
                      <a:pt x="531" y="469"/>
                    </a:lnTo>
                    <a:lnTo>
                      <a:pt x="534" y="461"/>
                    </a:lnTo>
                    <a:lnTo>
                      <a:pt x="537" y="454"/>
                    </a:lnTo>
                    <a:lnTo>
                      <a:pt x="540" y="446"/>
                    </a:lnTo>
                    <a:lnTo>
                      <a:pt x="544" y="439"/>
                    </a:lnTo>
                    <a:lnTo>
                      <a:pt x="547" y="430"/>
                    </a:lnTo>
                    <a:lnTo>
                      <a:pt x="551" y="423"/>
                    </a:lnTo>
                    <a:lnTo>
                      <a:pt x="554" y="415"/>
                    </a:lnTo>
                    <a:lnTo>
                      <a:pt x="559" y="407"/>
                    </a:lnTo>
                    <a:lnTo>
                      <a:pt x="563" y="400"/>
                    </a:lnTo>
                    <a:lnTo>
                      <a:pt x="567" y="393"/>
                    </a:lnTo>
                    <a:lnTo>
                      <a:pt x="570" y="384"/>
                    </a:lnTo>
                    <a:lnTo>
                      <a:pt x="575" y="376"/>
                    </a:lnTo>
                    <a:lnTo>
                      <a:pt x="580" y="369"/>
                    </a:lnTo>
                    <a:lnTo>
                      <a:pt x="585" y="362"/>
                    </a:lnTo>
                    <a:lnTo>
                      <a:pt x="612" y="333"/>
                    </a:lnTo>
                    <a:lnTo>
                      <a:pt x="682" y="303"/>
                    </a:lnTo>
                    <a:lnTo>
                      <a:pt x="1588" y="342"/>
                    </a:lnTo>
                    <a:lnTo>
                      <a:pt x="1588" y="333"/>
                    </a:lnTo>
                    <a:lnTo>
                      <a:pt x="690" y="284"/>
                    </a:lnTo>
                    <a:lnTo>
                      <a:pt x="655" y="244"/>
                    </a:lnTo>
                    <a:lnTo>
                      <a:pt x="647" y="242"/>
                    </a:lnTo>
                    <a:lnTo>
                      <a:pt x="639" y="241"/>
                    </a:lnTo>
                    <a:lnTo>
                      <a:pt x="631" y="241"/>
                    </a:lnTo>
                    <a:lnTo>
                      <a:pt x="623" y="242"/>
                    </a:lnTo>
                    <a:lnTo>
                      <a:pt x="615" y="242"/>
                    </a:lnTo>
                    <a:lnTo>
                      <a:pt x="607" y="244"/>
                    </a:lnTo>
                    <a:lnTo>
                      <a:pt x="600" y="245"/>
                    </a:lnTo>
                    <a:lnTo>
                      <a:pt x="592" y="249"/>
                    </a:lnTo>
                    <a:lnTo>
                      <a:pt x="584" y="251"/>
                    </a:lnTo>
                    <a:lnTo>
                      <a:pt x="577" y="255"/>
                    </a:lnTo>
                    <a:lnTo>
                      <a:pt x="568" y="260"/>
                    </a:lnTo>
                    <a:lnTo>
                      <a:pt x="561" y="264"/>
                    </a:lnTo>
                    <a:lnTo>
                      <a:pt x="552" y="268"/>
                    </a:lnTo>
                    <a:lnTo>
                      <a:pt x="546" y="274"/>
                    </a:lnTo>
                    <a:lnTo>
                      <a:pt x="537" y="280"/>
                    </a:lnTo>
                    <a:lnTo>
                      <a:pt x="531" y="287"/>
                    </a:lnTo>
                    <a:lnTo>
                      <a:pt x="522" y="292"/>
                    </a:lnTo>
                    <a:lnTo>
                      <a:pt x="515" y="298"/>
                    </a:lnTo>
                    <a:lnTo>
                      <a:pt x="508" y="305"/>
                    </a:lnTo>
                    <a:lnTo>
                      <a:pt x="501" y="314"/>
                    </a:lnTo>
                    <a:lnTo>
                      <a:pt x="495" y="321"/>
                    </a:lnTo>
                    <a:lnTo>
                      <a:pt x="488" y="328"/>
                    </a:lnTo>
                    <a:lnTo>
                      <a:pt x="482" y="336"/>
                    </a:lnTo>
                    <a:lnTo>
                      <a:pt x="476" y="344"/>
                    </a:lnTo>
                    <a:lnTo>
                      <a:pt x="469" y="351"/>
                    </a:lnTo>
                    <a:lnTo>
                      <a:pt x="463" y="360"/>
                    </a:lnTo>
                    <a:lnTo>
                      <a:pt x="458" y="368"/>
                    </a:lnTo>
                    <a:lnTo>
                      <a:pt x="453" y="376"/>
                    </a:lnTo>
                    <a:lnTo>
                      <a:pt x="447" y="384"/>
                    </a:lnTo>
                    <a:lnTo>
                      <a:pt x="443" y="393"/>
                    </a:lnTo>
                    <a:lnTo>
                      <a:pt x="439" y="401"/>
                    </a:lnTo>
                    <a:lnTo>
                      <a:pt x="435" y="410"/>
                    </a:lnTo>
                    <a:lnTo>
                      <a:pt x="430" y="417"/>
                    </a:lnTo>
                    <a:lnTo>
                      <a:pt x="426" y="424"/>
                    </a:lnTo>
                    <a:lnTo>
                      <a:pt x="422" y="431"/>
                    </a:lnTo>
                    <a:lnTo>
                      <a:pt x="418" y="439"/>
                    </a:lnTo>
                    <a:lnTo>
                      <a:pt x="414" y="446"/>
                    </a:lnTo>
                    <a:lnTo>
                      <a:pt x="411" y="453"/>
                    </a:lnTo>
                    <a:lnTo>
                      <a:pt x="408" y="460"/>
                    </a:lnTo>
                    <a:lnTo>
                      <a:pt x="405" y="467"/>
                    </a:lnTo>
                    <a:lnTo>
                      <a:pt x="400" y="474"/>
                    </a:lnTo>
                    <a:lnTo>
                      <a:pt x="397" y="481"/>
                    </a:lnTo>
                    <a:lnTo>
                      <a:pt x="394" y="488"/>
                    </a:lnTo>
                    <a:lnTo>
                      <a:pt x="391" y="495"/>
                    </a:lnTo>
                    <a:lnTo>
                      <a:pt x="388" y="502"/>
                    </a:lnTo>
                    <a:lnTo>
                      <a:pt x="385" y="509"/>
                    </a:lnTo>
                    <a:lnTo>
                      <a:pt x="382" y="516"/>
                    </a:lnTo>
                    <a:lnTo>
                      <a:pt x="380" y="523"/>
                    </a:lnTo>
                    <a:lnTo>
                      <a:pt x="377" y="529"/>
                    </a:lnTo>
                    <a:lnTo>
                      <a:pt x="374" y="536"/>
                    </a:lnTo>
                    <a:lnTo>
                      <a:pt x="372" y="543"/>
                    </a:lnTo>
                    <a:lnTo>
                      <a:pt x="370" y="550"/>
                    </a:lnTo>
                    <a:lnTo>
                      <a:pt x="366" y="556"/>
                    </a:lnTo>
                    <a:lnTo>
                      <a:pt x="365" y="563"/>
                    </a:lnTo>
                    <a:lnTo>
                      <a:pt x="363" y="570"/>
                    </a:lnTo>
                    <a:lnTo>
                      <a:pt x="362" y="577"/>
                    </a:lnTo>
                    <a:lnTo>
                      <a:pt x="359" y="583"/>
                    </a:lnTo>
                    <a:lnTo>
                      <a:pt x="358" y="590"/>
                    </a:lnTo>
                    <a:lnTo>
                      <a:pt x="356" y="598"/>
                    </a:lnTo>
                    <a:lnTo>
                      <a:pt x="355" y="605"/>
                    </a:lnTo>
                    <a:lnTo>
                      <a:pt x="353" y="610"/>
                    </a:lnTo>
                    <a:lnTo>
                      <a:pt x="352" y="618"/>
                    </a:lnTo>
                    <a:lnTo>
                      <a:pt x="351" y="625"/>
                    </a:lnTo>
                    <a:lnTo>
                      <a:pt x="351" y="632"/>
                    </a:lnTo>
                    <a:lnTo>
                      <a:pt x="348" y="638"/>
                    </a:lnTo>
                    <a:lnTo>
                      <a:pt x="347" y="645"/>
                    </a:lnTo>
                    <a:lnTo>
                      <a:pt x="346" y="651"/>
                    </a:lnTo>
                    <a:lnTo>
                      <a:pt x="346" y="658"/>
                    </a:lnTo>
                    <a:lnTo>
                      <a:pt x="345" y="663"/>
                    </a:lnTo>
                    <a:lnTo>
                      <a:pt x="344" y="671"/>
                    </a:lnTo>
                    <a:lnTo>
                      <a:pt x="344" y="676"/>
                    </a:lnTo>
                    <a:lnTo>
                      <a:pt x="344" y="683"/>
                    </a:lnTo>
                    <a:lnTo>
                      <a:pt x="343" y="689"/>
                    </a:lnTo>
                    <a:lnTo>
                      <a:pt x="343" y="696"/>
                    </a:lnTo>
                    <a:lnTo>
                      <a:pt x="343" y="702"/>
                    </a:lnTo>
                    <a:lnTo>
                      <a:pt x="343" y="709"/>
                    </a:lnTo>
                    <a:lnTo>
                      <a:pt x="343" y="715"/>
                    </a:lnTo>
                    <a:lnTo>
                      <a:pt x="343" y="722"/>
                    </a:lnTo>
                    <a:lnTo>
                      <a:pt x="343" y="729"/>
                    </a:lnTo>
                    <a:lnTo>
                      <a:pt x="344" y="736"/>
                    </a:lnTo>
                    <a:lnTo>
                      <a:pt x="344" y="742"/>
                    </a:lnTo>
                    <a:lnTo>
                      <a:pt x="344" y="748"/>
                    </a:lnTo>
                    <a:lnTo>
                      <a:pt x="345" y="755"/>
                    </a:lnTo>
                    <a:lnTo>
                      <a:pt x="346" y="762"/>
                    </a:lnTo>
                    <a:lnTo>
                      <a:pt x="346" y="768"/>
                    </a:lnTo>
                    <a:lnTo>
                      <a:pt x="347" y="774"/>
                    </a:lnTo>
                    <a:lnTo>
                      <a:pt x="348" y="781"/>
                    </a:lnTo>
                    <a:lnTo>
                      <a:pt x="351" y="788"/>
                    </a:lnTo>
                    <a:lnTo>
                      <a:pt x="351" y="794"/>
                    </a:lnTo>
                    <a:lnTo>
                      <a:pt x="353" y="800"/>
                    </a:lnTo>
                    <a:lnTo>
                      <a:pt x="354" y="807"/>
                    </a:lnTo>
                    <a:lnTo>
                      <a:pt x="356" y="814"/>
                    </a:lnTo>
                    <a:lnTo>
                      <a:pt x="357" y="820"/>
                    </a:lnTo>
                    <a:lnTo>
                      <a:pt x="359" y="826"/>
                    </a:lnTo>
                    <a:lnTo>
                      <a:pt x="361" y="833"/>
                    </a:lnTo>
                    <a:lnTo>
                      <a:pt x="364" y="840"/>
                    </a:lnTo>
                    <a:lnTo>
                      <a:pt x="65" y="811"/>
                    </a:lnTo>
                    <a:lnTo>
                      <a:pt x="65" y="801"/>
                    </a:lnTo>
                    <a:lnTo>
                      <a:pt x="30" y="782"/>
                    </a:lnTo>
                    <a:lnTo>
                      <a:pt x="4" y="635"/>
                    </a:lnTo>
                    <a:lnTo>
                      <a:pt x="3" y="625"/>
                    </a:lnTo>
                    <a:lnTo>
                      <a:pt x="1" y="614"/>
                    </a:lnTo>
                    <a:lnTo>
                      <a:pt x="0" y="603"/>
                    </a:lnTo>
                    <a:lnTo>
                      <a:pt x="0" y="594"/>
                    </a:lnTo>
                    <a:lnTo>
                      <a:pt x="0" y="583"/>
                    </a:lnTo>
                    <a:lnTo>
                      <a:pt x="0" y="573"/>
                    </a:lnTo>
                    <a:lnTo>
                      <a:pt x="0" y="562"/>
                    </a:lnTo>
                    <a:lnTo>
                      <a:pt x="0" y="553"/>
                    </a:lnTo>
                    <a:lnTo>
                      <a:pt x="0" y="542"/>
                    </a:lnTo>
                    <a:lnTo>
                      <a:pt x="0" y="532"/>
                    </a:lnTo>
                    <a:lnTo>
                      <a:pt x="1" y="521"/>
                    </a:lnTo>
                    <a:lnTo>
                      <a:pt x="4" y="510"/>
                    </a:lnTo>
                    <a:lnTo>
                      <a:pt x="4" y="500"/>
                    </a:lnTo>
                    <a:lnTo>
                      <a:pt x="6" y="490"/>
                    </a:lnTo>
                    <a:lnTo>
                      <a:pt x="7" y="480"/>
                    </a:lnTo>
                    <a:lnTo>
                      <a:pt x="10" y="470"/>
                    </a:lnTo>
                    <a:lnTo>
                      <a:pt x="11" y="460"/>
                    </a:lnTo>
                    <a:lnTo>
                      <a:pt x="13" y="449"/>
                    </a:lnTo>
                    <a:lnTo>
                      <a:pt x="16" y="439"/>
                    </a:lnTo>
                    <a:lnTo>
                      <a:pt x="20" y="428"/>
                    </a:lnTo>
                    <a:lnTo>
                      <a:pt x="23" y="417"/>
                    </a:lnTo>
                    <a:lnTo>
                      <a:pt x="26" y="408"/>
                    </a:lnTo>
                    <a:lnTo>
                      <a:pt x="30" y="398"/>
                    </a:lnTo>
                    <a:lnTo>
                      <a:pt x="35" y="389"/>
                    </a:lnTo>
                    <a:lnTo>
                      <a:pt x="39" y="378"/>
                    </a:lnTo>
                    <a:lnTo>
                      <a:pt x="44" y="369"/>
                    </a:lnTo>
                    <a:lnTo>
                      <a:pt x="49" y="360"/>
                    </a:lnTo>
                    <a:lnTo>
                      <a:pt x="56" y="350"/>
                    </a:lnTo>
                    <a:lnTo>
                      <a:pt x="62" y="340"/>
                    </a:lnTo>
                    <a:lnTo>
                      <a:pt x="68" y="331"/>
                    </a:lnTo>
                    <a:lnTo>
                      <a:pt x="75" y="322"/>
                    </a:lnTo>
                    <a:lnTo>
                      <a:pt x="83" y="314"/>
                    </a:lnTo>
                    <a:lnTo>
                      <a:pt x="90" y="303"/>
                    </a:lnTo>
                    <a:lnTo>
                      <a:pt x="96" y="296"/>
                    </a:lnTo>
                    <a:lnTo>
                      <a:pt x="102" y="289"/>
                    </a:lnTo>
                    <a:lnTo>
                      <a:pt x="110" y="283"/>
                    </a:lnTo>
                    <a:lnTo>
                      <a:pt x="116" y="276"/>
                    </a:lnTo>
                    <a:lnTo>
                      <a:pt x="125" y="271"/>
                    </a:lnTo>
                    <a:lnTo>
                      <a:pt x="131" y="268"/>
                    </a:lnTo>
                    <a:lnTo>
                      <a:pt x="139" y="264"/>
                    </a:lnTo>
                    <a:lnTo>
                      <a:pt x="146" y="260"/>
                    </a:lnTo>
                    <a:lnTo>
                      <a:pt x="152" y="256"/>
                    </a:lnTo>
                    <a:lnTo>
                      <a:pt x="159" y="254"/>
                    </a:lnTo>
                    <a:lnTo>
                      <a:pt x="166" y="251"/>
                    </a:lnTo>
                    <a:lnTo>
                      <a:pt x="171" y="249"/>
                    </a:lnTo>
                    <a:lnTo>
                      <a:pt x="178" y="248"/>
                    </a:lnTo>
                    <a:lnTo>
                      <a:pt x="183" y="245"/>
                    </a:lnTo>
                    <a:lnTo>
                      <a:pt x="189" y="244"/>
                    </a:lnTo>
                    <a:lnTo>
                      <a:pt x="286" y="196"/>
                    </a:lnTo>
                    <a:lnTo>
                      <a:pt x="294" y="186"/>
                    </a:lnTo>
                    <a:lnTo>
                      <a:pt x="300" y="186"/>
                    </a:lnTo>
                    <a:lnTo>
                      <a:pt x="306" y="188"/>
                    </a:lnTo>
                    <a:lnTo>
                      <a:pt x="312" y="189"/>
                    </a:lnTo>
                    <a:lnTo>
                      <a:pt x="319" y="190"/>
                    </a:lnTo>
                    <a:lnTo>
                      <a:pt x="324" y="191"/>
                    </a:lnTo>
                    <a:lnTo>
                      <a:pt x="330" y="192"/>
                    </a:lnTo>
                    <a:lnTo>
                      <a:pt x="337" y="194"/>
                    </a:lnTo>
                    <a:lnTo>
                      <a:pt x="343" y="195"/>
                    </a:lnTo>
                    <a:lnTo>
                      <a:pt x="348" y="195"/>
                    </a:lnTo>
                    <a:lnTo>
                      <a:pt x="355" y="196"/>
                    </a:lnTo>
                    <a:lnTo>
                      <a:pt x="361" y="197"/>
                    </a:lnTo>
                    <a:lnTo>
                      <a:pt x="368" y="198"/>
                    </a:lnTo>
                    <a:lnTo>
                      <a:pt x="373" y="198"/>
                    </a:lnTo>
                    <a:lnTo>
                      <a:pt x="379" y="199"/>
                    </a:lnTo>
                    <a:lnTo>
                      <a:pt x="386" y="201"/>
                    </a:lnTo>
                    <a:lnTo>
                      <a:pt x="392" y="202"/>
                    </a:lnTo>
                    <a:lnTo>
                      <a:pt x="397" y="202"/>
                    </a:lnTo>
                    <a:lnTo>
                      <a:pt x="404" y="203"/>
                    </a:lnTo>
                    <a:lnTo>
                      <a:pt x="410" y="203"/>
                    </a:lnTo>
                    <a:lnTo>
                      <a:pt x="416" y="204"/>
                    </a:lnTo>
                    <a:lnTo>
                      <a:pt x="422" y="204"/>
                    </a:lnTo>
                    <a:lnTo>
                      <a:pt x="428" y="205"/>
                    </a:lnTo>
                    <a:lnTo>
                      <a:pt x="434" y="205"/>
                    </a:lnTo>
                    <a:lnTo>
                      <a:pt x="441" y="207"/>
                    </a:lnTo>
                    <a:lnTo>
                      <a:pt x="446" y="207"/>
                    </a:lnTo>
                    <a:lnTo>
                      <a:pt x="452" y="208"/>
                    </a:lnTo>
                    <a:lnTo>
                      <a:pt x="459" y="208"/>
                    </a:lnTo>
                    <a:lnTo>
                      <a:pt x="465" y="209"/>
                    </a:lnTo>
                    <a:lnTo>
                      <a:pt x="472" y="209"/>
                    </a:lnTo>
                    <a:lnTo>
                      <a:pt x="478" y="210"/>
                    </a:lnTo>
                    <a:lnTo>
                      <a:pt x="484" y="210"/>
                    </a:lnTo>
                    <a:lnTo>
                      <a:pt x="491" y="211"/>
                    </a:lnTo>
                    <a:lnTo>
                      <a:pt x="496" y="211"/>
                    </a:lnTo>
                    <a:lnTo>
                      <a:pt x="502" y="211"/>
                    </a:lnTo>
                    <a:lnTo>
                      <a:pt x="508" y="211"/>
                    </a:lnTo>
                    <a:lnTo>
                      <a:pt x="514" y="212"/>
                    </a:lnTo>
                    <a:lnTo>
                      <a:pt x="519" y="212"/>
                    </a:lnTo>
                    <a:lnTo>
                      <a:pt x="526" y="212"/>
                    </a:lnTo>
                    <a:lnTo>
                      <a:pt x="532" y="212"/>
                    </a:lnTo>
                    <a:lnTo>
                      <a:pt x="538" y="214"/>
                    </a:lnTo>
                    <a:lnTo>
                      <a:pt x="544" y="214"/>
                    </a:lnTo>
                    <a:lnTo>
                      <a:pt x="550" y="214"/>
                    </a:lnTo>
                    <a:lnTo>
                      <a:pt x="556" y="214"/>
                    </a:lnTo>
                    <a:lnTo>
                      <a:pt x="563" y="214"/>
                    </a:lnTo>
                    <a:lnTo>
                      <a:pt x="568" y="214"/>
                    </a:lnTo>
                    <a:lnTo>
                      <a:pt x="574" y="214"/>
                    </a:lnTo>
                    <a:lnTo>
                      <a:pt x="581" y="214"/>
                    </a:lnTo>
                    <a:lnTo>
                      <a:pt x="587" y="215"/>
                    </a:lnTo>
                    <a:lnTo>
                      <a:pt x="592" y="215"/>
                    </a:lnTo>
                    <a:lnTo>
                      <a:pt x="599" y="215"/>
                    </a:lnTo>
                    <a:lnTo>
                      <a:pt x="604" y="215"/>
                    </a:lnTo>
                    <a:lnTo>
                      <a:pt x="610" y="215"/>
                    </a:lnTo>
                    <a:lnTo>
                      <a:pt x="616" y="215"/>
                    </a:lnTo>
                    <a:lnTo>
                      <a:pt x="622" y="215"/>
                    </a:lnTo>
                    <a:lnTo>
                      <a:pt x="627" y="215"/>
                    </a:lnTo>
                    <a:lnTo>
                      <a:pt x="634" y="215"/>
                    </a:lnTo>
                    <a:lnTo>
                      <a:pt x="639" y="215"/>
                    </a:lnTo>
                    <a:lnTo>
                      <a:pt x="645" y="215"/>
                    </a:lnTo>
                    <a:lnTo>
                      <a:pt x="651" y="215"/>
                    </a:lnTo>
                    <a:lnTo>
                      <a:pt x="657" y="215"/>
                    </a:lnTo>
                    <a:lnTo>
                      <a:pt x="662" y="215"/>
                    </a:lnTo>
                    <a:lnTo>
                      <a:pt x="669" y="215"/>
                    </a:lnTo>
                    <a:lnTo>
                      <a:pt x="675" y="215"/>
                    </a:lnTo>
                    <a:lnTo>
                      <a:pt x="682" y="216"/>
                    </a:lnTo>
                    <a:lnTo>
                      <a:pt x="1086" y="216"/>
                    </a:lnTo>
                    <a:lnTo>
                      <a:pt x="1508" y="216"/>
                    </a:lnTo>
                    <a:lnTo>
                      <a:pt x="1596" y="205"/>
                    </a:lnTo>
                    <a:lnTo>
                      <a:pt x="1612" y="211"/>
                    </a:lnTo>
                    <a:lnTo>
                      <a:pt x="1628" y="217"/>
                    </a:lnTo>
                    <a:lnTo>
                      <a:pt x="1645" y="223"/>
                    </a:lnTo>
                    <a:lnTo>
                      <a:pt x="1662" y="229"/>
                    </a:lnTo>
                    <a:lnTo>
                      <a:pt x="1678" y="234"/>
                    </a:lnTo>
                    <a:lnTo>
                      <a:pt x="1694" y="238"/>
                    </a:lnTo>
                    <a:lnTo>
                      <a:pt x="1711" y="242"/>
                    </a:lnTo>
                    <a:lnTo>
                      <a:pt x="1728" y="247"/>
                    </a:lnTo>
                    <a:lnTo>
                      <a:pt x="1744" y="249"/>
                    </a:lnTo>
                    <a:lnTo>
                      <a:pt x="1761" y="252"/>
                    </a:lnTo>
                    <a:lnTo>
                      <a:pt x="1776" y="255"/>
                    </a:lnTo>
                    <a:lnTo>
                      <a:pt x="1793" y="258"/>
                    </a:lnTo>
                    <a:lnTo>
                      <a:pt x="1809" y="260"/>
                    </a:lnTo>
                    <a:lnTo>
                      <a:pt x="1826" y="262"/>
                    </a:lnTo>
                    <a:lnTo>
                      <a:pt x="1843" y="263"/>
                    </a:lnTo>
                    <a:lnTo>
                      <a:pt x="1860" y="265"/>
                    </a:lnTo>
                    <a:lnTo>
                      <a:pt x="1876" y="265"/>
                    </a:lnTo>
                    <a:lnTo>
                      <a:pt x="1892" y="265"/>
                    </a:lnTo>
                    <a:lnTo>
                      <a:pt x="1909" y="265"/>
                    </a:lnTo>
                    <a:lnTo>
                      <a:pt x="1926" y="265"/>
                    </a:lnTo>
                    <a:lnTo>
                      <a:pt x="1942" y="264"/>
                    </a:lnTo>
                    <a:lnTo>
                      <a:pt x="1958" y="264"/>
                    </a:lnTo>
                    <a:lnTo>
                      <a:pt x="1975" y="263"/>
                    </a:lnTo>
                    <a:lnTo>
                      <a:pt x="1992" y="263"/>
                    </a:lnTo>
                    <a:lnTo>
                      <a:pt x="2008" y="261"/>
                    </a:lnTo>
                    <a:lnTo>
                      <a:pt x="2025" y="258"/>
                    </a:lnTo>
                    <a:lnTo>
                      <a:pt x="2041" y="256"/>
                    </a:lnTo>
                    <a:lnTo>
                      <a:pt x="2058" y="255"/>
                    </a:lnTo>
                    <a:lnTo>
                      <a:pt x="2074" y="251"/>
                    </a:lnTo>
                    <a:lnTo>
                      <a:pt x="2091" y="249"/>
                    </a:lnTo>
                    <a:lnTo>
                      <a:pt x="2107" y="245"/>
                    </a:lnTo>
                    <a:lnTo>
                      <a:pt x="2124" y="243"/>
                    </a:lnTo>
                    <a:lnTo>
                      <a:pt x="2140" y="238"/>
                    </a:lnTo>
                    <a:lnTo>
                      <a:pt x="2156" y="235"/>
                    </a:lnTo>
                    <a:lnTo>
                      <a:pt x="2173" y="230"/>
                    </a:lnTo>
                    <a:lnTo>
                      <a:pt x="2190" y="227"/>
                    </a:lnTo>
                    <a:lnTo>
                      <a:pt x="2206" y="221"/>
                    </a:lnTo>
                    <a:lnTo>
                      <a:pt x="2222" y="216"/>
                    </a:lnTo>
                    <a:lnTo>
                      <a:pt x="2239" y="211"/>
                    </a:lnTo>
                    <a:lnTo>
                      <a:pt x="2256" y="207"/>
                    </a:lnTo>
                    <a:lnTo>
                      <a:pt x="2272" y="201"/>
                    </a:lnTo>
                    <a:lnTo>
                      <a:pt x="2289" y="195"/>
                    </a:lnTo>
                    <a:lnTo>
                      <a:pt x="2305" y="189"/>
                    </a:lnTo>
                    <a:lnTo>
                      <a:pt x="2322" y="184"/>
                    </a:lnTo>
                    <a:lnTo>
                      <a:pt x="2338" y="177"/>
                    </a:lnTo>
                    <a:lnTo>
                      <a:pt x="2355" y="171"/>
                    </a:lnTo>
                    <a:lnTo>
                      <a:pt x="2372" y="165"/>
                    </a:lnTo>
                    <a:lnTo>
                      <a:pt x="2389" y="159"/>
                    </a:lnTo>
                    <a:lnTo>
                      <a:pt x="2405" y="152"/>
                    </a:lnTo>
                    <a:lnTo>
                      <a:pt x="2420" y="145"/>
                    </a:lnTo>
                    <a:lnTo>
                      <a:pt x="2437" y="138"/>
                    </a:lnTo>
                    <a:lnTo>
                      <a:pt x="2454" y="131"/>
                    </a:lnTo>
                    <a:lnTo>
                      <a:pt x="2470" y="123"/>
                    </a:lnTo>
                    <a:lnTo>
                      <a:pt x="2486" y="116"/>
                    </a:lnTo>
                    <a:lnTo>
                      <a:pt x="2503" y="109"/>
                    </a:lnTo>
                    <a:lnTo>
                      <a:pt x="2520" y="102"/>
                    </a:lnTo>
                    <a:lnTo>
                      <a:pt x="2536" y="93"/>
                    </a:lnTo>
                    <a:lnTo>
                      <a:pt x="2553" y="85"/>
                    </a:lnTo>
                    <a:lnTo>
                      <a:pt x="2569" y="77"/>
                    </a:lnTo>
                    <a:lnTo>
                      <a:pt x="2586" y="70"/>
                    </a:lnTo>
                    <a:lnTo>
                      <a:pt x="2602" y="62"/>
                    </a:lnTo>
                    <a:lnTo>
                      <a:pt x="2619" y="55"/>
                    </a:lnTo>
                    <a:lnTo>
                      <a:pt x="2636" y="46"/>
                    </a:lnTo>
                    <a:lnTo>
                      <a:pt x="2653" y="39"/>
                    </a:lnTo>
                    <a:lnTo>
                      <a:pt x="2864" y="0"/>
                    </a:lnTo>
                    <a:lnTo>
                      <a:pt x="2124" y="342"/>
                    </a:lnTo>
                    <a:lnTo>
                      <a:pt x="2081" y="410"/>
                    </a:lnTo>
                    <a:lnTo>
                      <a:pt x="2079" y="417"/>
                    </a:lnTo>
                    <a:lnTo>
                      <a:pt x="2078" y="427"/>
                    </a:lnTo>
                    <a:lnTo>
                      <a:pt x="2076" y="434"/>
                    </a:lnTo>
                    <a:lnTo>
                      <a:pt x="2075" y="443"/>
                    </a:lnTo>
                    <a:lnTo>
                      <a:pt x="2072" y="451"/>
                    </a:lnTo>
                    <a:lnTo>
                      <a:pt x="2072" y="460"/>
                    </a:lnTo>
                    <a:lnTo>
                      <a:pt x="2070" y="468"/>
                    </a:lnTo>
                    <a:lnTo>
                      <a:pt x="2070" y="477"/>
                    </a:lnTo>
                    <a:lnTo>
                      <a:pt x="2069" y="486"/>
                    </a:lnTo>
                    <a:lnTo>
                      <a:pt x="2068" y="494"/>
                    </a:lnTo>
                    <a:lnTo>
                      <a:pt x="2067" y="502"/>
                    </a:lnTo>
                    <a:lnTo>
                      <a:pt x="2067" y="512"/>
                    </a:lnTo>
                    <a:lnTo>
                      <a:pt x="2066" y="520"/>
                    </a:lnTo>
                    <a:lnTo>
                      <a:pt x="2065" y="528"/>
                    </a:lnTo>
                    <a:lnTo>
                      <a:pt x="2064" y="536"/>
                    </a:lnTo>
                    <a:lnTo>
                      <a:pt x="2064" y="546"/>
                    </a:lnTo>
                    <a:lnTo>
                      <a:pt x="2063" y="553"/>
                    </a:lnTo>
                    <a:lnTo>
                      <a:pt x="2062" y="561"/>
                    </a:lnTo>
                    <a:lnTo>
                      <a:pt x="2061" y="569"/>
                    </a:lnTo>
                    <a:lnTo>
                      <a:pt x="2061" y="579"/>
                    </a:lnTo>
                    <a:lnTo>
                      <a:pt x="2060" y="586"/>
                    </a:lnTo>
                    <a:lnTo>
                      <a:pt x="2059" y="594"/>
                    </a:lnTo>
                    <a:lnTo>
                      <a:pt x="2058" y="602"/>
                    </a:lnTo>
                    <a:lnTo>
                      <a:pt x="2058" y="612"/>
                    </a:lnTo>
                    <a:lnTo>
                      <a:pt x="2057" y="619"/>
                    </a:lnTo>
                    <a:lnTo>
                      <a:pt x="2057" y="628"/>
                    </a:lnTo>
                    <a:lnTo>
                      <a:pt x="2056" y="635"/>
                    </a:lnTo>
                    <a:lnTo>
                      <a:pt x="2056" y="645"/>
                    </a:lnTo>
                    <a:lnTo>
                      <a:pt x="2054" y="653"/>
                    </a:lnTo>
                    <a:lnTo>
                      <a:pt x="2054" y="661"/>
                    </a:lnTo>
                    <a:lnTo>
                      <a:pt x="2054" y="669"/>
                    </a:lnTo>
                    <a:lnTo>
                      <a:pt x="2054" y="679"/>
                    </a:lnTo>
                    <a:lnTo>
                      <a:pt x="2053" y="686"/>
                    </a:lnTo>
                    <a:lnTo>
                      <a:pt x="2053" y="694"/>
                    </a:lnTo>
                    <a:lnTo>
                      <a:pt x="2052" y="702"/>
                    </a:lnTo>
                    <a:lnTo>
                      <a:pt x="2052" y="711"/>
                    </a:lnTo>
                    <a:lnTo>
                      <a:pt x="2052" y="719"/>
                    </a:lnTo>
                    <a:lnTo>
                      <a:pt x="2052" y="727"/>
                    </a:lnTo>
                    <a:lnTo>
                      <a:pt x="2052" y="735"/>
                    </a:lnTo>
                    <a:lnTo>
                      <a:pt x="2052" y="745"/>
                    </a:lnTo>
                    <a:lnTo>
                      <a:pt x="2052" y="752"/>
                    </a:lnTo>
                    <a:lnTo>
                      <a:pt x="2052" y="761"/>
                    </a:lnTo>
                    <a:lnTo>
                      <a:pt x="2052" y="768"/>
                    </a:lnTo>
                    <a:lnTo>
                      <a:pt x="2052" y="778"/>
                    </a:lnTo>
                    <a:lnTo>
                      <a:pt x="2052" y="786"/>
                    </a:lnTo>
                    <a:lnTo>
                      <a:pt x="2052" y="794"/>
                    </a:lnTo>
                    <a:lnTo>
                      <a:pt x="2052" y="802"/>
                    </a:lnTo>
                    <a:lnTo>
                      <a:pt x="2053" y="812"/>
                    </a:lnTo>
                    <a:lnTo>
                      <a:pt x="2053" y="819"/>
                    </a:lnTo>
                    <a:lnTo>
                      <a:pt x="2053" y="828"/>
                    </a:lnTo>
                    <a:lnTo>
                      <a:pt x="2053" y="835"/>
                    </a:lnTo>
                    <a:lnTo>
                      <a:pt x="2053" y="845"/>
                    </a:lnTo>
                    <a:lnTo>
                      <a:pt x="2053" y="853"/>
                    </a:lnTo>
                    <a:lnTo>
                      <a:pt x="2054" y="861"/>
                    </a:lnTo>
                    <a:lnTo>
                      <a:pt x="2056" y="870"/>
                    </a:lnTo>
                    <a:lnTo>
                      <a:pt x="2057" y="879"/>
                    </a:lnTo>
                    <a:lnTo>
                      <a:pt x="2057" y="886"/>
                    </a:lnTo>
                    <a:lnTo>
                      <a:pt x="2057" y="895"/>
                    </a:lnTo>
                    <a:lnTo>
                      <a:pt x="2058" y="904"/>
                    </a:lnTo>
                    <a:lnTo>
                      <a:pt x="2059" y="913"/>
                    </a:lnTo>
                    <a:lnTo>
                      <a:pt x="2059" y="921"/>
                    </a:lnTo>
                    <a:lnTo>
                      <a:pt x="2060" y="931"/>
                    </a:lnTo>
                    <a:lnTo>
                      <a:pt x="2061" y="939"/>
                    </a:lnTo>
                    <a:lnTo>
                      <a:pt x="2063" y="948"/>
                    </a:lnTo>
                    <a:lnTo>
                      <a:pt x="1852" y="967"/>
                    </a:lnTo>
                    <a:close/>
                  </a:path>
                </a:pathLst>
              </a:custGeom>
              <a:solidFill>
                <a:srgbClr val="CC3366"/>
              </a:solidFill>
              <a:ln w="9525">
                <a:noFill/>
                <a:round/>
                <a:headEnd/>
                <a:tailEnd/>
              </a:ln>
            </p:spPr>
            <p:txBody>
              <a:bodyPr/>
              <a:lstStyle/>
              <a:p>
                <a:endParaRPr lang="en-GB"/>
              </a:p>
            </p:txBody>
          </p:sp>
          <p:sp>
            <p:nvSpPr>
              <p:cNvPr id="12331" name="Freeform 28"/>
              <p:cNvSpPr>
                <a:spLocks/>
              </p:cNvSpPr>
              <p:nvPr/>
            </p:nvSpPr>
            <p:spPr bwMode="auto">
              <a:xfrm>
                <a:off x="4073" y="1653"/>
                <a:ext cx="444" cy="918"/>
              </a:xfrm>
              <a:custGeom>
                <a:avLst/>
                <a:gdLst>
                  <a:gd name="T0" fmla="*/ 2 w 890"/>
                  <a:gd name="T1" fmla="*/ 400 h 918"/>
                  <a:gd name="T2" fmla="*/ 5 w 890"/>
                  <a:gd name="T3" fmla="*/ 333 h 918"/>
                  <a:gd name="T4" fmla="*/ 7 w 890"/>
                  <a:gd name="T5" fmla="*/ 320 h 918"/>
                  <a:gd name="T6" fmla="*/ 8 w 890"/>
                  <a:gd name="T7" fmla="*/ 310 h 918"/>
                  <a:gd name="T8" fmla="*/ 10 w 890"/>
                  <a:gd name="T9" fmla="*/ 297 h 918"/>
                  <a:gd name="T10" fmla="*/ 11 w 890"/>
                  <a:gd name="T11" fmla="*/ 286 h 918"/>
                  <a:gd name="T12" fmla="*/ 13 w 890"/>
                  <a:gd name="T13" fmla="*/ 274 h 918"/>
                  <a:gd name="T14" fmla="*/ 14 w 890"/>
                  <a:gd name="T15" fmla="*/ 264 h 918"/>
                  <a:gd name="T16" fmla="*/ 16 w 890"/>
                  <a:gd name="T17" fmla="*/ 253 h 918"/>
                  <a:gd name="T18" fmla="*/ 17 w 890"/>
                  <a:gd name="T19" fmla="*/ 242 h 918"/>
                  <a:gd name="T20" fmla="*/ 19 w 890"/>
                  <a:gd name="T21" fmla="*/ 232 h 918"/>
                  <a:gd name="T22" fmla="*/ 20 w 890"/>
                  <a:gd name="T23" fmla="*/ 222 h 918"/>
                  <a:gd name="T24" fmla="*/ 22 w 890"/>
                  <a:gd name="T25" fmla="*/ 212 h 918"/>
                  <a:gd name="T26" fmla="*/ 23 w 890"/>
                  <a:gd name="T27" fmla="*/ 201 h 918"/>
                  <a:gd name="T28" fmla="*/ 24 w 890"/>
                  <a:gd name="T29" fmla="*/ 191 h 918"/>
                  <a:gd name="T30" fmla="*/ 26 w 890"/>
                  <a:gd name="T31" fmla="*/ 181 h 918"/>
                  <a:gd name="T32" fmla="*/ 27 w 890"/>
                  <a:gd name="T33" fmla="*/ 171 h 918"/>
                  <a:gd name="T34" fmla="*/ 29 w 890"/>
                  <a:gd name="T35" fmla="*/ 161 h 918"/>
                  <a:gd name="T36" fmla="*/ 30 w 890"/>
                  <a:gd name="T37" fmla="*/ 152 h 918"/>
                  <a:gd name="T38" fmla="*/ 32 w 890"/>
                  <a:gd name="T39" fmla="*/ 142 h 918"/>
                  <a:gd name="T40" fmla="*/ 33 w 890"/>
                  <a:gd name="T41" fmla="*/ 132 h 918"/>
                  <a:gd name="T42" fmla="*/ 35 w 890"/>
                  <a:gd name="T43" fmla="*/ 124 h 918"/>
                  <a:gd name="T44" fmla="*/ 44 w 890"/>
                  <a:gd name="T45" fmla="*/ 59 h 918"/>
                  <a:gd name="T46" fmla="*/ 55 w 890"/>
                  <a:gd name="T47" fmla="*/ 20 h 918"/>
                  <a:gd name="T48" fmla="*/ 53 w 890"/>
                  <a:gd name="T49" fmla="*/ 56 h 918"/>
                  <a:gd name="T50" fmla="*/ 51 w 890"/>
                  <a:gd name="T51" fmla="*/ 67 h 918"/>
                  <a:gd name="T52" fmla="*/ 48 w 890"/>
                  <a:gd name="T53" fmla="*/ 80 h 918"/>
                  <a:gd name="T54" fmla="*/ 46 w 890"/>
                  <a:gd name="T55" fmla="*/ 92 h 918"/>
                  <a:gd name="T56" fmla="*/ 44 w 890"/>
                  <a:gd name="T57" fmla="*/ 105 h 918"/>
                  <a:gd name="T58" fmla="*/ 41 w 890"/>
                  <a:gd name="T59" fmla="*/ 119 h 918"/>
                  <a:gd name="T60" fmla="*/ 39 w 890"/>
                  <a:gd name="T61" fmla="*/ 133 h 918"/>
                  <a:gd name="T62" fmla="*/ 37 w 890"/>
                  <a:gd name="T63" fmla="*/ 148 h 918"/>
                  <a:gd name="T64" fmla="*/ 35 w 890"/>
                  <a:gd name="T65" fmla="*/ 165 h 918"/>
                  <a:gd name="T66" fmla="*/ 33 w 890"/>
                  <a:gd name="T67" fmla="*/ 180 h 918"/>
                  <a:gd name="T68" fmla="*/ 30 w 890"/>
                  <a:gd name="T69" fmla="*/ 198 h 918"/>
                  <a:gd name="T70" fmla="*/ 28 w 890"/>
                  <a:gd name="T71" fmla="*/ 213 h 918"/>
                  <a:gd name="T72" fmla="*/ 26 w 890"/>
                  <a:gd name="T73" fmla="*/ 231 h 918"/>
                  <a:gd name="T74" fmla="*/ 24 w 890"/>
                  <a:gd name="T75" fmla="*/ 247 h 918"/>
                  <a:gd name="T76" fmla="*/ 22 w 890"/>
                  <a:gd name="T77" fmla="*/ 266 h 918"/>
                  <a:gd name="T78" fmla="*/ 19 w 890"/>
                  <a:gd name="T79" fmla="*/ 284 h 918"/>
                  <a:gd name="T80" fmla="*/ 17 w 890"/>
                  <a:gd name="T81" fmla="*/ 301 h 918"/>
                  <a:gd name="T82" fmla="*/ 15 w 890"/>
                  <a:gd name="T83" fmla="*/ 320 h 918"/>
                  <a:gd name="T84" fmla="*/ 13 w 890"/>
                  <a:gd name="T85" fmla="*/ 339 h 918"/>
                  <a:gd name="T86" fmla="*/ 10 w 890"/>
                  <a:gd name="T87" fmla="*/ 358 h 918"/>
                  <a:gd name="T88" fmla="*/ 8 w 890"/>
                  <a:gd name="T89" fmla="*/ 377 h 918"/>
                  <a:gd name="T90" fmla="*/ 5 w 890"/>
                  <a:gd name="T91" fmla="*/ 440 h 918"/>
                  <a:gd name="T92" fmla="*/ 5 w 890"/>
                  <a:gd name="T93" fmla="*/ 474 h 918"/>
                  <a:gd name="T94" fmla="*/ 5 w 890"/>
                  <a:gd name="T95" fmla="*/ 509 h 918"/>
                  <a:gd name="T96" fmla="*/ 5 w 890"/>
                  <a:gd name="T97" fmla="*/ 543 h 918"/>
                  <a:gd name="T98" fmla="*/ 5 w 890"/>
                  <a:gd name="T99" fmla="*/ 578 h 918"/>
                  <a:gd name="T100" fmla="*/ 4 w 890"/>
                  <a:gd name="T101" fmla="*/ 613 h 918"/>
                  <a:gd name="T102" fmla="*/ 4 w 890"/>
                  <a:gd name="T103" fmla="*/ 648 h 918"/>
                  <a:gd name="T104" fmla="*/ 4 w 890"/>
                  <a:gd name="T105" fmla="*/ 682 h 918"/>
                  <a:gd name="T106" fmla="*/ 4 w 890"/>
                  <a:gd name="T107" fmla="*/ 717 h 918"/>
                  <a:gd name="T108" fmla="*/ 4 w 890"/>
                  <a:gd name="T109" fmla="*/ 751 h 918"/>
                  <a:gd name="T110" fmla="*/ 4 w 890"/>
                  <a:gd name="T111" fmla="*/ 787 h 918"/>
                  <a:gd name="T112" fmla="*/ 51 w 890"/>
                  <a:gd name="T113" fmla="*/ 361 h 918"/>
                  <a:gd name="T114" fmla="*/ 0 w 890"/>
                  <a:gd name="T115" fmla="*/ 918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0"/>
                  <a:gd name="T175" fmla="*/ 0 h 918"/>
                  <a:gd name="T176" fmla="*/ 890 w 890"/>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0" h="918">
                    <a:moveTo>
                      <a:pt x="10" y="918"/>
                    </a:moveTo>
                    <a:lnTo>
                      <a:pt x="0" y="898"/>
                    </a:lnTo>
                    <a:lnTo>
                      <a:pt x="35" y="400"/>
                    </a:lnTo>
                    <a:lnTo>
                      <a:pt x="80" y="343"/>
                    </a:lnTo>
                    <a:lnTo>
                      <a:pt x="86" y="338"/>
                    </a:lnTo>
                    <a:lnTo>
                      <a:pt x="95" y="333"/>
                    </a:lnTo>
                    <a:lnTo>
                      <a:pt x="102" y="328"/>
                    </a:lnTo>
                    <a:lnTo>
                      <a:pt x="111" y="325"/>
                    </a:lnTo>
                    <a:lnTo>
                      <a:pt x="117" y="320"/>
                    </a:lnTo>
                    <a:lnTo>
                      <a:pt x="126" y="317"/>
                    </a:lnTo>
                    <a:lnTo>
                      <a:pt x="133" y="313"/>
                    </a:lnTo>
                    <a:lnTo>
                      <a:pt x="142" y="310"/>
                    </a:lnTo>
                    <a:lnTo>
                      <a:pt x="149" y="305"/>
                    </a:lnTo>
                    <a:lnTo>
                      <a:pt x="156" y="301"/>
                    </a:lnTo>
                    <a:lnTo>
                      <a:pt x="164" y="297"/>
                    </a:lnTo>
                    <a:lnTo>
                      <a:pt x="172" y="293"/>
                    </a:lnTo>
                    <a:lnTo>
                      <a:pt x="180" y="290"/>
                    </a:lnTo>
                    <a:lnTo>
                      <a:pt x="188" y="286"/>
                    </a:lnTo>
                    <a:lnTo>
                      <a:pt x="196" y="282"/>
                    </a:lnTo>
                    <a:lnTo>
                      <a:pt x="204" y="279"/>
                    </a:lnTo>
                    <a:lnTo>
                      <a:pt x="212" y="274"/>
                    </a:lnTo>
                    <a:lnTo>
                      <a:pt x="219" y="271"/>
                    </a:lnTo>
                    <a:lnTo>
                      <a:pt x="226" y="267"/>
                    </a:lnTo>
                    <a:lnTo>
                      <a:pt x="235" y="264"/>
                    </a:lnTo>
                    <a:lnTo>
                      <a:pt x="242" y="260"/>
                    </a:lnTo>
                    <a:lnTo>
                      <a:pt x="251" y="257"/>
                    </a:lnTo>
                    <a:lnTo>
                      <a:pt x="258" y="253"/>
                    </a:lnTo>
                    <a:lnTo>
                      <a:pt x="267" y="250"/>
                    </a:lnTo>
                    <a:lnTo>
                      <a:pt x="274" y="246"/>
                    </a:lnTo>
                    <a:lnTo>
                      <a:pt x="283" y="242"/>
                    </a:lnTo>
                    <a:lnTo>
                      <a:pt x="290" y="239"/>
                    </a:lnTo>
                    <a:lnTo>
                      <a:pt x="299" y="235"/>
                    </a:lnTo>
                    <a:lnTo>
                      <a:pt x="306" y="232"/>
                    </a:lnTo>
                    <a:lnTo>
                      <a:pt x="314" y="228"/>
                    </a:lnTo>
                    <a:lnTo>
                      <a:pt x="322" y="225"/>
                    </a:lnTo>
                    <a:lnTo>
                      <a:pt x="330" y="222"/>
                    </a:lnTo>
                    <a:lnTo>
                      <a:pt x="337" y="219"/>
                    </a:lnTo>
                    <a:lnTo>
                      <a:pt x="345" y="215"/>
                    </a:lnTo>
                    <a:lnTo>
                      <a:pt x="353" y="212"/>
                    </a:lnTo>
                    <a:lnTo>
                      <a:pt x="361" y="208"/>
                    </a:lnTo>
                    <a:lnTo>
                      <a:pt x="369" y="205"/>
                    </a:lnTo>
                    <a:lnTo>
                      <a:pt x="377" y="201"/>
                    </a:lnTo>
                    <a:lnTo>
                      <a:pt x="384" y="198"/>
                    </a:lnTo>
                    <a:lnTo>
                      <a:pt x="393" y="194"/>
                    </a:lnTo>
                    <a:lnTo>
                      <a:pt x="399" y="191"/>
                    </a:lnTo>
                    <a:lnTo>
                      <a:pt x="408" y="187"/>
                    </a:lnTo>
                    <a:lnTo>
                      <a:pt x="415" y="184"/>
                    </a:lnTo>
                    <a:lnTo>
                      <a:pt x="424" y="181"/>
                    </a:lnTo>
                    <a:lnTo>
                      <a:pt x="431" y="178"/>
                    </a:lnTo>
                    <a:lnTo>
                      <a:pt x="440" y="174"/>
                    </a:lnTo>
                    <a:lnTo>
                      <a:pt x="447" y="171"/>
                    </a:lnTo>
                    <a:lnTo>
                      <a:pt x="456" y="168"/>
                    </a:lnTo>
                    <a:lnTo>
                      <a:pt x="463" y="165"/>
                    </a:lnTo>
                    <a:lnTo>
                      <a:pt x="470" y="161"/>
                    </a:lnTo>
                    <a:lnTo>
                      <a:pt x="478" y="158"/>
                    </a:lnTo>
                    <a:lnTo>
                      <a:pt x="486" y="155"/>
                    </a:lnTo>
                    <a:lnTo>
                      <a:pt x="494" y="152"/>
                    </a:lnTo>
                    <a:lnTo>
                      <a:pt x="502" y="148"/>
                    </a:lnTo>
                    <a:lnTo>
                      <a:pt x="510" y="145"/>
                    </a:lnTo>
                    <a:lnTo>
                      <a:pt x="518" y="142"/>
                    </a:lnTo>
                    <a:lnTo>
                      <a:pt x="526" y="139"/>
                    </a:lnTo>
                    <a:lnTo>
                      <a:pt x="534" y="135"/>
                    </a:lnTo>
                    <a:lnTo>
                      <a:pt x="542" y="132"/>
                    </a:lnTo>
                    <a:lnTo>
                      <a:pt x="550" y="129"/>
                    </a:lnTo>
                    <a:lnTo>
                      <a:pt x="557" y="126"/>
                    </a:lnTo>
                    <a:lnTo>
                      <a:pt x="566" y="124"/>
                    </a:lnTo>
                    <a:lnTo>
                      <a:pt x="573" y="120"/>
                    </a:lnTo>
                    <a:lnTo>
                      <a:pt x="582" y="118"/>
                    </a:lnTo>
                    <a:lnTo>
                      <a:pt x="705" y="59"/>
                    </a:lnTo>
                    <a:lnTo>
                      <a:pt x="845" y="0"/>
                    </a:lnTo>
                    <a:lnTo>
                      <a:pt x="881" y="0"/>
                    </a:lnTo>
                    <a:lnTo>
                      <a:pt x="890" y="20"/>
                    </a:lnTo>
                    <a:lnTo>
                      <a:pt x="881" y="49"/>
                    </a:lnTo>
                    <a:lnTo>
                      <a:pt x="868" y="53"/>
                    </a:lnTo>
                    <a:lnTo>
                      <a:pt x="856" y="56"/>
                    </a:lnTo>
                    <a:lnTo>
                      <a:pt x="843" y="60"/>
                    </a:lnTo>
                    <a:lnTo>
                      <a:pt x="830" y="63"/>
                    </a:lnTo>
                    <a:lnTo>
                      <a:pt x="817" y="67"/>
                    </a:lnTo>
                    <a:lnTo>
                      <a:pt x="806" y="71"/>
                    </a:lnTo>
                    <a:lnTo>
                      <a:pt x="793" y="75"/>
                    </a:lnTo>
                    <a:lnTo>
                      <a:pt x="781" y="80"/>
                    </a:lnTo>
                    <a:lnTo>
                      <a:pt x="769" y="83"/>
                    </a:lnTo>
                    <a:lnTo>
                      <a:pt x="757" y="87"/>
                    </a:lnTo>
                    <a:lnTo>
                      <a:pt x="744" y="92"/>
                    </a:lnTo>
                    <a:lnTo>
                      <a:pt x="732" y="96"/>
                    </a:lnTo>
                    <a:lnTo>
                      <a:pt x="720" y="100"/>
                    </a:lnTo>
                    <a:lnTo>
                      <a:pt x="708" y="105"/>
                    </a:lnTo>
                    <a:lnTo>
                      <a:pt x="696" y="109"/>
                    </a:lnTo>
                    <a:lnTo>
                      <a:pt x="685" y="115"/>
                    </a:lnTo>
                    <a:lnTo>
                      <a:pt x="672" y="119"/>
                    </a:lnTo>
                    <a:lnTo>
                      <a:pt x="660" y="124"/>
                    </a:lnTo>
                    <a:lnTo>
                      <a:pt x="649" y="128"/>
                    </a:lnTo>
                    <a:lnTo>
                      <a:pt x="637" y="133"/>
                    </a:lnTo>
                    <a:lnTo>
                      <a:pt x="624" y="138"/>
                    </a:lnTo>
                    <a:lnTo>
                      <a:pt x="613" y="144"/>
                    </a:lnTo>
                    <a:lnTo>
                      <a:pt x="601" y="148"/>
                    </a:lnTo>
                    <a:lnTo>
                      <a:pt x="589" y="154"/>
                    </a:lnTo>
                    <a:lnTo>
                      <a:pt x="577" y="159"/>
                    </a:lnTo>
                    <a:lnTo>
                      <a:pt x="565" y="165"/>
                    </a:lnTo>
                    <a:lnTo>
                      <a:pt x="553" y="169"/>
                    </a:lnTo>
                    <a:lnTo>
                      <a:pt x="542" y="175"/>
                    </a:lnTo>
                    <a:lnTo>
                      <a:pt x="529" y="180"/>
                    </a:lnTo>
                    <a:lnTo>
                      <a:pt x="517" y="186"/>
                    </a:lnTo>
                    <a:lnTo>
                      <a:pt x="505" y="191"/>
                    </a:lnTo>
                    <a:lnTo>
                      <a:pt x="495" y="198"/>
                    </a:lnTo>
                    <a:lnTo>
                      <a:pt x="482" y="202"/>
                    </a:lnTo>
                    <a:lnTo>
                      <a:pt x="470" y="208"/>
                    </a:lnTo>
                    <a:lnTo>
                      <a:pt x="459" y="213"/>
                    </a:lnTo>
                    <a:lnTo>
                      <a:pt x="447" y="219"/>
                    </a:lnTo>
                    <a:lnTo>
                      <a:pt x="434" y="224"/>
                    </a:lnTo>
                    <a:lnTo>
                      <a:pt x="423" y="231"/>
                    </a:lnTo>
                    <a:lnTo>
                      <a:pt x="411" y="235"/>
                    </a:lnTo>
                    <a:lnTo>
                      <a:pt x="399" y="242"/>
                    </a:lnTo>
                    <a:lnTo>
                      <a:pt x="387" y="247"/>
                    </a:lnTo>
                    <a:lnTo>
                      <a:pt x="375" y="253"/>
                    </a:lnTo>
                    <a:lnTo>
                      <a:pt x="363" y="259"/>
                    </a:lnTo>
                    <a:lnTo>
                      <a:pt x="352" y="266"/>
                    </a:lnTo>
                    <a:lnTo>
                      <a:pt x="339" y="272"/>
                    </a:lnTo>
                    <a:lnTo>
                      <a:pt x="327" y="278"/>
                    </a:lnTo>
                    <a:lnTo>
                      <a:pt x="316" y="284"/>
                    </a:lnTo>
                    <a:lnTo>
                      <a:pt x="305" y="291"/>
                    </a:lnTo>
                    <a:lnTo>
                      <a:pt x="292" y="295"/>
                    </a:lnTo>
                    <a:lnTo>
                      <a:pt x="281" y="301"/>
                    </a:lnTo>
                    <a:lnTo>
                      <a:pt x="269" y="307"/>
                    </a:lnTo>
                    <a:lnTo>
                      <a:pt x="257" y="314"/>
                    </a:lnTo>
                    <a:lnTo>
                      <a:pt x="244" y="320"/>
                    </a:lnTo>
                    <a:lnTo>
                      <a:pt x="233" y="326"/>
                    </a:lnTo>
                    <a:lnTo>
                      <a:pt x="221" y="332"/>
                    </a:lnTo>
                    <a:lnTo>
                      <a:pt x="209" y="339"/>
                    </a:lnTo>
                    <a:lnTo>
                      <a:pt x="197" y="345"/>
                    </a:lnTo>
                    <a:lnTo>
                      <a:pt x="185" y="351"/>
                    </a:lnTo>
                    <a:lnTo>
                      <a:pt x="173" y="358"/>
                    </a:lnTo>
                    <a:lnTo>
                      <a:pt x="162" y="365"/>
                    </a:lnTo>
                    <a:lnTo>
                      <a:pt x="149" y="371"/>
                    </a:lnTo>
                    <a:lnTo>
                      <a:pt x="138" y="377"/>
                    </a:lnTo>
                    <a:lnTo>
                      <a:pt x="126" y="384"/>
                    </a:lnTo>
                    <a:lnTo>
                      <a:pt x="115" y="391"/>
                    </a:lnTo>
                    <a:lnTo>
                      <a:pt x="88" y="440"/>
                    </a:lnTo>
                    <a:lnTo>
                      <a:pt x="90" y="451"/>
                    </a:lnTo>
                    <a:lnTo>
                      <a:pt x="92" y="463"/>
                    </a:lnTo>
                    <a:lnTo>
                      <a:pt x="92" y="474"/>
                    </a:lnTo>
                    <a:lnTo>
                      <a:pt x="93" y="486"/>
                    </a:lnTo>
                    <a:lnTo>
                      <a:pt x="92" y="497"/>
                    </a:lnTo>
                    <a:lnTo>
                      <a:pt x="92" y="509"/>
                    </a:lnTo>
                    <a:lnTo>
                      <a:pt x="91" y="520"/>
                    </a:lnTo>
                    <a:lnTo>
                      <a:pt x="91" y="532"/>
                    </a:lnTo>
                    <a:lnTo>
                      <a:pt x="88" y="543"/>
                    </a:lnTo>
                    <a:lnTo>
                      <a:pt x="86" y="555"/>
                    </a:lnTo>
                    <a:lnTo>
                      <a:pt x="84" y="566"/>
                    </a:lnTo>
                    <a:lnTo>
                      <a:pt x="82" y="578"/>
                    </a:lnTo>
                    <a:lnTo>
                      <a:pt x="80" y="590"/>
                    </a:lnTo>
                    <a:lnTo>
                      <a:pt x="78" y="602"/>
                    </a:lnTo>
                    <a:lnTo>
                      <a:pt x="76" y="613"/>
                    </a:lnTo>
                    <a:lnTo>
                      <a:pt x="75" y="625"/>
                    </a:lnTo>
                    <a:lnTo>
                      <a:pt x="72" y="636"/>
                    </a:lnTo>
                    <a:lnTo>
                      <a:pt x="70" y="648"/>
                    </a:lnTo>
                    <a:lnTo>
                      <a:pt x="68" y="659"/>
                    </a:lnTo>
                    <a:lnTo>
                      <a:pt x="67" y="671"/>
                    </a:lnTo>
                    <a:lnTo>
                      <a:pt x="66" y="682"/>
                    </a:lnTo>
                    <a:lnTo>
                      <a:pt x="65" y="694"/>
                    </a:lnTo>
                    <a:lnTo>
                      <a:pt x="65" y="705"/>
                    </a:lnTo>
                    <a:lnTo>
                      <a:pt x="65" y="717"/>
                    </a:lnTo>
                    <a:lnTo>
                      <a:pt x="65" y="728"/>
                    </a:lnTo>
                    <a:lnTo>
                      <a:pt x="66" y="739"/>
                    </a:lnTo>
                    <a:lnTo>
                      <a:pt x="67" y="751"/>
                    </a:lnTo>
                    <a:lnTo>
                      <a:pt x="70" y="763"/>
                    </a:lnTo>
                    <a:lnTo>
                      <a:pt x="74" y="775"/>
                    </a:lnTo>
                    <a:lnTo>
                      <a:pt x="78" y="787"/>
                    </a:lnTo>
                    <a:lnTo>
                      <a:pt x="82" y="798"/>
                    </a:lnTo>
                    <a:lnTo>
                      <a:pt x="88" y="811"/>
                    </a:lnTo>
                    <a:lnTo>
                      <a:pt x="818" y="361"/>
                    </a:lnTo>
                    <a:lnTo>
                      <a:pt x="836" y="372"/>
                    </a:lnTo>
                    <a:lnTo>
                      <a:pt x="53" y="918"/>
                    </a:lnTo>
                    <a:lnTo>
                      <a:pt x="10" y="918"/>
                    </a:lnTo>
                    <a:close/>
                  </a:path>
                </a:pathLst>
              </a:custGeom>
              <a:solidFill>
                <a:srgbClr val="8D0027"/>
              </a:solidFill>
              <a:ln w="9525">
                <a:noFill/>
                <a:round/>
                <a:headEnd/>
                <a:tailEnd/>
              </a:ln>
            </p:spPr>
            <p:txBody>
              <a:bodyPr/>
              <a:lstStyle/>
              <a:p>
                <a:endParaRPr lang="en-GB"/>
              </a:p>
            </p:txBody>
          </p:sp>
          <p:sp>
            <p:nvSpPr>
              <p:cNvPr id="12332" name="Freeform 29"/>
              <p:cNvSpPr>
                <a:spLocks/>
              </p:cNvSpPr>
              <p:nvPr/>
            </p:nvSpPr>
            <p:spPr bwMode="auto">
              <a:xfrm>
                <a:off x="3988" y="2103"/>
                <a:ext cx="41" cy="430"/>
              </a:xfrm>
              <a:custGeom>
                <a:avLst/>
                <a:gdLst>
                  <a:gd name="T0" fmla="*/ 3 w 81"/>
                  <a:gd name="T1" fmla="*/ 430 h 430"/>
                  <a:gd name="T2" fmla="*/ 3 w 81"/>
                  <a:gd name="T3" fmla="*/ 411 h 430"/>
                  <a:gd name="T4" fmla="*/ 2 w 81"/>
                  <a:gd name="T5" fmla="*/ 393 h 430"/>
                  <a:gd name="T6" fmla="*/ 2 w 81"/>
                  <a:gd name="T7" fmla="*/ 375 h 430"/>
                  <a:gd name="T8" fmla="*/ 2 w 81"/>
                  <a:gd name="T9" fmla="*/ 359 h 430"/>
                  <a:gd name="T10" fmla="*/ 1 w 81"/>
                  <a:gd name="T11" fmla="*/ 341 h 430"/>
                  <a:gd name="T12" fmla="*/ 1 w 81"/>
                  <a:gd name="T13" fmla="*/ 326 h 430"/>
                  <a:gd name="T14" fmla="*/ 1 w 81"/>
                  <a:gd name="T15" fmla="*/ 311 h 430"/>
                  <a:gd name="T16" fmla="*/ 1 w 81"/>
                  <a:gd name="T17" fmla="*/ 297 h 430"/>
                  <a:gd name="T18" fmla="*/ 1 w 81"/>
                  <a:gd name="T19" fmla="*/ 281 h 430"/>
                  <a:gd name="T20" fmla="*/ 1 w 81"/>
                  <a:gd name="T21" fmla="*/ 267 h 430"/>
                  <a:gd name="T22" fmla="*/ 0 w 81"/>
                  <a:gd name="T23" fmla="*/ 253 h 430"/>
                  <a:gd name="T24" fmla="*/ 0 w 81"/>
                  <a:gd name="T25" fmla="*/ 240 h 430"/>
                  <a:gd name="T26" fmla="*/ 0 w 81"/>
                  <a:gd name="T27" fmla="*/ 226 h 430"/>
                  <a:gd name="T28" fmla="*/ 1 w 81"/>
                  <a:gd name="T29" fmla="*/ 213 h 430"/>
                  <a:gd name="T30" fmla="*/ 1 w 81"/>
                  <a:gd name="T31" fmla="*/ 188 h 430"/>
                  <a:gd name="T32" fmla="*/ 1 w 81"/>
                  <a:gd name="T33" fmla="*/ 174 h 430"/>
                  <a:gd name="T34" fmla="*/ 1 w 81"/>
                  <a:gd name="T35" fmla="*/ 162 h 430"/>
                  <a:gd name="T36" fmla="*/ 1 w 81"/>
                  <a:gd name="T37" fmla="*/ 139 h 430"/>
                  <a:gd name="T38" fmla="*/ 2 w 81"/>
                  <a:gd name="T39" fmla="*/ 114 h 430"/>
                  <a:gd name="T40" fmla="*/ 2 w 81"/>
                  <a:gd name="T41" fmla="*/ 92 h 430"/>
                  <a:gd name="T42" fmla="*/ 3 w 81"/>
                  <a:gd name="T43" fmla="*/ 68 h 430"/>
                  <a:gd name="T44" fmla="*/ 3 w 81"/>
                  <a:gd name="T45" fmla="*/ 46 h 430"/>
                  <a:gd name="T46" fmla="*/ 4 w 81"/>
                  <a:gd name="T47" fmla="*/ 22 h 430"/>
                  <a:gd name="T48" fmla="*/ 4 w 81"/>
                  <a:gd name="T49" fmla="*/ 0 h 430"/>
                  <a:gd name="T50" fmla="*/ 4 w 81"/>
                  <a:gd name="T51" fmla="*/ 19 h 430"/>
                  <a:gd name="T52" fmla="*/ 4 w 81"/>
                  <a:gd name="T53" fmla="*/ 40 h 430"/>
                  <a:gd name="T54" fmla="*/ 4 w 81"/>
                  <a:gd name="T55" fmla="*/ 61 h 430"/>
                  <a:gd name="T56" fmla="*/ 4 w 81"/>
                  <a:gd name="T57" fmla="*/ 83 h 430"/>
                  <a:gd name="T58" fmla="*/ 3 w 81"/>
                  <a:gd name="T59" fmla="*/ 106 h 430"/>
                  <a:gd name="T60" fmla="*/ 3 w 81"/>
                  <a:gd name="T61" fmla="*/ 129 h 430"/>
                  <a:gd name="T62" fmla="*/ 3 w 81"/>
                  <a:gd name="T63" fmla="*/ 154 h 430"/>
                  <a:gd name="T64" fmla="*/ 3 w 81"/>
                  <a:gd name="T65" fmla="*/ 166 h 430"/>
                  <a:gd name="T66" fmla="*/ 3 w 81"/>
                  <a:gd name="T67" fmla="*/ 180 h 430"/>
                  <a:gd name="T68" fmla="*/ 3 w 81"/>
                  <a:gd name="T69" fmla="*/ 205 h 430"/>
                  <a:gd name="T70" fmla="*/ 3 w 81"/>
                  <a:gd name="T71" fmla="*/ 219 h 430"/>
                  <a:gd name="T72" fmla="*/ 3 w 81"/>
                  <a:gd name="T73" fmla="*/ 233 h 430"/>
                  <a:gd name="T74" fmla="*/ 3 w 81"/>
                  <a:gd name="T75" fmla="*/ 246 h 430"/>
                  <a:gd name="T76" fmla="*/ 3 w 81"/>
                  <a:gd name="T77" fmla="*/ 260 h 430"/>
                  <a:gd name="T78" fmla="*/ 3 w 81"/>
                  <a:gd name="T79" fmla="*/ 274 h 430"/>
                  <a:gd name="T80" fmla="*/ 4 w 81"/>
                  <a:gd name="T81" fmla="*/ 289 h 430"/>
                  <a:gd name="T82" fmla="*/ 4 w 81"/>
                  <a:gd name="T83" fmla="*/ 304 h 430"/>
                  <a:gd name="T84" fmla="*/ 4 w 81"/>
                  <a:gd name="T85" fmla="*/ 319 h 430"/>
                  <a:gd name="T86" fmla="*/ 4 w 81"/>
                  <a:gd name="T87" fmla="*/ 334 h 430"/>
                  <a:gd name="T88" fmla="*/ 4 w 81"/>
                  <a:gd name="T89" fmla="*/ 351 h 430"/>
                  <a:gd name="T90" fmla="*/ 4 w 81"/>
                  <a:gd name="T91" fmla="*/ 367 h 430"/>
                  <a:gd name="T92" fmla="*/ 5 w 81"/>
                  <a:gd name="T93" fmla="*/ 384 h 430"/>
                  <a:gd name="T94" fmla="*/ 5 w 81"/>
                  <a:gd name="T95" fmla="*/ 401 h 430"/>
                  <a:gd name="T96" fmla="*/ 6 w 81"/>
                  <a:gd name="T97" fmla="*/ 419 h 4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430"/>
                  <a:gd name="T149" fmla="*/ 81 w 81"/>
                  <a:gd name="T150" fmla="*/ 430 h 4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430">
                    <a:moveTo>
                      <a:pt x="38" y="430"/>
                    </a:moveTo>
                    <a:lnTo>
                      <a:pt x="46" y="430"/>
                    </a:lnTo>
                    <a:lnTo>
                      <a:pt x="41" y="419"/>
                    </a:lnTo>
                    <a:lnTo>
                      <a:pt x="37" y="411"/>
                    </a:lnTo>
                    <a:lnTo>
                      <a:pt x="34" y="401"/>
                    </a:lnTo>
                    <a:lnTo>
                      <a:pt x="30" y="393"/>
                    </a:lnTo>
                    <a:lnTo>
                      <a:pt x="27" y="384"/>
                    </a:lnTo>
                    <a:lnTo>
                      <a:pt x="24" y="375"/>
                    </a:lnTo>
                    <a:lnTo>
                      <a:pt x="21" y="366"/>
                    </a:lnTo>
                    <a:lnTo>
                      <a:pt x="19" y="359"/>
                    </a:lnTo>
                    <a:lnTo>
                      <a:pt x="16" y="350"/>
                    </a:lnTo>
                    <a:lnTo>
                      <a:pt x="13" y="341"/>
                    </a:lnTo>
                    <a:lnTo>
                      <a:pt x="11" y="333"/>
                    </a:lnTo>
                    <a:lnTo>
                      <a:pt x="10" y="326"/>
                    </a:lnTo>
                    <a:lnTo>
                      <a:pt x="8" y="318"/>
                    </a:lnTo>
                    <a:lnTo>
                      <a:pt x="7" y="311"/>
                    </a:lnTo>
                    <a:lnTo>
                      <a:pt x="5" y="304"/>
                    </a:lnTo>
                    <a:lnTo>
                      <a:pt x="5" y="297"/>
                    </a:lnTo>
                    <a:lnTo>
                      <a:pt x="3" y="288"/>
                    </a:lnTo>
                    <a:lnTo>
                      <a:pt x="2" y="281"/>
                    </a:lnTo>
                    <a:lnTo>
                      <a:pt x="1" y="274"/>
                    </a:lnTo>
                    <a:lnTo>
                      <a:pt x="1" y="267"/>
                    </a:lnTo>
                    <a:lnTo>
                      <a:pt x="0" y="260"/>
                    </a:lnTo>
                    <a:lnTo>
                      <a:pt x="0" y="253"/>
                    </a:lnTo>
                    <a:lnTo>
                      <a:pt x="0" y="246"/>
                    </a:lnTo>
                    <a:lnTo>
                      <a:pt x="0" y="240"/>
                    </a:lnTo>
                    <a:lnTo>
                      <a:pt x="0" y="233"/>
                    </a:lnTo>
                    <a:lnTo>
                      <a:pt x="0" y="226"/>
                    </a:lnTo>
                    <a:lnTo>
                      <a:pt x="0" y="219"/>
                    </a:lnTo>
                    <a:lnTo>
                      <a:pt x="1" y="213"/>
                    </a:lnTo>
                    <a:lnTo>
                      <a:pt x="2" y="200"/>
                    </a:lnTo>
                    <a:lnTo>
                      <a:pt x="5" y="188"/>
                    </a:lnTo>
                    <a:lnTo>
                      <a:pt x="5" y="181"/>
                    </a:lnTo>
                    <a:lnTo>
                      <a:pt x="6" y="174"/>
                    </a:lnTo>
                    <a:lnTo>
                      <a:pt x="7" y="168"/>
                    </a:lnTo>
                    <a:lnTo>
                      <a:pt x="8" y="162"/>
                    </a:lnTo>
                    <a:lnTo>
                      <a:pt x="11" y="149"/>
                    </a:lnTo>
                    <a:lnTo>
                      <a:pt x="15" y="139"/>
                    </a:lnTo>
                    <a:lnTo>
                      <a:pt x="18" y="126"/>
                    </a:lnTo>
                    <a:lnTo>
                      <a:pt x="21" y="114"/>
                    </a:lnTo>
                    <a:lnTo>
                      <a:pt x="25" y="102"/>
                    </a:lnTo>
                    <a:lnTo>
                      <a:pt x="29" y="92"/>
                    </a:lnTo>
                    <a:lnTo>
                      <a:pt x="33" y="80"/>
                    </a:lnTo>
                    <a:lnTo>
                      <a:pt x="38" y="68"/>
                    </a:lnTo>
                    <a:lnTo>
                      <a:pt x="41" y="56"/>
                    </a:lnTo>
                    <a:lnTo>
                      <a:pt x="46" y="46"/>
                    </a:lnTo>
                    <a:lnTo>
                      <a:pt x="51" y="34"/>
                    </a:lnTo>
                    <a:lnTo>
                      <a:pt x="55" y="22"/>
                    </a:lnTo>
                    <a:lnTo>
                      <a:pt x="59" y="10"/>
                    </a:lnTo>
                    <a:lnTo>
                      <a:pt x="64" y="0"/>
                    </a:lnTo>
                    <a:lnTo>
                      <a:pt x="61" y="9"/>
                    </a:lnTo>
                    <a:lnTo>
                      <a:pt x="60" y="19"/>
                    </a:lnTo>
                    <a:lnTo>
                      <a:pt x="57" y="29"/>
                    </a:lnTo>
                    <a:lnTo>
                      <a:pt x="56" y="40"/>
                    </a:lnTo>
                    <a:lnTo>
                      <a:pt x="54" y="50"/>
                    </a:lnTo>
                    <a:lnTo>
                      <a:pt x="53" y="61"/>
                    </a:lnTo>
                    <a:lnTo>
                      <a:pt x="51" y="72"/>
                    </a:lnTo>
                    <a:lnTo>
                      <a:pt x="50" y="83"/>
                    </a:lnTo>
                    <a:lnTo>
                      <a:pt x="47" y="94"/>
                    </a:lnTo>
                    <a:lnTo>
                      <a:pt x="46" y="106"/>
                    </a:lnTo>
                    <a:lnTo>
                      <a:pt x="45" y="117"/>
                    </a:lnTo>
                    <a:lnTo>
                      <a:pt x="44" y="129"/>
                    </a:lnTo>
                    <a:lnTo>
                      <a:pt x="43" y="141"/>
                    </a:lnTo>
                    <a:lnTo>
                      <a:pt x="42" y="154"/>
                    </a:lnTo>
                    <a:lnTo>
                      <a:pt x="42" y="160"/>
                    </a:lnTo>
                    <a:lnTo>
                      <a:pt x="42" y="166"/>
                    </a:lnTo>
                    <a:lnTo>
                      <a:pt x="42" y="173"/>
                    </a:lnTo>
                    <a:lnTo>
                      <a:pt x="42" y="180"/>
                    </a:lnTo>
                    <a:lnTo>
                      <a:pt x="41" y="192"/>
                    </a:lnTo>
                    <a:lnTo>
                      <a:pt x="41" y="205"/>
                    </a:lnTo>
                    <a:lnTo>
                      <a:pt x="41" y="212"/>
                    </a:lnTo>
                    <a:lnTo>
                      <a:pt x="41" y="219"/>
                    </a:lnTo>
                    <a:lnTo>
                      <a:pt x="41" y="226"/>
                    </a:lnTo>
                    <a:lnTo>
                      <a:pt x="42" y="233"/>
                    </a:lnTo>
                    <a:lnTo>
                      <a:pt x="42" y="239"/>
                    </a:lnTo>
                    <a:lnTo>
                      <a:pt x="43" y="246"/>
                    </a:lnTo>
                    <a:lnTo>
                      <a:pt x="44" y="253"/>
                    </a:lnTo>
                    <a:lnTo>
                      <a:pt x="45" y="260"/>
                    </a:lnTo>
                    <a:lnTo>
                      <a:pt x="45" y="267"/>
                    </a:lnTo>
                    <a:lnTo>
                      <a:pt x="46" y="274"/>
                    </a:lnTo>
                    <a:lnTo>
                      <a:pt x="47" y="281"/>
                    </a:lnTo>
                    <a:lnTo>
                      <a:pt x="50" y="289"/>
                    </a:lnTo>
                    <a:lnTo>
                      <a:pt x="50" y="297"/>
                    </a:lnTo>
                    <a:lnTo>
                      <a:pt x="52" y="304"/>
                    </a:lnTo>
                    <a:lnTo>
                      <a:pt x="52" y="311"/>
                    </a:lnTo>
                    <a:lnTo>
                      <a:pt x="54" y="319"/>
                    </a:lnTo>
                    <a:lnTo>
                      <a:pt x="55" y="326"/>
                    </a:lnTo>
                    <a:lnTo>
                      <a:pt x="57" y="334"/>
                    </a:lnTo>
                    <a:lnTo>
                      <a:pt x="58" y="342"/>
                    </a:lnTo>
                    <a:lnTo>
                      <a:pt x="61" y="351"/>
                    </a:lnTo>
                    <a:lnTo>
                      <a:pt x="62" y="358"/>
                    </a:lnTo>
                    <a:lnTo>
                      <a:pt x="64" y="367"/>
                    </a:lnTo>
                    <a:lnTo>
                      <a:pt x="67" y="374"/>
                    </a:lnTo>
                    <a:lnTo>
                      <a:pt x="70" y="384"/>
                    </a:lnTo>
                    <a:lnTo>
                      <a:pt x="72" y="392"/>
                    </a:lnTo>
                    <a:lnTo>
                      <a:pt x="75" y="401"/>
                    </a:lnTo>
                    <a:lnTo>
                      <a:pt x="78" y="410"/>
                    </a:lnTo>
                    <a:lnTo>
                      <a:pt x="81" y="419"/>
                    </a:lnTo>
                    <a:lnTo>
                      <a:pt x="38" y="430"/>
                    </a:lnTo>
                    <a:close/>
                  </a:path>
                </a:pathLst>
              </a:custGeom>
              <a:solidFill>
                <a:srgbClr val="000000"/>
              </a:solidFill>
              <a:ln w="9525">
                <a:noFill/>
                <a:round/>
                <a:headEnd/>
                <a:tailEnd/>
              </a:ln>
            </p:spPr>
            <p:txBody>
              <a:bodyPr/>
              <a:lstStyle/>
              <a:p>
                <a:endParaRPr lang="en-GB"/>
              </a:p>
            </p:txBody>
          </p:sp>
          <p:sp>
            <p:nvSpPr>
              <p:cNvPr id="12333" name="Freeform 30"/>
              <p:cNvSpPr>
                <a:spLocks/>
              </p:cNvSpPr>
              <p:nvPr/>
            </p:nvSpPr>
            <p:spPr bwMode="auto">
              <a:xfrm>
                <a:off x="3221" y="1907"/>
                <a:ext cx="148" cy="615"/>
              </a:xfrm>
              <a:custGeom>
                <a:avLst/>
                <a:gdLst>
                  <a:gd name="T0" fmla="*/ 2 w 296"/>
                  <a:gd name="T1" fmla="*/ 587 h 615"/>
                  <a:gd name="T2" fmla="*/ 1 w 296"/>
                  <a:gd name="T3" fmla="*/ 537 h 615"/>
                  <a:gd name="T4" fmla="*/ 1 w 296"/>
                  <a:gd name="T5" fmla="*/ 523 h 615"/>
                  <a:gd name="T6" fmla="*/ 1 w 296"/>
                  <a:gd name="T7" fmla="*/ 509 h 615"/>
                  <a:gd name="T8" fmla="*/ 1 w 296"/>
                  <a:gd name="T9" fmla="*/ 495 h 615"/>
                  <a:gd name="T10" fmla="*/ 1 w 296"/>
                  <a:gd name="T11" fmla="*/ 481 h 615"/>
                  <a:gd name="T12" fmla="*/ 0 w 296"/>
                  <a:gd name="T13" fmla="*/ 467 h 615"/>
                  <a:gd name="T14" fmla="*/ 0 w 296"/>
                  <a:gd name="T15" fmla="*/ 452 h 615"/>
                  <a:gd name="T16" fmla="*/ 1 w 296"/>
                  <a:gd name="T17" fmla="*/ 438 h 615"/>
                  <a:gd name="T18" fmla="*/ 1 w 296"/>
                  <a:gd name="T19" fmla="*/ 425 h 615"/>
                  <a:gd name="T20" fmla="*/ 1 w 296"/>
                  <a:gd name="T21" fmla="*/ 410 h 615"/>
                  <a:gd name="T22" fmla="*/ 1 w 296"/>
                  <a:gd name="T23" fmla="*/ 396 h 615"/>
                  <a:gd name="T24" fmla="*/ 1 w 296"/>
                  <a:gd name="T25" fmla="*/ 382 h 615"/>
                  <a:gd name="T26" fmla="*/ 1 w 296"/>
                  <a:gd name="T27" fmla="*/ 368 h 615"/>
                  <a:gd name="T28" fmla="*/ 1 w 296"/>
                  <a:gd name="T29" fmla="*/ 354 h 615"/>
                  <a:gd name="T30" fmla="*/ 1 w 296"/>
                  <a:gd name="T31" fmla="*/ 339 h 615"/>
                  <a:gd name="T32" fmla="*/ 1 w 296"/>
                  <a:gd name="T33" fmla="*/ 325 h 615"/>
                  <a:gd name="T34" fmla="*/ 1 w 296"/>
                  <a:gd name="T35" fmla="*/ 311 h 615"/>
                  <a:gd name="T36" fmla="*/ 1 w 296"/>
                  <a:gd name="T37" fmla="*/ 296 h 615"/>
                  <a:gd name="T38" fmla="*/ 1 w 296"/>
                  <a:gd name="T39" fmla="*/ 282 h 615"/>
                  <a:gd name="T40" fmla="*/ 2 w 296"/>
                  <a:gd name="T41" fmla="*/ 266 h 615"/>
                  <a:gd name="T42" fmla="*/ 2 w 296"/>
                  <a:gd name="T43" fmla="*/ 252 h 615"/>
                  <a:gd name="T44" fmla="*/ 2 w 296"/>
                  <a:gd name="T45" fmla="*/ 237 h 615"/>
                  <a:gd name="T46" fmla="*/ 3 w 296"/>
                  <a:gd name="T47" fmla="*/ 223 h 615"/>
                  <a:gd name="T48" fmla="*/ 3 w 296"/>
                  <a:gd name="T49" fmla="*/ 209 h 615"/>
                  <a:gd name="T50" fmla="*/ 3 w 296"/>
                  <a:gd name="T51" fmla="*/ 195 h 615"/>
                  <a:gd name="T52" fmla="*/ 5 w 296"/>
                  <a:gd name="T53" fmla="*/ 179 h 615"/>
                  <a:gd name="T54" fmla="*/ 5 w 296"/>
                  <a:gd name="T55" fmla="*/ 165 h 615"/>
                  <a:gd name="T56" fmla="*/ 5 w 296"/>
                  <a:gd name="T57" fmla="*/ 150 h 615"/>
                  <a:gd name="T58" fmla="*/ 5 w 296"/>
                  <a:gd name="T59" fmla="*/ 136 h 615"/>
                  <a:gd name="T60" fmla="*/ 6 w 296"/>
                  <a:gd name="T61" fmla="*/ 120 h 615"/>
                  <a:gd name="T62" fmla="*/ 6 w 296"/>
                  <a:gd name="T63" fmla="*/ 106 h 615"/>
                  <a:gd name="T64" fmla="*/ 7 w 296"/>
                  <a:gd name="T65" fmla="*/ 92 h 615"/>
                  <a:gd name="T66" fmla="*/ 9 w 296"/>
                  <a:gd name="T67" fmla="*/ 78 h 615"/>
                  <a:gd name="T68" fmla="*/ 18 w 296"/>
                  <a:gd name="T69" fmla="*/ 0 h 615"/>
                  <a:gd name="T70" fmla="*/ 15 w 296"/>
                  <a:gd name="T71" fmla="*/ 50 h 615"/>
                  <a:gd name="T72" fmla="*/ 13 w 296"/>
                  <a:gd name="T73" fmla="*/ 71 h 615"/>
                  <a:gd name="T74" fmla="*/ 12 w 296"/>
                  <a:gd name="T75" fmla="*/ 93 h 615"/>
                  <a:gd name="T76" fmla="*/ 11 w 296"/>
                  <a:gd name="T77" fmla="*/ 117 h 615"/>
                  <a:gd name="T78" fmla="*/ 10 w 296"/>
                  <a:gd name="T79" fmla="*/ 142 h 615"/>
                  <a:gd name="T80" fmla="*/ 10 w 296"/>
                  <a:gd name="T81" fmla="*/ 165 h 615"/>
                  <a:gd name="T82" fmla="*/ 9 w 296"/>
                  <a:gd name="T83" fmla="*/ 190 h 615"/>
                  <a:gd name="T84" fmla="*/ 9 w 296"/>
                  <a:gd name="T85" fmla="*/ 202 h 615"/>
                  <a:gd name="T86" fmla="*/ 9 w 296"/>
                  <a:gd name="T87" fmla="*/ 216 h 615"/>
                  <a:gd name="T88" fmla="*/ 9 w 296"/>
                  <a:gd name="T89" fmla="*/ 228 h 615"/>
                  <a:gd name="T90" fmla="*/ 9 w 296"/>
                  <a:gd name="T91" fmla="*/ 242 h 615"/>
                  <a:gd name="T92" fmla="*/ 7 w 296"/>
                  <a:gd name="T93" fmla="*/ 266 h 615"/>
                  <a:gd name="T94" fmla="*/ 7 w 296"/>
                  <a:gd name="T95" fmla="*/ 279 h 615"/>
                  <a:gd name="T96" fmla="*/ 7 w 296"/>
                  <a:gd name="T97" fmla="*/ 292 h 615"/>
                  <a:gd name="T98" fmla="*/ 7 w 296"/>
                  <a:gd name="T99" fmla="*/ 305 h 615"/>
                  <a:gd name="T100" fmla="*/ 7 w 296"/>
                  <a:gd name="T101" fmla="*/ 318 h 615"/>
                  <a:gd name="T102" fmla="*/ 7 w 296"/>
                  <a:gd name="T103" fmla="*/ 331 h 615"/>
                  <a:gd name="T104" fmla="*/ 6 w 296"/>
                  <a:gd name="T105" fmla="*/ 345 h 615"/>
                  <a:gd name="T106" fmla="*/ 6 w 296"/>
                  <a:gd name="T107" fmla="*/ 370 h 615"/>
                  <a:gd name="T108" fmla="*/ 6 w 296"/>
                  <a:gd name="T109" fmla="*/ 383 h 615"/>
                  <a:gd name="T110" fmla="*/ 6 w 296"/>
                  <a:gd name="T111" fmla="*/ 397 h 615"/>
                  <a:gd name="T112" fmla="*/ 6 w 296"/>
                  <a:gd name="T113" fmla="*/ 410 h 615"/>
                  <a:gd name="T114" fmla="*/ 6 w 296"/>
                  <a:gd name="T115" fmla="*/ 423 h 615"/>
                  <a:gd name="T116" fmla="*/ 6 w 296"/>
                  <a:gd name="T117" fmla="*/ 436 h 615"/>
                  <a:gd name="T118" fmla="*/ 6 w 296"/>
                  <a:gd name="T119" fmla="*/ 450 h 615"/>
                  <a:gd name="T120" fmla="*/ 9 w 296"/>
                  <a:gd name="T121" fmla="*/ 615 h 6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
                  <a:gd name="T184" fmla="*/ 0 h 615"/>
                  <a:gd name="T185" fmla="*/ 296 w 296"/>
                  <a:gd name="T186" fmla="*/ 615 h 6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 h="615">
                    <a:moveTo>
                      <a:pt x="102" y="615"/>
                    </a:moveTo>
                    <a:lnTo>
                      <a:pt x="32" y="587"/>
                    </a:lnTo>
                    <a:lnTo>
                      <a:pt x="14" y="557"/>
                    </a:lnTo>
                    <a:lnTo>
                      <a:pt x="6" y="537"/>
                    </a:lnTo>
                    <a:lnTo>
                      <a:pt x="4" y="530"/>
                    </a:lnTo>
                    <a:lnTo>
                      <a:pt x="3" y="523"/>
                    </a:lnTo>
                    <a:lnTo>
                      <a:pt x="2" y="516"/>
                    </a:lnTo>
                    <a:lnTo>
                      <a:pt x="2" y="509"/>
                    </a:lnTo>
                    <a:lnTo>
                      <a:pt x="1" y="502"/>
                    </a:lnTo>
                    <a:lnTo>
                      <a:pt x="1" y="495"/>
                    </a:lnTo>
                    <a:lnTo>
                      <a:pt x="1" y="488"/>
                    </a:lnTo>
                    <a:lnTo>
                      <a:pt x="1" y="481"/>
                    </a:lnTo>
                    <a:lnTo>
                      <a:pt x="0" y="474"/>
                    </a:lnTo>
                    <a:lnTo>
                      <a:pt x="0" y="467"/>
                    </a:lnTo>
                    <a:lnTo>
                      <a:pt x="0" y="460"/>
                    </a:lnTo>
                    <a:lnTo>
                      <a:pt x="0" y="452"/>
                    </a:lnTo>
                    <a:lnTo>
                      <a:pt x="0" y="445"/>
                    </a:lnTo>
                    <a:lnTo>
                      <a:pt x="1" y="438"/>
                    </a:lnTo>
                    <a:lnTo>
                      <a:pt x="1" y="431"/>
                    </a:lnTo>
                    <a:lnTo>
                      <a:pt x="2" y="425"/>
                    </a:lnTo>
                    <a:lnTo>
                      <a:pt x="2" y="417"/>
                    </a:lnTo>
                    <a:lnTo>
                      <a:pt x="2" y="410"/>
                    </a:lnTo>
                    <a:lnTo>
                      <a:pt x="3" y="403"/>
                    </a:lnTo>
                    <a:lnTo>
                      <a:pt x="4" y="396"/>
                    </a:lnTo>
                    <a:lnTo>
                      <a:pt x="4" y="389"/>
                    </a:lnTo>
                    <a:lnTo>
                      <a:pt x="5" y="382"/>
                    </a:lnTo>
                    <a:lnTo>
                      <a:pt x="6" y="375"/>
                    </a:lnTo>
                    <a:lnTo>
                      <a:pt x="8" y="368"/>
                    </a:lnTo>
                    <a:lnTo>
                      <a:pt x="8" y="361"/>
                    </a:lnTo>
                    <a:lnTo>
                      <a:pt x="10" y="354"/>
                    </a:lnTo>
                    <a:lnTo>
                      <a:pt x="11" y="346"/>
                    </a:lnTo>
                    <a:lnTo>
                      <a:pt x="13" y="339"/>
                    </a:lnTo>
                    <a:lnTo>
                      <a:pt x="14" y="332"/>
                    </a:lnTo>
                    <a:lnTo>
                      <a:pt x="17" y="325"/>
                    </a:lnTo>
                    <a:lnTo>
                      <a:pt x="18" y="318"/>
                    </a:lnTo>
                    <a:lnTo>
                      <a:pt x="21" y="311"/>
                    </a:lnTo>
                    <a:lnTo>
                      <a:pt x="22" y="303"/>
                    </a:lnTo>
                    <a:lnTo>
                      <a:pt x="24" y="296"/>
                    </a:lnTo>
                    <a:lnTo>
                      <a:pt x="25" y="289"/>
                    </a:lnTo>
                    <a:lnTo>
                      <a:pt x="28" y="282"/>
                    </a:lnTo>
                    <a:lnTo>
                      <a:pt x="30" y="273"/>
                    </a:lnTo>
                    <a:lnTo>
                      <a:pt x="32" y="266"/>
                    </a:lnTo>
                    <a:lnTo>
                      <a:pt x="35" y="259"/>
                    </a:lnTo>
                    <a:lnTo>
                      <a:pt x="38" y="252"/>
                    </a:lnTo>
                    <a:lnTo>
                      <a:pt x="40" y="244"/>
                    </a:lnTo>
                    <a:lnTo>
                      <a:pt x="43" y="237"/>
                    </a:lnTo>
                    <a:lnTo>
                      <a:pt x="45" y="230"/>
                    </a:lnTo>
                    <a:lnTo>
                      <a:pt x="48" y="223"/>
                    </a:lnTo>
                    <a:lnTo>
                      <a:pt x="52" y="216"/>
                    </a:lnTo>
                    <a:lnTo>
                      <a:pt x="55" y="209"/>
                    </a:lnTo>
                    <a:lnTo>
                      <a:pt x="58" y="202"/>
                    </a:lnTo>
                    <a:lnTo>
                      <a:pt x="62" y="195"/>
                    </a:lnTo>
                    <a:lnTo>
                      <a:pt x="65" y="186"/>
                    </a:lnTo>
                    <a:lnTo>
                      <a:pt x="68" y="179"/>
                    </a:lnTo>
                    <a:lnTo>
                      <a:pt x="72" y="172"/>
                    </a:lnTo>
                    <a:lnTo>
                      <a:pt x="76" y="165"/>
                    </a:lnTo>
                    <a:lnTo>
                      <a:pt x="79" y="157"/>
                    </a:lnTo>
                    <a:lnTo>
                      <a:pt x="83" y="150"/>
                    </a:lnTo>
                    <a:lnTo>
                      <a:pt x="88" y="143"/>
                    </a:lnTo>
                    <a:lnTo>
                      <a:pt x="92" y="136"/>
                    </a:lnTo>
                    <a:lnTo>
                      <a:pt x="95" y="127"/>
                    </a:lnTo>
                    <a:lnTo>
                      <a:pt x="100" y="120"/>
                    </a:lnTo>
                    <a:lnTo>
                      <a:pt x="104" y="113"/>
                    </a:lnTo>
                    <a:lnTo>
                      <a:pt x="109" y="106"/>
                    </a:lnTo>
                    <a:lnTo>
                      <a:pt x="113" y="99"/>
                    </a:lnTo>
                    <a:lnTo>
                      <a:pt x="118" y="92"/>
                    </a:lnTo>
                    <a:lnTo>
                      <a:pt x="123" y="85"/>
                    </a:lnTo>
                    <a:lnTo>
                      <a:pt x="129" y="78"/>
                    </a:lnTo>
                    <a:lnTo>
                      <a:pt x="172" y="30"/>
                    </a:lnTo>
                    <a:lnTo>
                      <a:pt x="279" y="0"/>
                    </a:lnTo>
                    <a:lnTo>
                      <a:pt x="296" y="30"/>
                    </a:lnTo>
                    <a:lnTo>
                      <a:pt x="244" y="50"/>
                    </a:lnTo>
                    <a:lnTo>
                      <a:pt x="232" y="60"/>
                    </a:lnTo>
                    <a:lnTo>
                      <a:pt x="222" y="71"/>
                    </a:lnTo>
                    <a:lnTo>
                      <a:pt x="213" y="81"/>
                    </a:lnTo>
                    <a:lnTo>
                      <a:pt x="204" y="93"/>
                    </a:lnTo>
                    <a:lnTo>
                      <a:pt x="195" y="104"/>
                    </a:lnTo>
                    <a:lnTo>
                      <a:pt x="187" y="117"/>
                    </a:lnTo>
                    <a:lnTo>
                      <a:pt x="180" y="129"/>
                    </a:lnTo>
                    <a:lnTo>
                      <a:pt x="174" y="142"/>
                    </a:lnTo>
                    <a:lnTo>
                      <a:pt x="166" y="152"/>
                    </a:lnTo>
                    <a:lnTo>
                      <a:pt x="160" y="165"/>
                    </a:lnTo>
                    <a:lnTo>
                      <a:pt x="154" y="177"/>
                    </a:lnTo>
                    <a:lnTo>
                      <a:pt x="150" y="190"/>
                    </a:lnTo>
                    <a:lnTo>
                      <a:pt x="147" y="196"/>
                    </a:lnTo>
                    <a:lnTo>
                      <a:pt x="144" y="202"/>
                    </a:lnTo>
                    <a:lnTo>
                      <a:pt x="142" y="209"/>
                    </a:lnTo>
                    <a:lnTo>
                      <a:pt x="140" y="216"/>
                    </a:lnTo>
                    <a:lnTo>
                      <a:pt x="137" y="222"/>
                    </a:lnTo>
                    <a:lnTo>
                      <a:pt x="136" y="228"/>
                    </a:lnTo>
                    <a:lnTo>
                      <a:pt x="134" y="235"/>
                    </a:lnTo>
                    <a:lnTo>
                      <a:pt x="133" y="242"/>
                    </a:lnTo>
                    <a:lnTo>
                      <a:pt x="129" y="253"/>
                    </a:lnTo>
                    <a:lnTo>
                      <a:pt x="126" y="266"/>
                    </a:lnTo>
                    <a:lnTo>
                      <a:pt x="124" y="272"/>
                    </a:lnTo>
                    <a:lnTo>
                      <a:pt x="123" y="279"/>
                    </a:lnTo>
                    <a:lnTo>
                      <a:pt x="120" y="285"/>
                    </a:lnTo>
                    <a:lnTo>
                      <a:pt x="119" y="292"/>
                    </a:lnTo>
                    <a:lnTo>
                      <a:pt x="117" y="298"/>
                    </a:lnTo>
                    <a:lnTo>
                      <a:pt x="116" y="305"/>
                    </a:lnTo>
                    <a:lnTo>
                      <a:pt x="115" y="311"/>
                    </a:lnTo>
                    <a:lnTo>
                      <a:pt x="114" y="318"/>
                    </a:lnTo>
                    <a:lnTo>
                      <a:pt x="113" y="324"/>
                    </a:lnTo>
                    <a:lnTo>
                      <a:pt x="112" y="331"/>
                    </a:lnTo>
                    <a:lnTo>
                      <a:pt x="111" y="338"/>
                    </a:lnTo>
                    <a:lnTo>
                      <a:pt x="111" y="345"/>
                    </a:lnTo>
                    <a:lnTo>
                      <a:pt x="109" y="357"/>
                    </a:lnTo>
                    <a:lnTo>
                      <a:pt x="108" y="370"/>
                    </a:lnTo>
                    <a:lnTo>
                      <a:pt x="107" y="376"/>
                    </a:lnTo>
                    <a:lnTo>
                      <a:pt x="106" y="383"/>
                    </a:lnTo>
                    <a:lnTo>
                      <a:pt x="106" y="390"/>
                    </a:lnTo>
                    <a:lnTo>
                      <a:pt x="106" y="397"/>
                    </a:lnTo>
                    <a:lnTo>
                      <a:pt x="105" y="403"/>
                    </a:lnTo>
                    <a:lnTo>
                      <a:pt x="105" y="410"/>
                    </a:lnTo>
                    <a:lnTo>
                      <a:pt x="104" y="416"/>
                    </a:lnTo>
                    <a:lnTo>
                      <a:pt x="104" y="423"/>
                    </a:lnTo>
                    <a:lnTo>
                      <a:pt x="102" y="429"/>
                    </a:lnTo>
                    <a:lnTo>
                      <a:pt x="102" y="436"/>
                    </a:lnTo>
                    <a:lnTo>
                      <a:pt x="102" y="443"/>
                    </a:lnTo>
                    <a:lnTo>
                      <a:pt x="102" y="450"/>
                    </a:lnTo>
                    <a:lnTo>
                      <a:pt x="111" y="537"/>
                    </a:lnTo>
                    <a:lnTo>
                      <a:pt x="137" y="615"/>
                    </a:lnTo>
                    <a:lnTo>
                      <a:pt x="102" y="615"/>
                    </a:lnTo>
                    <a:close/>
                  </a:path>
                </a:pathLst>
              </a:custGeom>
              <a:solidFill>
                <a:srgbClr val="CC9933"/>
              </a:solidFill>
              <a:ln w="9525">
                <a:noFill/>
                <a:round/>
                <a:headEnd/>
                <a:tailEnd/>
              </a:ln>
            </p:spPr>
            <p:txBody>
              <a:bodyPr/>
              <a:lstStyle/>
              <a:p>
                <a:endParaRPr lang="en-GB"/>
              </a:p>
            </p:txBody>
          </p:sp>
          <p:sp>
            <p:nvSpPr>
              <p:cNvPr id="12334" name="Freeform 31"/>
              <p:cNvSpPr>
                <a:spLocks/>
              </p:cNvSpPr>
              <p:nvPr/>
            </p:nvSpPr>
            <p:spPr bwMode="auto">
              <a:xfrm>
                <a:off x="4117" y="1741"/>
                <a:ext cx="360" cy="694"/>
              </a:xfrm>
              <a:custGeom>
                <a:avLst/>
                <a:gdLst>
                  <a:gd name="T0" fmla="*/ 1 w 722"/>
                  <a:gd name="T1" fmla="*/ 371 h 694"/>
                  <a:gd name="T2" fmla="*/ 3 w 722"/>
                  <a:gd name="T3" fmla="*/ 316 h 694"/>
                  <a:gd name="T4" fmla="*/ 4 w 722"/>
                  <a:gd name="T5" fmla="*/ 303 h 694"/>
                  <a:gd name="T6" fmla="*/ 6 w 722"/>
                  <a:gd name="T7" fmla="*/ 290 h 694"/>
                  <a:gd name="T8" fmla="*/ 7 w 722"/>
                  <a:gd name="T9" fmla="*/ 278 h 694"/>
                  <a:gd name="T10" fmla="*/ 8 w 722"/>
                  <a:gd name="T11" fmla="*/ 266 h 694"/>
                  <a:gd name="T12" fmla="*/ 10 w 722"/>
                  <a:gd name="T13" fmla="*/ 255 h 694"/>
                  <a:gd name="T14" fmla="*/ 11 w 722"/>
                  <a:gd name="T15" fmla="*/ 244 h 694"/>
                  <a:gd name="T16" fmla="*/ 12 w 722"/>
                  <a:gd name="T17" fmla="*/ 233 h 694"/>
                  <a:gd name="T18" fmla="*/ 13 w 722"/>
                  <a:gd name="T19" fmla="*/ 223 h 694"/>
                  <a:gd name="T20" fmla="*/ 15 w 722"/>
                  <a:gd name="T21" fmla="*/ 212 h 694"/>
                  <a:gd name="T22" fmla="*/ 16 w 722"/>
                  <a:gd name="T23" fmla="*/ 202 h 694"/>
                  <a:gd name="T24" fmla="*/ 17 w 722"/>
                  <a:gd name="T25" fmla="*/ 191 h 694"/>
                  <a:gd name="T26" fmla="*/ 19 w 722"/>
                  <a:gd name="T27" fmla="*/ 182 h 694"/>
                  <a:gd name="T28" fmla="*/ 20 w 722"/>
                  <a:gd name="T29" fmla="*/ 172 h 694"/>
                  <a:gd name="T30" fmla="*/ 21 w 722"/>
                  <a:gd name="T31" fmla="*/ 163 h 694"/>
                  <a:gd name="T32" fmla="*/ 23 w 722"/>
                  <a:gd name="T33" fmla="*/ 153 h 694"/>
                  <a:gd name="T34" fmla="*/ 24 w 722"/>
                  <a:gd name="T35" fmla="*/ 144 h 694"/>
                  <a:gd name="T36" fmla="*/ 25 w 722"/>
                  <a:gd name="T37" fmla="*/ 134 h 694"/>
                  <a:gd name="T38" fmla="*/ 27 w 722"/>
                  <a:gd name="T39" fmla="*/ 125 h 694"/>
                  <a:gd name="T40" fmla="*/ 28 w 722"/>
                  <a:gd name="T41" fmla="*/ 116 h 694"/>
                  <a:gd name="T42" fmla="*/ 29 w 722"/>
                  <a:gd name="T43" fmla="*/ 106 h 694"/>
                  <a:gd name="T44" fmla="*/ 30 w 722"/>
                  <a:gd name="T45" fmla="*/ 97 h 694"/>
                  <a:gd name="T46" fmla="*/ 32 w 722"/>
                  <a:gd name="T47" fmla="*/ 88 h 694"/>
                  <a:gd name="T48" fmla="*/ 33 w 722"/>
                  <a:gd name="T49" fmla="*/ 79 h 694"/>
                  <a:gd name="T50" fmla="*/ 34 w 722"/>
                  <a:gd name="T51" fmla="*/ 70 h 694"/>
                  <a:gd name="T52" fmla="*/ 36 w 722"/>
                  <a:gd name="T53" fmla="*/ 60 h 694"/>
                  <a:gd name="T54" fmla="*/ 37 w 722"/>
                  <a:gd name="T55" fmla="*/ 51 h 694"/>
                  <a:gd name="T56" fmla="*/ 38 w 722"/>
                  <a:gd name="T57" fmla="*/ 41 h 694"/>
                  <a:gd name="T58" fmla="*/ 39 w 722"/>
                  <a:gd name="T59" fmla="*/ 32 h 694"/>
                  <a:gd name="T60" fmla="*/ 41 w 722"/>
                  <a:gd name="T61" fmla="*/ 23 h 694"/>
                  <a:gd name="T62" fmla="*/ 42 w 722"/>
                  <a:gd name="T63" fmla="*/ 13 h 694"/>
                  <a:gd name="T64" fmla="*/ 43 w 722"/>
                  <a:gd name="T65" fmla="*/ 4 h 694"/>
                  <a:gd name="T66" fmla="*/ 45 w 722"/>
                  <a:gd name="T67" fmla="*/ 50 h 694"/>
                  <a:gd name="T68" fmla="*/ 13 w 722"/>
                  <a:gd name="T69" fmla="*/ 332 h 694"/>
                  <a:gd name="T70" fmla="*/ 43 w 722"/>
                  <a:gd name="T71" fmla="*/ 166 h 694"/>
                  <a:gd name="T72" fmla="*/ 19 w 722"/>
                  <a:gd name="T73" fmla="*/ 362 h 694"/>
                  <a:gd name="T74" fmla="*/ 45 w 722"/>
                  <a:gd name="T75" fmla="*/ 264 h 694"/>
                  <a:gd name="T76" fmla="*/ 11 w 722"/>
                  <a:gd name="T77" fmla="*/ 596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2"/>
                  <a:gd name="T118" fmla="*/ 0 h 694"/>
                  <a:gd name="T119" fmla="*/ 722 w 722"/>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2" h="694">
                    <a:moveTo>
                      <a:pt x="0" y="694"/>
                    </a:moveTo>
                    <a:lnTo>
                      <a:pt x="19" y="371"/>
                    </a:lnTo>
                    <a:lnTo>
                      <a:pt x="45" y="323"/>
                    </a:lnTo>
                    <a:lnTo>
                      <a:pt x="55" y="316"/>
                    </a:lnTo>
                    <a:lnTo>
                      <a:pt x="65" y="309"/>
                    </a:lnTo>
                    <a:lnTo>
                      <a:pt x="76" y="303"/>
                    </a:lnTo>
                    <a:lnTo>
                      <a:pt x="86" y="297"/>
                    </a:lnTo>
                    <a:lnTo>
                      <a:pt x="96" y="290"/>
                    </a:lnTo>
                    <a:lnTo>
                      <a:pt x="108" y="284"/>
                    </a:lnTo>
                    <a:lnTo>
                      <a:pt x="117" y="278"/>
                    </a:lnTo>
                    <a:lnTo>
                      <a:pt x="129" y="273"/>
                    </a:lnTo>
                    <a:lnTo>
                      <a:pt x="138" y="266"/>
                    </a:lnTo>
                    <a:lnTo>
                      <a:pt x="149" y="262"/>
                    </a:lnTo>
                    <a:lnTo>
                      <a:pt x="160" y="255"/>
                    </a:lnTo>
                    <a:lnTo>
                      <a:pt x="171" y="250"/>
                    </a:lnTo>
                    <a:lnTo>
                      <a:pt x="181" y="244"/>
                    </a:lnTo>
                    <a:lnTo>
                      <a:pt x="191" y="239"/>
                    </a:lnTo>
                    <a:lnTo>
                      <a:pt x="202" y="233"/>
                    </a:lnTo>
                    <a:lnTo>
                      <a:pt x="214" y="229"/>
                    </a:lnTo>
                    <a:lnTo>
                      <a:pt x="223" y="223"/>
                    </a:lnTo>
                    <a:lnTo>
                      <a:pt x="234" y="218"/>
                    </a:lnTo>
                    <a:lnTo>
                      <a:pt x="245" y="212"/>
                    </a:lnTo>
                    <a:lnTo>
                      <a:pt x="255" y="207"/>
                    </a:lnTo>
                    <a:lnTo>
                      <a:pt x="265" y="202"/>
                    </a:lnTo>
                    <a:lnTo>
                      <a:pt x="276" y="197"/>
                    </a:lnTo>
                    <a:lnTo>
                      <a:pt x="286" y="191"/>
                    </a:lnTo>
                    <a:lnTo>
                      <a:pt x="298" y="187"/>
                    </a:lnTo>
                    <a:lnTo>
                      <a:pt x="307" y="182"/>
                    </a:lnTo>
                    <a:lnTo>
                      <a:pt x="318" y="177"/>
                    </a:lnTo>
                    <a:lnTo>
                      <a:pt x="328" y="172"/>
                    </a:lnTo>
                    <a:lnTo>
                      <a:pt x="340" y="167"/>
                    </a:lnTo>
                    <a:lnTo>
                      <a:pt x="350" y="163"/>
                    </a:lnTo>
                    <a:lnTo>
                      <a:pt x="360" y="158"/>
                    </a:lnTo>
                    <a:lnTo>
                      <a:pt x="371" y="153"/>
                    </a:lnTo>
                    <a:lnTo>
                      <a:pt x="382" y="150"/>
                    </a:lnTo>
                    <a:lnTo>
                      <a:pt x="392" y="144"/>
                    </a:lnTo>
                    <a:lnTo>
                      <a:pt x="403" y="139"/>
                    </a:lnTo>
                    <a:lnTo>
                      <a:pt x="413" y="134"/>
                    </a:lnTo>
                    <a:lnTo>
                      <a:pt x="424" y="131"/>
                    </a:lnTo>
                    <a:lnTo>
                      <a:pt x="433" y="125"/>
                    </a:lnTo>
                    <a:lnTo>
                      <a:pt x="444" y="120"/>
                    </a:lnTo>
                    <a:lnTo>
                      <a:pt x="455" y="116"/>
                    </a:lnTo>
                    <a:lnTo>
                      <a:pt x="465" y="112"/>
                    </a:lnTo>
                    <a:lnTo>
                      <a:pt x="475" y="106"/>
                    </a:lnTo>
                    <a:lnTo>
                      <a:pt x="485" y="103"/>
                    </a:lnTo>
                    <a:lnTo>
                      <a:pt x="496" y="97"/>
                    </a:lnTo>
                    <a:lnTo>
                      <a:pt x="507" y="93"/>
                    </a:lnTo>
                    <a:lnTo>
                      <a:pt x="516" y="88"/>
                    </a:lnTo>
                    <a:lnTo>
                      <a:pt x="527" y="84"/>
                    </a:lnTo>
                    <a:lnTo>
                      <a:pt x="537" y="79"/>
                    </a:lnTo>
                    <a:lnTo>
                      <a:pt x="548" y="76"/>
                    </a:lnTo>
                    <a:lnTo>
                      <a:pt x="557" y="70"/>
                    </a:lnTo>
                    <a:lnTo>
                      <a:pt x="568" y="65"/>
                    </a:lnTo>
                    <a:lnTo>
                      <a:pt x="579" y="60"/>
                    </a:lnTo>
                    <a:lnTo>
                      <a:pt x="589" y="57"/>
                    </a:lnTo>
                    <a:lnTo>
                      <a:pt x="599" y="51"/>
                    </a:lnTo>
                    <a:lnTo>
                      <a:pt x="609" y="46"/>
                    </a:lnTo>
                    <a:lnTo>
                      <a:pt x="620" y="41"/>
                    </a:lnTo>
                    <a:lnTo>
                      <a:pt x="631" y="38"/>
                    </a:lnTo>
                    <a:lnTo>
                      <a:pt x="640" y="32"/>
                    </a:lnTo>
                    <a:lnTo>
                      <a:pt x="651" y="27"/>
                    </a:lnTo>
                    <a:lnTo>
                      <a:pt x="661" y="23"/>
                    </a:lnTo>
                    <a:lnTo>
                      <a:pt x="672" y="19"/>
                    </a:lnTo>
                    <a:lnTo>
                      <a:pt x="682" y="13"/>
                    </a:lnTo>
                    <a:lnTo>
                      <a:pt x="692" y="8"/>
                    </a:lnTo>
                    <a:lnTo>
                      <a:pt x="703" y="4"/>
                    </a:lnTo>
                    <a:lnTo>
                      <a:pt x="713" y="0"/>
                    </a:lnTo>
                    <a:lnTo>
                      <a:pt x="722" y="50"/>
                    </a:lnTo>
                    <a:lnTo>
                      <a:pt x="695" y="98"/>
                    </a:lnTo>
                    <a:lnTo>
                      <a:pt x="220" y="332"/>
                    </a:lnTo>
                    <a:lnTo>
                      <a:pt x="695" y="107"/>
                    </a:lnTo>
                    <a:lnTo>
                      <a:pt x="695" y="166"/>
                    </a:lnTo>
                    <a:lnTo>
                      <a:pt x="344" y="342"/>
                    </a:lnTo>
                    <a:lnTo>
                      <a:pt x="318" y="362"/>
                    </a:lnTo>
                    <a:lnTo>
                      <a:pt x="695" y="186"/>
                    </a:lnTo>
                    <a:lnTo>
                      <a:pt x="722" y="264"/>
                    </a:lnTo>
                    <a:lnTo>
                      <a:pt x="212" y="567"/>
                    </a:lnTo>
                    <a:lnTo>
                      <a:pt x="177" y="596"/>
                    </a:lnTo>
                    <a:lnTo>
                      <a:pt x="0" y="694"/>
                    </a:lnTo>
                    <a:close/>
                  </a:path>
                </a:pathLst>
              </a:custGeom>
              <a:solidFill>
                <a:srgbClr val="FFFFFF"/>
              </a:solidFill>
              <a:ln w="9525">
                <a:noFill/>
                <a:round/>
                <a:headEnd/>
                <a:tailEnd/>
              </a:ln>
            </p:spPr>
            <p:txBody>
              <a:bodyPr/>
              <a:lstStyle/>
              <a:p>
                <a:endParaRPr lang="en-GB"/>
              </a:p>
            </p:txBody>
          </p:sp>
          <p:sp>
            <p:nvSpPr>
              <p:cNvPr id="12335" name="Freeform 32"/>
              <p:cNvSpPr>
                <a:spLocks/>
              </p:cNvSpPr>
              <p:nvPr/>
            </p:nvSpPr>
            <p:spPr bwMode="auto">
              <a:xfrm>
                <a:off x="3070" y="2034"/>
                <a:ext cx="141" cy="381"/>
              </a:xfrm>
              <a:custGeom>
                <a:avLst/>
                <a:gdLst>
                  <a:gd name="T0" fmla="*/ 6 w 281"/>
                  <a:gd name="T1" fmla="*/ 381 h 381"/>
                  <a:gd name="T2" fmla="*/ 2 w 281"/>
                  <a:gd name="T3" fmla="*/ 371 h 381"/>
                  <a:gd name="T4" fmla="*/ 2 w 281"/>
                  <a:gd name="T5" fmla="*/ 358 h 381"/>
                  <a:gd name="T6" fmla="*/ 2 w 281"/>
                  <a:gd name="T7" fmla="*/ 347 h 381"/>
                  <a:gd name="T8" fmla="*/ 1 w 281"/>
                  <a:gd name="T9" fmla="*/ 335 h 381"/>
                  <a:gd name="T10" fmla="*/ 1 w 281"/>
                  <a:gd name="T11" fmla="*/ 323 h 381"/>
                  <a:gd name="T12" fmla="*/ 1 w 281"/>
                  <a:gd name="T13" fmla="*/ 311 h 381"/>
                  <a:gd name="T14" fmla="*/ 1 w 281"/>
                  <a:gd name="T15" fmla="*/ 300 h 381"/>
                  <a:gd name="T16" fmla="*/ 1 w 281"/>
                  <a:gd name="T17" fmla="*/ 288 h 381"/>
                  <a:gd name="T18" fmla="*/ 1 w 281"/>
                  <a:gd name="T19" fmla="*/ 277 h 381"/>
                  <a:gd name="T20" fmla="*/ 1 w 281"/>
                  <a:gd name="T21" fmla="*/ 265 h 381"/>
                  <a:gd name="T22" fmla="*/ 1 w 281"/>
                  <a:gd name="T23" fmla="*/ 254 h 381"/>
                  <a:gd name="T24" fmla="*/ 1 w 281"/>
                  <a:gd name="T25" fmla="*/ 242 h 381"/>
                  <a:gd name="T26" fmla="*/ 1 w 281"/>
                  <a:gd name="T27" fmla="*/ 231 h 381"/>
                  <a:gd name="T28" fmla="*/ 0 w 281"/>
                  <a:gd name="T29" fmla="*/ 219 h 381"/>
                  <a:gd name="T30" fmla="*/ 0 w 281"/>
                  <a:gd name="T31" fmla="*/ 208 h 381"/>
                  <a:gd name="T32" fmla="*/ 1 w 281"/>
                  <a:gd name="T33" fmla="*/ 196 h 381"/>
                  <a:gd name="T34" fmla="*/ 1 w 281"/>
                  <a:gd name="T35" fmla="*/ 185 h 381"/>
                  <a:gd name="T36" fmla="*/ 1 w 281"/>
                  <a:gd name="T37" fmla="*/ 174 h 381"/>
                  <a:gd name="T38" fmla="*/ 1 w 281"/>
                  <a:gd name="T39" fmla="*/ 162 h 381"/>
                  <a:gd name="T40" fmla="*/ 1 w 281"/>
                  <a:gd name="T41" fmla="*/ 150 h 381"/>
                  <a:gd name="T42" fmla="*/ 1 w 281"/>
                  <a:gd name="T43" fmla="*/ 139 h 381"/>
                  <a:gd name="T44" fmla="*/ 1 w 281"/>
                  <a:gd name="T45" fmla="*/ 128 h 381"/>
                  <a:gd name="T46" fmla="*/ 1 w 281"/>
                  <a:gd name="T47" fmla="*/ 116 h 381"/>
                  <a:gd name="T48" fmla="*/ 1 w 281"/>
                  <a:gd name="T49" fmla="*/ 104 h 381"/>
                  <a:gd name="T50" fmla="*/ 1 w 281"/>
                  <a:gd name="T51" fmla="*/ 93 h 381"/>
                  <a:gd name="T52" fmla="*/ 2 w 281"/>
                  <a:gd name="T53" fmla="*/ 82 h 381"/>
                  <a:gd name="T54" fmla="*/ 2 w 281"/>
                  <a:gd name="T55" fmla="*/ 70 h 381"/>
                  <a:gd name="T56" fmla="*/ 2 w 281"/>
                  <a:gd name="T57" fmla="*/ 58 h 381"/>
                  <a:gd name="T58" fmla="*/ 2 w 281"/>
                  <a:gd name="T59" fmla="*/ 46 h 381"/>
                  <a:gd name="T60" fmla="*/ 3 w 281"/>
                  <a:gd name="T61" fmla="*/ 35 h 381"/>
                  <a:gd name="T62" fmla="*/ 3 w 281"/>
                  <a:gd name="T63" fmla="*/ 23 h 381"/>
                  <a:gd name="T64" fmla="*/ 3 w 281"/>
                  <a:gd name="T65" fmla="*/ 11 h 381"/>
                  <a:gd name="T66" fmla="*/ 4 w 281"/>
                  <a:gd name="T67" fmla="*/ 0 h 381"/>
                  <a:gd name="T68" fmla="*/ 15 w 281"/>
                  <a:gd name="T69" fmla="*/ 0 h 381"/>
                  <a:gd name="T70" fmla="*/ 18 w 281"/>
                  <a:gd name="T71" fmla="*/ 30 h 381"/>
                  <a:gd name="T72" fmla="*/ 17 w 281"/>
                  <a:gd name="T73" fmla="*/ 69 h 381"/>
                  <a:gd name="T74" fmla="*/ 16 w 281"/>
                  <a:gd name="T75" fmla="*/ 323 h 381"/>
                  <a:gd name="T76" fmla="*/ 16 w 281"/>
                  <a:gd name="T77" fmla="*/ 351 h 381"/>
                  <a:gd name="T78" fmla="*/ 15 w 281"/>
                  <a:gd name="T79" fmla="*/ 381 h 381"/>
                  <a:gd name="T80" fmla="*/ 6 w 281"/>
                  <a:gd name="T81" fmla="*/ 381 h 3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1"/>
                  <a:gd name="T124" fmla="*/ 0 h 381"/>
                  <a:gd name="T125" fmla="*/ 281 w 281"/>
                  <a:gd name="T126" fmla="*/ 381 h 3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1" h="381">
                    <a:moveTo>
                      <a:pt x="87" y="381"/>
                    </a:moveTo>
                    <a:lnTo>
                      <a:pt x="26" y="371"/>
                    </a:lnTo>
                    <a:lnTo>
                      <a:pt x="21" y="358"/>
                    </a:lnTo>
                    <a:lnTo>
                      <a:pt x="18" y="347"/>
                    </a:lnTo>
                    <a:lnTo>
                      <a:pt x="15" y="335"/>
                    </a:lnTo>
                    <a:lnTo>
                      <a:pt x="13" y="323"/>
                    </a:lnTo>
                    <a:lnTo>
                      <a:pt x="10" y="311"/>
                    </a:lnTo>
                    <a:lnTo>
                      <a:pt x="9" y="300"/>
                    </a:lnTo>
                    <a:lnTo>
                      <a:pt x="7" y="288"/>
                    </a:lnTo>
                    <a:lnTo>
                      <a:pt x="6" y="277"/>
                    </a:lnTo>
                    <a:lnTo>
                      <a:pt x="3" y="265"/>
                    </a:lnTo>
                    <a:lnTo>
                      <a:pt x="2" y="254"/>
                    </a:lnTo>
                    <a:lnTo>
                      <a:pt x="1" y="242"/>
                    </a:lnTo>
                    <a:lnTo>
                      <a:pt x="1" y="231"/>
                    </a:lnTo>
                    <a:lnTo>
                      <a:pt x="0" y="219"/>
                    </a:lnTo>
                    <a:lnTo>
                      <a:pt x="0" y="208"/>
                    </a:lnTo>
                    <a:lnTo>
                      <a:pt x="1" y="196"/>
                    </a:lnTo>
                    <a:lnTo>
                      <a:pt x="2" y="185"/>
                    </a:lnTo>
                    <a:lnTo>
                      <a:pt x="2" y="174"/>
                    </a:lnTo>
                    <a:lnTo>
                      <a:pt x="3" y="162"/>
                    </a:lnTo>
                    <a:lnTo>
                      <a:pt x="4" y="150"/>
                    </a:lnTo>
                    <a:lnTo>
                      <a:pt x="7" y="139"/>
                    </a:lnTo>
                    <a:lnTo>
                      <a:pt x="8" y="128"/>
                    </a:lnTo>
                    <a:lnTo>
                      <a:pt x="10" y="116"/>
                    </a:lnTo>
                    <a:lnTo>
                      <a:pt x="13" y="104"/>
                    </a:lnTo>
                    <a:lnTo>
                      <a:pt x="16" y="93"/>
                    </a:lnTo>
                    <a:lnTo>
                      <a:pt x="19" y="82"/>
                    </a:lnTo>
                    <a:lnTo>
                      <a:pt x="22" y="70"/>
                    </a:lnTo>
                    <a:lnTo>
                      <a:pt x="26" y="58"/>
                    </a:lnTo>
                    <a:lnTo>
                      <a:pt x="31" y="46"/>
                    </a:lnTo>
                    <a:lnTo>
                      <a:pt x="35" y="35"/>
                    </a:lnTo>
                    <a:lnTo>
                      <a:pt x="41" y="23"/>
                    </a:lnTo>
                    <a:lnTo>
                      <a:pt x="46" y="11"/>
                    </a:lnTo>
                    <a:lnTo>
                      <a:pt x="52" y="0"/>
                    </a:lnTo>
                    <a:lnTo>
                      <a:pt x="237" y="0"/>
                    </a:lnTo>
                    <a:lnTo>
                      <a:pt x="281" y="30"/>
                    </a:lnTo>
                    <a:lnTo>
                      <a:pt x="263" y="69"/>
                    </a:lnTo>
                    <a:lnTo>
                      <a:pt x="246" y="323"/>
                    </a:lnTo>
                    <a:lnTo>
                      <a:pt x="255" y="351"/>
                    </a:lnTo>
                    <a:lnTo>
                      <a:pt x="228" y="381"/>
                    </a:lnTo>
                    <a:lnTo>
                      <a:pt x="87" y="381"/>
                    </a:lnTo>
                    <a:close/>
                  </a:path>
                </a:pathLst>
              </a:custGeom>
              <a:solidFill>
                <a:srgbClr val="000000"/>
              </a:solidFill>
              <a:ln w="9525">
                <a:noFill/>
                <a:round/>
                <a:headEnd/>
                <a:tailEnd/>
              </a:ln>
            </p:spPr>
            <p:txBody>
              <a:bodyPr/>
              <a:lstStyle/>
              <a:p>
                <a:endParaRPr lang="en-GB"/>
              </a:p>
            </p:txBody>
          </p:sp>
          <p:sp>
            <p:nvSpPr>
              <p:cNvPr id="12336" name="Freeform 33"/>
              <p:cNvSpPr>
                <a:spLocks/>
              </p:cNvSpPr>
              <p:nvPr/>
            </p:nvSpPr>
            <p:spPr bwMode="auto">
              <a:xfrm>
                <a:off x="3080" y="2053"/>
                <a:ext cx="117" cy="343"/>
              </a:xfrm>
              <a:custGeom>
                <a:avLst/>
                <a:gdLst>
                  <a:gd name="T0" fmla="*/ 0 w 235"/>
                  <a:gd name="T1" fmla="*/ 336 h 343"/>
                  <a:gd name="T2" fmla="*/ 0 w 235"/>
                  <a:gd name="T3" fmla="*/ 323 h 343"/>
                  <a:gd name="T4" fmla="*/ 0 w 235"/>
                  <a:gd name="T5" fmla="*/ 305 h 343"/>
                  <a:gd name="T6" fmla="*/ 0 w 235"/>
                  <a:gd name="T7" fmla="*/ 283 h 343"/>
                  <a:gd name="T8" fmla="*/ 0 w 235"/>
                  <a:gd name="T9" fmla="*/ 263 h 343"/>
                  <a:gd name="T10" fmla="*/ 0 w 235"/>
                  <a:gd name="T11" fmla="*/ 243 h 343"/>
                  <a:gd name="T12" fmla="*/ 0 w 235"/>
                  <a:gd name="T13" fmla="*/ 223 h 343"/>
                  <a:gd name="T14" fmla="*/ 0 w 235"/>
                  <a:gd name="T15" fmla="*/ 204 h 343"/>
                  <a:gd name="T16" fmla="*/ 0 w 235"/>
                  <a:gd name="T17" fmla="*/ 186 h 343"/>
                  <a:gd name="T18" fmla="*/ 0 w 235"/>
                  <a:gd name="T19" fmla="*/ 167 h 343"/>
                  <a:gd name="T20" fmla="*/ 0 w 235"/>
                  <a:gd name="T21" fmla="*/ 149 h 343"/>
                  <a:gd name="T22" fmla="*/ 0 w 235"/>
                  <a:gd name="T23" fmla="*/ 130 h 343"/>
                  <a:gd name="T24" fmla="*/ 0 w 235"/>
                  <a:gd name="T25" fmla="*/ 109 h 343"/>
                  <a:gd name="T26" fmla="*/ 0 w 235"/>
                  <a:gd name="T27" fmla="*/ 87 h 343"/>
                  <a:gd name="T28" fmla="*/ 1 w 235"/>
                  <a:gd name="T29" fmla="*/ 65 h 343"/>
                  <a:gd name="T30" fmla="*/ 1 w 235"/>
                  <a:gd name="T31" fmla="*/ 46 h 343"/>
                  <a:gd name="T32" fmla="*/ 1 w 235"/>
                  <a:gd name="T33" fmla="*/ 33 h 343"/>
                  <a:gd name="T34" fmla="*/ 1 w 235"/>
                  <a:gd name="T35" fmla="*/ 20 h 343"/>
                  <a:gd name="T36" fmla="*/ 2 w 235"/>
                  <a:gd name="T37" fmla="*/ 6 h 343"/>
                  <a:gd name="T38" fmla="*/ 14 w 235"/>
                  <a:gd name="T39" fmla="*/ 0 h 343"/>
                  <a:gd name="T40" fmla="*/ 14 w 235"/>
                  <a:gd name="T41" fmla="*/ 19 h 343"/>
                  <a:gd name="T42" fmla="*/ 14 w 235"/>
                  <a:gd name="T43" fmla="*/ 39 h 343"/>
                  <a:gd name="T44" fmla="*/ 13 w 235"/>
                  <a:gd name="T45" fmla="*/ 59 h 343"/>
                  <a:gd name="T46" fmla="*/ 13 w 235"/>
                  <a:gd name="T47" fmla="*/ 79 h 343"/>
                  <a:gd name="T48" fmla="*/ 13 w 235"/>
                  <a:gd name="T49" fmla="*/ 98 h 343"/>
                  <a:gd name="T50" fmla="*/ 12 w 235"/>
                  <a:gd name="T51" fmla="*/ 117 h 343"/>
                  <a:gd name="T52" fmla="*/ 12 w 235"/>
                  <a:gd name="T53" fmla="*/ 136 h 343"/>
                  <a:gd name="T54" fmla="*/ 12 w 235"/>
                  <a:gd name="T55" fmla="*/ 156 h 343"/>
                  <a:gd name="T56" fmla="*/ 12 w 235"/>
                  <a:gd name="T57" fmla="*/ 173 h 343"/>
                  <a:gd name="T58" fmla="*/ 12 w 235"/>
                  <a:gd name="T59" fmla="*/ 192 h 343"/>
                  <a:gd name="T60" fmla="*/ 11 w 235"/>
                  <a:gd name="T61" fmla="*/ 211 h 343"/>
                  <a:gd name="T62" fmla="*/ 11 w 235"/>
                  <a:gd name="T63" fmla="*/ 230 h 343"/>
                  <a:gd name="T64" fmla="*/ 11 w 235"/>
                  <a:gd name="T65" fmla="*/ 248 h 343"/>
                  <a:gd name="T66" fmla="*/ 11 w 235"/>
                  <a:gd name="T67" fmla="*/ 266 h 343"/>
                  <a:gd name="T68" fmla="*/ 11 w 235"/>
                  <a:gd name="T69" fmla="*/ 285 h 343"/>
                  <a:gd name="T70" fmla="*/ 11 w 235"/>
                  <a:gd name="T71" fmla="*/ 304 h 343"/>
                  <a:gd name="T72" fmla="*/ 0 w 235"/>
                  <a:gd name="T73" fmla="*/ 343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343"/>
                  <a:gd name="T113" fmla="*/ 235 w 235"/>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343">
                    <a:moveTo>
                      <a:pt x="15" y="343"/>
                    </a:moveTo>
                    <a:lnTo>
                      <a:pt x="14" y="336"/>
                    </a:lnTo>
                    <a:lnTo>
                      <a:pt x="13" y="329"/>
                    </a:lnTo>
                    <a:lnTo>
                      <a:pt x="12" y="323"/>
                    </a:lnTo>
                    <a:lnTo>
                      <a:pt x="12" y="317"/>
                    </a:lnTo>
                    <a:lnTo>
                      <a:pt x="11" y="305"/>
                    </a:lnTo>
                    <a:lnTo>
                      <a:pt x="10" y="295"/>
                    </a:lnTo>
                    <a:lnTo>
                      <a:pt x="8" y="283"/>
                    </a:lnTo>
                    <a:lnTo>
                      <a:pt x="8" y="272"/>
                    </a:lnTo>
                    <a:lnTo>
                      <a:pt x="6" y="263"/>
                    </a:lnTo>
                    <a:lnTo>
                      <a:pt x="6" y="253"/>
                    </a:lnTo>
                    <a:lnTo>
                      <a:pt x="4" y="243"/>
                    </a:lnTo>
                    <a:lnTo>
                      <a:pt x="2" y="232"/>
                    </a:lnTo>
                    <a:lnTo>
                      <a:pt x="1" y="223"/>
                    </a:lnTo>
                    <a:lnTo>
                      <a:pt x="1" y="215"/>
                    </a:lnTo>
                    <a:lnTo>
                      <a:pt x="0" y="204"/>
                    </a:lnTo>
                    <a:lnTo>
                      <a:pt x="0" y="196"/>
                    </a:lnTo>
                    <a:lnTo>
                      <a:pt x="0" y="186"/>
                    </a:lnTo>
                    <a:lnTo>
                      <a:pt x="0" y="178"/>
                    </a:lnTo>
                    <a:lnTo>
                      <a:pt x="0" y="167"/>
                    </a:lnTo>
                    <a:lnTo>
                      <a:pt x="0" y="159"/>
                    </a:lnTo>
                    <a:lnTo>
                      <a:pt x="0" y="149"/>
                    </a:lnTo>
                    <a:lnTo>
                      <a:pt x="1" y="140"/>
                    </a:lnTo>
                    <a:lnTo>
                      <a:pt x="2" y="130"/>
                    </a:lnTo>
                    <a:lnTo>
                      <a:pt x="5" y="119"/>
                    </a:lnTo>
                    <a:lnTo>
                      <a:pt x="6" y="109"/>
                    </a:lnTo>
                    <a:lnTo>
                      <a:pt x="9" y="99"/>
                    </a:lnTo>
                    <a:lnTo>
                      <a:pt x="11" y="87"/>
                    </a:lnTo>
                    <a:lnTo>
                      <a:pt x="13" y="77"/>
                    </a:lnTo>
                    <a:lnTo>
                      <a:pt x="16" y="65"/>
                    </a:lnTo>
                    <a:lnTo>
                      <a:pt x="21" y="53"/>
                    </a:lnTo>
                    <a:lnTo>
                      <a:pt x="22" y="46"/>
                    </a:lnTo>
                    <a:lnTo>
                      <a:pt x="24" y="40"/>
                    </a:lnTo>
                    <a:lnTo>
                      <a:pt x="26" y="33"/>
                    </a:lnTo>
                    <a:lnTo>
                      <a:pt x="29" y="27"/>
                    </a:lnTo>
                    <a:lnTo>
                      <a:pt x="31" y="20"/>
                    </a:lnTo>
                    <a:lnTo>
                      <a:pt x="34" y="13"/>
                    </a:lnTo>
                    <a:lnTo>
                      <a:pt x="38" y="6"/>
                    </a:lnTo>
                    <a:lnTo>
                      <a:pt x="41" y="0"/>
                    </a:lnTo>
                    <a:lnTo>
                      <a:pt x="235" y="0"/>
                    </a:lnTo>
                    <a:lnTo>
                      <a:pt x="232" y="10"/>
                    </a:lnTo>
                    <a:lnTo>
                      <a:pt x="228" y="19"/>
                    </a:lnTo>
                    <a:lnTo>
                      <a:pt x="226" y="29"/>
                    </a:lnTo>
                    <a:lnTo>
                      <a:pt x="224" y="39"/>
                    </a:lnTo>
                    <a:lnTo>
                      <a:pt x="221" y="49"/>
                    </a:lnTo>
                    <a:lnTo>
                      <a:pt x="219" y="59"/>
                    </a:lnTo>
                    <a:lnTo>
                      <a:pt x="217" y="69"/>
                    </a:lnTo>
                    <a:lnTo>
                      <a:pt x="215" y="79"/>
                    </a:lnTo>
                    <a:lnTo>
                      <a:pt x="212" y="87"/>
                    </a:lnTo>
                    <a:lnTo>
                      <a:pt x="209" y="98"/>
                    </a:lnTo>
                    <a:lnTo>
                      <a:pt x="207" y="106"/>
                    </a:lnTo>
                    <a:lnTo>
                      <a:pt x="205" y="117"/>
                    </a:lnTo>
                    <a:lnTo>
                      <a:pt x="203" y="126"/>
                    </a:lnTo>
                    <a:lnTo>
                      <a:pt x="202" y="136"/>
                    </a:lnTo>
                    <a:lnTo>
                      <a:pt x="200" y="145"/>
                    </a:lnTo>
                    <a:lnTo>
                      <a:pt x="199" y="156"/>
                    </a:lnTo>
                    <a:lnTo>
                      <a:pt x="197" y="164"/>
                    </a:lnTo>
                    <a:lnTo>
                      <a:pt x="196" y="173"/>
                    </a:lnTo>
                    <a:lnTo>
                      <a:pt x="193" y="183"/>
                    </a:lnTo>
                    <a:lnTo>
                      <a:pt x="192" y="192"/>
                    </a:lnTo>
                    <a:lnTo>
                      <a:pt x="191" y="200"/>
                    </a:lnTo>
                    <a:lnTo>
                      <a:pt x="190" y="211"/>
                    </a:lnTo>
                    <a:lnTo>
                      <a:pt x="189" y="219"/>
                    </a:lnTo>
                    <a:lnTo>
                      <a:pt x="189" y="230"/>
                    </a:lnTo>
                    <a:lnTo>
                      <a:pt x="188" y="238"/>
                    </a:lnTo>
                    <a:lnTo>
                      <a:pt x="188" y="248"/>
                    </a:lnTo>
                    <a:lnTo>
                      <a:pt x="188" y="257"/>
                    </a:lnTo>
                    <a:lnTo>
                      <a:pt x="188" y="266"/>
                    </a:lnTo>
                    <a:lnTo>
                      <a:pt x="188" y="275"/>
                    </a:lnTo>
                    <a:lnTo>
                      <a:pt x="188" y="285"/>
                    </a:lnTo>
                    <a:lnTo>
                      <a:pt x="189" y="294"/>
                    </a:lnTo>
                    <a:lnTo>
                      <a:pt x="190" y="304"/>
                    </a:lnTo>
                    <a:lnTo>
                      <a:pt x="200" y="343"/>
                    </a:lnTo>
                    <a:lnTo>
                      <a:pt x="15" y="343"/>
                    </a:lnTo>
                    <a:close/>
                  </a:path>
                </a:pathLst>
              </a:custGeom>
              <a:solidFill>
                <a:srgbClr val="CC9933"/>
              </a:solidFill>
              <a:ln w="9525">
                <a:noFill/>
                <a:round/>
                <a:headEnd/>
                <a:tailEnd/>
              </a:ln>
            </p:spPr>
            <p:txBody>
              <a:bodyPr/>
              <a:lstStyle/>
              <a:p>
                <a:endParaRPr lang="en-GB"/>
              </a:p>
            </p:txBody>
          </p:sp>
          <p:sp>
            <p:nvSpPr>
              <p:cNvPr id="12337" name="Freeform 34"/>
              <p:cNvSpPr>
                <a:spLocks/>
              </p:cNvSpPr>
              <p:nvPr/>
            </p:nvSpPr>
            <p:spPr bwMode="auto">
              <a:xfrm>
                <a:off x="3114" y="1917"/>
                <a:ext cx="127" cy="40"/>
              </a:xfrm>
              <a:custGeom>
                <a:avLst/>
                <a:gdLst>
                  <a:gd name="T0" fmla="*/ 12 w 256"/>
                  <a:gd name="T1" fmla="*/ 40 h 40"/>
                  <a:gd name="T2" fmla="*/ 3 w 256"/>
                  <a:gd name="T3" fmla="*/ 29 h 40"/>
                  <a:gd name="T4" fmla="*/ 0 w 256"/>
                  <a:gd name="T5" fmla="*/ 40 h 40"/>
                  <a:gd name="T6" fmla="*/ 0 w 256"/>
                  <a:gd name="T7" fmla="*/ 0 h 40"/>
                  <a:gd name="T8" fmla="*/ 4 w 256"/>
                  <a:gd name="T9" fmla="*/ 10 h 40"/>
                  <a:gd name="T10" fmla="*/ 12 w 256"/>
                  <a:gd name="T11" fmla="*/ 10 h 40"/>
                  <a:gd name="T12" fmla="*/ 15 w 256"/>
                  <a:gd name="T13" fmla="*/ 20 h 40"/>
                  <a:gd name="T14" fmla="*/ 12 w 256"/>
                  <a:gd name="T15" fmla="*/ 40 h 40"/>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40"/>
                  <a:gd name="T26" fmla="*/ 256 w 256"/>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40">
                    <a:moveTo>
                      <a:pt x="203" y="40"/>
                    </a:moveTo>
                    <a:lnTo>
                      <a:pt x="62" y="29"/>
                    </a:lnTo>
                    <a:lnTo>
                      <a:pt x="0" y="40"/>
                    </a:lnTo>
                    <a:lnTo>
                      <a:pt x="0" y="0"/>
                    </a:lnTo>
                    <a:lnTo>
                      <a:pt x="71" y="10"/>
                    </a:lnTo>
                    <a:lnTo>
                      <a:pt x="194" y="10"/>
                    </a:lnTo>
                    <a:lnTo>
                      <a:pt x="256" y="20"/>
                    </a:lnTo>
                    <a:lnTo>
                      <a:pt x="203" y="40"/>
                    </a:lnTo>
                    <a:close/>
                  </a:path>
                </a:pathLst>
              </a:custGeom>
              <a:solidFill>
                <a:srgbClr val="000000"/>
              </a:solidFill>
              <a:ln w="9525">
                <a:noFill/>
                <a:round/>
                <a:headEnd/>
                <a:tailEnd/>
              </a:ln>
            </p:spPr>
            <p:txBody>
              <a:bodyPr/>
              <a:lstStyle/>
              <a:p>
                <a:endParaRPr lang="en-GB"/>
              </a:p>
            </p:txBody>
          </p:sp>
          <p:sp>
            <p:nvSpPr>
              <p:cNvPr id="12338" name="Freeform 35"/>
              <p:cNvSpPr>
                <a:spLocks/>
              </p:cNvSpPr>
              <p:nvPr/>
            </p:nvSpPr>
            <p:spPr bwMode="auto">
              <a:xfrm>
                <a:off x="3113" y="937"/>
                <a:ext cx="1320" cy="955"/>
              </a:xfrm>
              <a:custGeom>
                <a:avLst/>
                <a:gdLst>
                  <a:gd name="T0" fmla="*/ 104 w 2641"/>
                  <a:gd name="T1" fmla="*/ 384 h 955"/>
                  <a:gd name="T2" fmla="*/ 99 w 2641"/>
                  <a:gd name="T3" fmla="*/ 375 h 955"/>
                  <a:gd name="T4" fmla="*/ 96 w 2641"/>
                  <a:gd name="T5" fmla="*/ 371 h 955"/>
                  <a:gd name="T6" fmla="*/ 92 w 2641"/>
                  <a:gd name="T7" fmla="*/ 374 h 955"/>
                  <a:gd name="T8" fmla="*/ 87 w 2641"/>
                  <a:gd name="T9" fmla="*/ 408 h 955"/>
                  <a:gd name="T10" fmla="*/ 83 w 2641"/>
                  <a:gd name="T11" fmla="*/ 483 h 955"/>
                  <a:gd name="T12" fmla="*/ 30 w 2641"/>
                  <a:gd name="T13" fmla="*/ 804 h 955"/>
                  <a:gd name="T14" fmla="*/ 29 w 2641"/>
                  <a:gd name="T15" fmla="*/ 710 h 955"/>
                  <a:gd name="T16" fmla="*/ 30 w 2641"/>
                  <a:gd name="T17" fmla="*/ 612 h 955"/>
                  <a:gd name="T18" fmla="*/ 33 w 2641"/>
                  <a:gd name="T19" fmla="*/ 510 h 955"/>
                  <a:gd name="T20" fmla="*/ 87 w 2641"/>
                  <a:gd name="T21" fmla="*/ 365 h 955"/>
                  <a:gd name="T22" fmla="*/ 31 w 2641"/>
                  <a:gd name="T23" fmla="*/ 403 h 955"/>
                  <a:gd name="T24" fmla="*/ 28 w 2641"/>
                  <a:gd name="T25" fmla="*/ 466 h 955"/>
                  <a:gd name="T26" fmla="*/ 26 w 2641"/>
                  <a:gd name="T27" fmla="*/ 529 h 955"/>
                  <a:gd name="T28" fmla="*/ 25 w 2641"/>
                  <a:gd name="T29" fmla="*/ 591 h 955"/>
                  <a:gd name="T30" fmla="*/ 24 w 2641"/>
                  <a:gd name="T31" fmla="*/ 652 h 955"/>
                  <a:gd name="T32" fmla="*/ 23 w 2641"/>
                  <a:gd name="T33" fmla="*/ 715 h 955"/>
                  <a:gd name="T34" fmla="*/ 24 w 2641"/>
                  <a:gd name="T35" fmla="*/ 774 h 955"/>
                  <a:gd name="T36" fmla="*/ 24 w 2641"/>
                  <a:gd name="T37" fmla="*/ 900 h 955"/>
                  <a:gd name="T38" fmla="*/ 20 w 2641"/>
                  <a:gd name="T39" fmla="*/ 895 h 955"/>
                  <a:gd name="T40" fmla="*/ 17 w 2641"/>
                  <a:gd name="T41" fmla="*/ 890 h 955"/>
                  <a:gd name="T42" fmla="*/ 13 w 2641"/>
                  <a:gd name="T43" fmla="*/ 881 h 955"/>
                  <a:gd name="T44" fmla="*/ 10 w 2641"/>
                  <a:gd name="T45" fmla="*/ 871 h 955"/>
                  <a:gd name="T46" fmla="*/ 6 w 2641"/>
                  <a:gd name="T47" fmla="*/ 852 h 955"/>
                  <a:gd name="T48" fmla="*/ 0 w 2641"/>
                  <a:gd name="T49" fmla="*/ 784 h 955"/>
                  <a:gd name="T50" fmla="*/ 0 w 2641"/>
                  <a:gd name="T51" fmla="*/ 690 h 955"/>
                  <a:gd name="T52" fmla="*/ 1 w 2641"/>
                  <a:gd name="T53" fmla="*/ 593 h 955"/>
                  <a:gd name="T54" fmla="*/ 3 w 2641"/>
                  <a:gd name="T55" fmla="*/ 496 h 955"/>
                  <a:gd name="T56" fmla="*/ 58 w 2641"/>
                  <a:gd name="T57" fmla="*/ 62 h 955"/>
                  <a:gd name="T58" fmla="*/ 67 w 2641"/>
                  <a:gd name="T59" fmla="*/ 22 h 955"/>
                  <a:gd name="T60" fmla="*/ 81 w 2641"/>
                  <a:gd name="T61" fmla="*/ 3 h 955"/>
                  <a:gd name="T62" fmla="*/ 97 w 2641"/>
                  <a:gd name="T63" fmla="*/ 0 h 955"/>
                  <a:gd name="T64" fmla="*/ 114 w 2641"/>
                  <a:gd name="T65" fmla="*/ 10 h 955"/>
                  <a:gd name="T66" fmla="*/ 131 w 2641"/>
                  <a:gd name="T67" fmla="*/ 28 h 955"/>
                  <a:gd name="T68" fmla="*/ 145 w 2641"/>
                  <a:gd name="T69" fmla="*/ 52 h 955"/>
                  <a:gd name="T70" fmla="*/ 157 w 2641"/>
                  <a:gd name="T71" fmla="*/ 78 h 955"/>
                  <a:gd name="T72" fmla="*/ 108 w 2641"/>
                  <a:gd name="T73" fmla="*/ 457 h 955"/>
                  <a:gd name="T74" fmla="*/ 106 w 2641"/>
                  <a:gd name="T75" fmla="*/ 529 h 955"/>
                  <a:gd name="T76" fmla="*/ 105 w 2641"/>
                  <a:gd name="T77" fmla="*/ 604 h 955"/>
                  <a:gd name="T78" fmla="*/ 105 w 2641"/>
                  <a:gd name="T79" fmla="*/ 677 h 955"/>
                  <a:gd name="T80" fmla="*/ 119 w 2641"/>
                  <a:gd name="T81" fmla="*/ 887 h 955"/>
                  <a:gd name="T82" fmla="*/ 125 w 2641"/>
                  <a:gd name="T83" fmla="*/ 854 h 955"/>
                  <a:gd name="T84" fmla="*/ 131 w 2641"/>
                  <a:gd name="T85" fmla="*/ 815 h 955"/>
                  <a:gd name="T86" fmla="*/ 138 w 2641"/>
                  <a:gd name="T87" fmla="*/ 774 h 955"/>
                  <a:gd name="T88" fmla="*/ 144 w 2641"/>
                  <a:gd name="T89" fmla="*/ 725 h 955"/>
                  <a:gd name="T90" fmla="*/ 150 w 2641"/>
                  <a:gd name="T91" fmla="*/ 675 h 955"/>
                  <a:gd name="T92" fmla="*/ 156 w 2641"/>
                  <a:gd name="T93" fmla="*/ 618 h 955"/>
                  <a:gd name="T94" fmla="*/ 161 w 2641"/>
                  <a:gd name="T95" fmla="*/ 681 h 955"/>
                  <a:gd name="T96" fmla="*/ 156 w 2641"/>
                  <a:gd name="T97" fmla="*/ 716 h 955"/>
                  <a:gd name="T98" fmla="*/ 151 w 2641"/>
                  <a:gd name="T99" fmla="*/ 752 h 955"/>
                  <a:gd name="T100" fmla="*/ 146 w 2641"/>
                  <a:gd name="T101" fmla="*/ 789 h 955"/>
                  <a:gd name="T102" fmla="*/ 141 w 2641"/>
                  <a:gd name="T103" fmla="*/ 823 h 955"/>
                  <a:gd name="T104" fmla="*/ 137 w 2641"/>
                  <a:gd name="T105" fmla="*/ 855 h 955"/>
                  <a:gd name="T106" fmla="*/ 132 w 2641"/>
                  <a:gd name="T107" fmla="*/ 883 h 955"/>
                  <a:gd name="T108" fmla="*/ 127 w 2641"/>
                  <a:gd name="T109" fmla="*/ 911 h 955"/>
                  <a:gd name="T110" fmla="*/ 123 w 2641"/>
                  <a:gd name="T111" fmla="*/ 928 h 955"/>
                  <a:gd name="T112" fmla="*/ 119 w 2641"/>
                  <a:gd name="T113" fmla="*/ 940 h 955"/>
                  <a:gd name="T114" fmla="*/ 116 w 2641"/>
                  <a:gd name="T115" fmla="*/ 948 h 955"/>
                  <a:gd name="T116" fmla="*/ 112 w 2641"/>
                  <a:gd name="T117" fmla="*/ 953 h 955"/>
                  <a:gd name="T118" fmla="*/ 108 w 2641"/>
                  <a:gd name="T119" fmla="*/ 954 h 955"/>
                  <a:gd name="T120" fmla="*/ 105 w 2641"/>
                  <a:gd name="T121" fmla="*/ 953 h 9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41"/>
                  <a:gd name="T184" fmla="*/ 0 h 955"/>
                  <a:gd name="T185" fmla="*/ 2641 w 2641"/>
                  <a:gd name="T186" fmla="*/ 955 h 9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41" h="955">
                    <a:moveTo>
                      <a:pt x="1638" y="950"/>
                    </a:moveTo>
                    <a:lnTo>
                      <a:pt x="1444" y="911"/>
                    </a:lnTo>
                    <a:lnTo>
                      <a:pt x="1383" y="804"/>
                    </a:lnTo>
                    <a:lnTo>
                      <a:pt x="1383" y="599"/>
                    </a:lnTo>
                    <a:lnTo>
                      <a:pt x="1436" y="492"/>
                    </a:lnTo>
                    <a:lnTo>
                      <a:pt x="1462" y="472"/>
                    </a:lnTo>
                    <a:lnTo>
                      <a:pt x="1542" y="404"/>
                    </a:lnTo>
                    <a:lnTo>
                      <a:pt x="1673" y="404"/>
                    </a:lnTo>
                    <a:lnTo>
                      <a:pt x="1673" y="384"/>
                    </a:lnTo>
                    <a:lnTo>
                      <a:pt x="1662" y="383"/>
                    </a:lnTo>
                    <a:lnTo>
                      <a:pt x="1651" y="383"/>
                    </a:lnTo>
                    <a:lnTo>
                      <a:pt x="1639" y="381"/>
                    </a:lnTo>
                    <a:lnTo>
                      <a:pt x="1629" y="380"/>
                    </a:lnTo>
                    <a:lnTo>
                      <a:pt x="1622" y="379"/>
                    </a:lnTo>
                    <a:lnTo>
                      <a:pt x="1617" y="378"/>
                    </a:lnTo>
                    <a:lnTo>
                      <a:pt x="1611" y="378"/>
                    </a:lnTo>
                    <a:lnTo>
                      <a:pt x="1605" y="378"/>
                    </a:lnTo>
                    <a:lnTo>
                      <a:pt x="1594" y="375"/>
                    </a:lnTo>
                    <a:lnTo>
                      <a:pt x="1583" y="375"/>
                    </a:lnTo>
                    <a:lnTo>
                      <a:pt x="1577" y="374"/>
                    </a:lnTo>
                    <a:lnTo>
                      <a:pt x="1570" y="373"/>
                    </a:lnTo>
                    <a:lnTo>
                      <a:pt x="1565" y="372"/>
                    </a:lnTo>
                    <a:lnTo>
                      <a:pt x="1560" y="372"/>
                    </a:lnTo>
                    <a:lnTo>
                      <a:pt x="1553" y="371"/>
                    </a:lnTo>
                    <a:lnTo>
                      <a:pt x="1547" y="371"/>
                    </a:lnTo>
                    <a:lnTo>
                      <a:pt x="1542" y="371"/>
                    </a:lnTo>
                    <a:lnTo>
                      <a:pt x="1536" y="371"/>
                    </a:lnTo>
                    <a:lnTo>
                      <a:pt x="1530" y="371"/>
                    </a:lnTo>
                    <a:lnTo>
                      <a:pt x="1525" y="371"/>
                    </a:lnTo>
                    <a:lnTo>
                      <a:pt x="1518" y="371"/>
                    </a:lnTo>
                    <a:lnTo>
                      <a:pt x="1513" y="371"/>
                    </a:lnTo>
                    <a:lnTo>
                      <a:pt x="1501" y="371"/>
                    </a:lnTo>
                    <a:lnTo>
                      <a:pt x="1491" y="373"/>
                    </a:lnTo>
                    <a:lnTo>
                      <a:pt x="1484" y="373"/>
                    </a:lnTo>
                    <a:lnTo>
                      <a:pt x="1478" y="373"/>
                    </a:lnTo>
                    <a:lnTo>
                      <a:pt x="1473" y="374"/>
                    </a:lnTo>
                    <a:lnTo>
                      <a:pt x="1467" y="377"/>
                    </a:lnTo>
                    <a:lnTo>
                      <a:pt x="1461" y="377"/>
                    </a:lnTo>
                    <a:lnTo>
                      <a:pt x="1455" y="379"/>
                    </a:lnTo>
                    <a:lnTo>
                      <a:pt x="1449" y="380"/>
                    </a:lnTo>
                    <a:lnTo>
                      <a:pt x="1444" y="384"/>
                    </a:lnTo>
                    <a:lnTo>
                      <a:pt x="1432" y="387"/>
                    </a:lnTo>
                    <a:lnTo>
                      <a:pt x="1422" y="394"/>
                    </a:lnTo>
                    <a:lnTo>
                      <a:pt x="1410" y="400"/>
                    </a:lnTo>
                    <a:lnTo>
                      <a:pt x="1401" y="408"/>
                    </a:lnTo>
                    <a:lnTo>
                      <a:pt x="1389" y="416"/>
                    </a:lnTo>
                    <a:lnTo>
                      <a:pt x="1378" y="426"/>
                    </a:lnTo>
                    <a:lnTo>
                      <a:pt x="1369" y="436"/>
                    </a:lnTo>
                    <a:lnTo>
                      <a:pt x="1359" y="449"/>
                    </a:lnTo>
                    <a:lnTo>
                      <a:pt x="1353" y="454"/>
                    </a:lnTo>
                    <a:lnTo>
                      <a:pt x="1349" y="461"/>
                    </a:lnTo>
                    <a:lnTo>
                      <a:pt x="1343" y="469"/>
                    </a:lnTo>
                    <a:lnTo>
                      <a:pt x="1339" y="476"/>
                    </a:lnTo>
                    <a:lnTo>
                      <a:pt x="1334" y="483"/>
                    </a:lnTo>
                    <a:lnTo>
                      <a:pt x="1330" y="492"/>
                    </a:lnTo>
                    <a:lnTo>
                      <a:pt x="1324" y="500"/>
                    </a:lnTo>
                    <a:lnTo>
                      <a:pt x="1321" y="511"/>
                    </a:lnTo>
                    <a:lnTo>
                      <a:pt x="1278" y="716"/>
                    </a:lnTo>
                    <a:lnTo>
                      <a:pt x="1313" y="892"/>
                    </a:lnTo>
                    <a:lnTo>
                      <a:pt x="1066" y="892"/>
                    </a:lnTo>
                    <a:lnTo>
                      <a:pt x="548" y="892"/>
                    </a:lnTo>
                    <a:lnTo>
                      <a:pt x="512" y="863"/>
                    </a:lnTo>
                    <a:lnTo>
                      <a:pt x="495" y="804"/>
                    </a:lnTo>
                    <a:lnTo>
                      <a:pt x="489" y="794"/>
                    </a:lnTo>
                    <a:lnTo>
                      <a:pt x="486" y="783"/>
                    </a:lnTo>
                    <a:lnTo>
                      <a:pt x="483" y="772"/>
                    </a:lnTo>
                    <a:lnTo>
                      <a:pt x="481" y="762"/>
                    </a:lnTo>
                    <a:lnTo>
                      <a:pt x="479" y="751"/>
                    </a:lnTo>
                    <a:lnTo>
                      <a:pt x="478" y="741"/>
                    </a:lnTo>
                    <a:lnTo>
                      <a:pt x="477" y="730"/>
                    </a:lnTo>
                    <a:lnTo>
                      <a:pt x="477" y="721"/>
                    </a:lnTo>
                    <a:lnTo>
                      <a:pt x="475" y="710"/>
                    </a:lnTo>
                    <a:lnTo>
                      <a:pt x="475" y="699"/>
                    </a:lnTo>
                    <a:lnTo>
                      <a:pt x="477" y="689"/>
                    </a:lnTo>
                    <a:lnTo>
                      <a:pt x="479" y="678"/>
                    </a:lnTo>
                    <a:lnTo>
                      <a:pt x="479" y="668"/>
                    </a:lnTo>
                    <a:lnTo>
                      <a:pt x="481" y="657"/>
                    </a:lnTo>
                    <a:lnTo>
                      <a:pt x="484" y="646"/>
                    </a:lnTo>
                    <a:lnTo>
                      <a:pt x="487" y="636"/>
                    </a:lnTo>
                    <a:lnTo>
                      <a:pt x="489" y="624"/>
                    </a:lnTo>
                    <a:lnTo>
                      <a:pt x="492" y="612"/>
                    </a:lnTo>
                    <a:lnTo>
                      <a:pt x="497" y="600"/>
                    </a:lnTo>
                    <a:lnTo>
                      <a:pt x="501" y="590"/>
                    </a:lnTo>
                    <a:lnTo>
                      <a:pt x="504" y="578"/>
                    </a:lnTo>
                    <a:lnTo>
                      <a:pt x="509" y="567"/>
                    </a:lnTo>
                    <a:lnTo>
                      <a:pt x="515" y="556"/>
                    </a:lnTo>
                    <a:lnTo>
                      <a:pt x="521" y="545"/>
                    </a:lnTo>
                    <a:lnTo>
                      <a:pt x="526" y="533"/>
                    </a:lnTo>
                    <a:lnTo>
                      <a:pt x="532" y="522"/>
                    </a:lnTo>
                    <a:lnTo>
                      <a:pt x="538" y="510"/>
                    </a:lnTo>
                    <a:lnTo>
                      <a:pt x="544" y="499"/>
                    </a:lnTo>
                    <a:lnTo>
                      <a:pt x="551" y="487"/>
                    </a:lnTo>
                    <a:lnTo>
                      <a:pt x="557" y="476"/>
                    </a:lnTo>
                    <a:lnTo>
                      <a:pt x="565" y="464"/>
                    </a:lnTo>
                    <a:lnTo>
                      <a:pt x="573" y="453"/>
                    </a:lnTo>
                    <a:lnTo>
                      <a:pt x="635" y="394"/>
                    </a:lnTo>
                    <a:lnTo>
                      <a:pt x="960" y="384"/>
                    </a:lnTo>
                    <a:lnTo>
                      <a:pt x="1383" y="384"/>
                    </a:lnTo>
                    <a:lnTo>
                      <a:pt x="1392" y="365"/>
                    </a:lnTo>
                    <a:lnTo>
                      <a:pt x="1189" y="365"/>
                    </a:lnTo>
                    <a:lnTo>
                      <a:pt x="548" y="355"/>
                    </a:lnTo>
                    <a:lnTo>
                      <a:pt x="540" y="361"/>
                    </a:lnTo>
                    <a:lnTo>
                      <a:pt x="534" y="368"/>
                    </a:lnTo>
                    <a:lnTo>
                      <a:pt x="527" y="375"/>
                    </a:lnTo>
                    <a:lnTo>
                      <a:pt x="521" y="383"/>
                    </a:lnTo>
                    <a:lnTo>
                      <a:pt x="515" y="388"/>
                    </a:lnTo>
                    <a:lnTo>
                      <a:pt x="508" y="396"/>
                    </a:lnTo>
                    <a:lnTo>
                      <a:pt x="503" y="403"/>
                    </a:lnTo>
                    <a:lnTo>
                      <a:pt x="499" y="410"/>
                    </a:lnTo>
                    <a:lnTo>
                      <a:pt x="492" y="417"/>
                    </a:lnTo>
                    <a:lnTo>
                      <a:pt x="487" y="424"/>
                    </a:lnTo>
                    <a:lnTo>
                      <a:pt x="482" y="431"/>
                    </a:lnTo>
                    <a:lnTo>
                      <a:pt x="478" y="438"/>
                    </a:lnTo>
                    <a:lnTo>
                      <a:pt x="472" y="445"/>
                    </a:lnTo>
                    <a:lnTo>
                      <a:pt x="468" y="452"/>
                    </a:lnTo>
                    <a:lnTo>
                      <a:pt x="464" y="459"/>
                    </a:lnTo>
                    <a:lnTo>
                      <a:pt x="461" y="466"/>
                    </a:lnTo>
                    <a:lnTo>
                      <a:pt x="455" y="472"/>
                    </a:lnTo>
                    <a:lnTo>
                      <a:pt x="451" y="479"/>
                    </a:lnTo>
                    <a:lnTo>
                      <a:pt x="447" y="486"/>
                    </a:lnTo>
                    <a:lnTo>
                      <a:pt x="444" y="493"/>
                    </a:lnTo>
                    <a:lnTo>
                      <a:pt x="439" y="500"/>
                    </a:lnTo>
                    <a:lnTo>
                      <a:pt x="436" y="507"/>
                    </a:lnTo>
                    <a:lnTo>
                      <a:pt x="433" y="514"/>
                    </a:lnTo>
                    <a:lnTo>
                      <a:pt x="430" y="522"/>
                    </a:lnTo>
                    <a:lnTo>
                      <a:pt x="427" y="529"/>
                    </a:lnTo>
                    <a:lnTo>
                      <a:pt x="423" y="536"/>
                    </a:lnTo>
                    <a:lnTo>
                      <a:pt x="420" y="543"/>
                    </a:lnTo>
                    <a:lnTo>
                      <a:pt x="417" y="550"/>
                    </a:lnTo>
                    <a:lnTo>
                      <a:pt x="414" y="557"/>
                    </a:lnTo>
                    <a:lnTo>
                      <a:pt x="412" y="564"/>
                    </a:lnTo>
                    <a:lnTo>
                      <a:pt x="410" y="571"/>
                    </a:lnTo>
                    <a:lnTo>
                      <a:pt x="409" y="578"/>
                    </a:lnTo>
                    <a:lnTo>
                      <a:pt x="405" y="584"/>
                    </a:lnTo>
                    <a:lnTo>
                      <a:pt x="403" y="591"/>
                    </a:lnTo>
                    <a:lnTo>
                      <a:pt x="401" y="598"/>
                    </a:lnTo>
                    <a:lnTo>
                      <a:pt x="399" y="605"/>
                    </a:lnTo>
                    <a:lnTo>
                      <a:pt x="397" y="611"/>
                    </a:lnTo>
                    <a:lnTo>
                      <a:pt x="396" y="618"/>
                    </a:lnTo>
                    <a:lnTo>
                      <a:pt x="394" y="625"/>
                    </a:lnTo>
                    <a:lnTo>
                      <a:pt x="393" y="632"/>
                    </a:lnTo>
                    <a:lnTo>
                      <a:pt x="391" y="638"/>
                    </a:lnTo>
                    <a:lnTo>
                      <a:pt x="390" y="645"/>
                    </a:lnTo>
                    <a:lnTo>
                      <a:pt x="388" y="652"/>
                    </a:lnTo>
                    <a:lnTo>
                      <a:pt x="387" y="659"/>
                    </a:lnTo>
                    <a:lnTo>
                      <a:pt x="386" y="666"/>
                    </a:lnTo>
                    <a:lnTo>
                      <a:pt x="385" y="673"/>
                    </a:lnTo>
                    <a:lnTo>
                      <a:pt x="385" y="681"/>
                    </a:lnTo>
                    <a:lnTo>
                      <a:pt x="385" y="688"/>
                    </a:lnTo>
                    <a:lnTo>
                      <a:pt x="384" y="693"/>
                    </a:lnTo>
                    <a:lnTo>
                      <a:pt x="384" y="701"/>
                    </a:lnTo>
                    <a:lnTo>
                      <a:pt x="383" y="708"/>
                    </a:lnTo>
                    <a:lnTo>
                      <a:pt x="383" y="715"/>
                    </a:lnTo>
                    <a:lnTo>
                      <a:pt x="383" y="721"/>
                    </a:lnTo>
                    <a:lnTo>
                      <a:pt x="383" y="728"/>
                    </a:lnTo>
                    <a:lnTo>
                      <a:pt x="383" y="735"/>
                    </a:lnTo>
                    <a:lnTo>
                      <a:pt x="384" y="742"/>
                    </a:lnTo>
                    <a:lnTo>
                      <a:pt x="384" y="748"/>
                    </a:lnTo>
                    <a:lnTo>
                      <a:pt x="384" y="755"/>
                    </a:lnTo>
                    <a:lnTo>
                      <a:pt x="384" y="761"/>
                    </a:lnTo>
                    <a:lnTo>
                      <a:pt x="385" y="768"/>
                    </a:lnTo>
                    <a:lnTo>
                      <a:pt x="385" y="774"/>
                    </a:lnTo>
                    <a:lnTo>
                      <a:pt x="386" y="781"/>
                    </a:lnTo>
                    <a:lnTo>
                      <a:pt x="387" y="788"/>
                    </a:lnTo>
                    <a:lnTo>
                      <a:pt x="388" y="795"/>
                    </a:lnTo>
                    <a:lnTo>
                      <a:pt x="388" y="834"/>
                    </a:lnTo>
                    <a:lnTo>
                      <a:pt x="415" y="902"/>
                    </a:lnTo>
                    <a:lnTo>
                      <a:pt x="409" y="901"/>
                    </a:lnTo>
                    <a:lnTo>
                      <a:pt x="402" y="901"/>
                    </a:lnTo>
                    <a:lnTo>
                      <a:pt x="397" y="900"/>
                    </a:lnTo>
                    <a:lnTo>
                      <a:pt x="392" y="900"/>
                    </a:lnTo>
                    <a:lnTo>
                      <a:pt x="385" y="898"/>
                    </a:lnTo>
                    <a:lnTo>
                      <a:pt x="379" y="898"/>
                    </a:lnTo>
                    <a:lnTo>
                      <a:pt x="374" y="898"/>
                    </a:lnTo>
                    <a:lnTo>
                      <a:pt x="368" y="898"/>
                    </a:lnTo>
                    <a:lnTo>
                      <a:pt x="362" y="897"/>
                    </a:lnTo>
                    <a:lnTo>
                      <a:pt x="357" y="897"/>
                    </a:lnTo>
                    <a:lnTo>
                      <a:pt x="350" y="896"/>
                    </a:lnTo>
                    <a:lnTo>
                      <a:pt x="345" y="896"/>
                    </a:lnTo>
                    <a:lnTo>
                      <a:pt x="333" y="895"/>
                    </a:lnTo>
                    <a:lnTo>
                      <a:pt x="323" y="895"/>
                    </a:lnTo>
                    <a:lnTo>
                      <a:pt x="316" y="894"/>
                    </a:lnTo>
                    <a:lnTo>
                      <a:pt x="310" y="894"/>
                    </a:lnTo>
                    <a:lnTo>
                      <a:pt x="305" y="892"/>
                    </a:lnTo>
                    <a:lnTo>
                      <a:pt x="299" y="892"/>
                    </a:lnTo>
                    <a:lnTo>
                      <a:pt x="293" y="891"/>
                    </a:lnTo>
                    <a:lnTo>
                      <a:pt x="287" y="891"/>
                    </a:lnTo>
                    <a:lnTo>
                      <a:pt x="281" y="890"/>
                    </a:lnTo>
                    <a:lnTo>
                      <a:pt x="276" y="890"/>
                    </a:lnTo>
                    <a:lnTo>
                      <a:pt x="270" y="889"/>
                    </a:lnTo>
                    <a:lnTo>
                      <a:pt x="264" y="889"/>
                    </a:lnTo>
                    <a:lnTo>
                      <a:pt x="258" y="888"/>
                    </a:lnTo>
                    <a:lnTo>
                      <a:pt x="253" y="888"/>
                    </a:lnTo>
                    <a:lnTo>
                      <a:pt x="241" y="887"/>
                    </a:lnTo>
                    <a:lnTo>
                      <a:pt x="230" y="885"/>
                    </a:lnTo>
                    <a:lnTo>
                      <a:pt x="224" y="883"/>
                    </a:lnTo>
                    <a:lnTo>
                      <a:pt x="218" y="883"/>
                    </a:lnTo>
                    <a:lnTo>
                      <a:pt x="212" y="881"/>
                    </a:lnTo>
                    <a:lnTo>
                      <a:pt x="207" y="881"/>
                    </a:lnTo>
                    <a:lnTo>
                      <a:pt x="201" y="880"/>
                    </a:lnTo>
                    <a:lnTo>
                      <a:pt x="194" y="878"/>
                    </a:lnTo>
                    <a:lnTo>
                      <a:pt x="189" y="877"/>
                    </a:lnTo>
                    <a:lnTo>
                      <a:pt x="184" y="877"/>
                    </a:lnTo>
                    <a:lnTo>
                      <a:pt x="177" y="875"/>
                    </a:lnTo>
                    <a:lnTo>
                      <a:pt x="172" y="874"/>
                    </a:lnTo>
                    <a:lnTo>
                      <a:pt x="166" y="872"/>
                    </a:lnTo>
                    <a:lnTo>
                      <a:pt x="160" y="871"/>
                    </a:lnTo>
                    <a:lnTo>
                      <a:pt x="149" y="869"/>
                    </a:lnTo>
                    <a:lnTo>
                      <a:pt x="138" y="867"/>
                    </a:lnTo>
                    <a:lnTo>
                      <a:pt x="132" y="864"/>
                    </a:lnTo>
                    <a:lnTo>
                      <a:pt x="125" y="862"/>
                    </a:lnTo>
                    <a:lnTo>
                      <a:pt x="120" y="860"/>
                    </a:lnTo>
                    <a:lnTo>
                      <a:pt x="115" y="858"/>
                    </a:lnTo>
                    <a:lnTo>
                      <a:pt x="108" y="856"/>
                    </a:lnTo>
                    <a:lnTo>
                      <a:pt x="102" y="855"/>
                    </a:lnTo>
                    <a:lnTo>
                      <a:pt x="97" y="852"/>
                    </a:lnTo>
                    <a:lnTo>
                      <a:pt x="91" y="851"/>
                    </a:lnTo>
                    <a:lnTo>
                      <a:pt x="85" y="849"/>
                    </a:lnTo>
                    <a:lnTo>
                      <a:pt x="80" y="847"/>
                    </a:lnTo>
                    <a:lnTo>
                      <a:pt x="73" y="844"/>
                    </a:lnTo>
                    <a:lnTo>
                      <a:pt x="68" y="843"/>
                    </a:lnTo>
                    <a:lnTo>
                      <a:pt x="56" y="838"/>
                    </a:lnTo>
                    <a:lnTo>
                      <a:pt x="46" y="834"/>
                    </a:lnTo>
                    <a:lnTo>
                      <a:pt x="11" y="795"/>
                    </a:lnTo>
                    <a:lnTo>
                      <a:pt x="8" y="784"/>
                    </a:lnTo>
                    <a:lnTo>
                      <a:pt x="5" y="774"/>
                    </a:lnTo>
                    <a:lnTo>
                      <a:pt x="3" y="763"/>
                    </a:lnTo>
                    <a:lnTo>
                      <a:pt x="2" y="752"/>
                    </a:lnTo>
                    <a:lnTo>
                      <a:pt x="0" y="742"/>
                    </a:lnTo>
                    <a:lnTo>
                      <a:pt x="0" y="731"/>
                    </a:lnTo>
                    <a:lnTo>
                      <a:pt x="0" y="721"/>
                    </a:lnTo>
                    <a:lnTo>
                      <a:pt x="0" y="711"/>
                    </a:lnTo>
                    <a:lnTo>
                      <a:pt x="0" y="701"/>
                    </a:lnTo>
                    <a:lnTo>
                      <a:pt x="0" y="690"/>
                    </a:lnTo>
                    <a:lnTo>
                      <a:pt x="0" y="679"/>
                    </a:lnTo>
                    <a:lnTo>
                      <a:pt x="2" y="669"/>
                    </a:lnTo>
                    <a:lnTo>
                      <a:pt x="2" y="658"/>
                    </a:lnTo>
                    <a:lnTo>
                      <a:pt x="4" y="648"/>
                    </a:lnTo>
                    <a:lnTo>
                      <a:pt x="7" y="637"/>
                    </a:lnTo>
                    <a:lnTo>
                      <a:pt x="10" y="628"/>
                    </a:lnTo>
                    <a:lnTo>
                      <a:pt x="12" y="616"/>
                    </a:lnTo>
                    <a:lnTo>
                      <a:pt x="15" y="605"/>
                    </a:lnTo>
                    <a:lnTo>
                      <a:pt x="18" y="593"/>
                    </a:lnTo>
                    <a:lnTo>
                      <a:pt x="21" y="583"/>
                    </a:lnTo>
                    <a:lnTo>
                      <a:pt x="25" y="572"/>
                    </a:lnTo>
                    <a:lnTo>
                      <a:pt x="30" y="562"/>
                    </a:lnTo>
                    <a:lnTo>
                      <a:pt x="34" y="551"/>
                    </a:lnTo>
                    <a:lnTo>
                      <a:pt x="39" y="540"/>
                    </a:lnTo>
                    <a:lnTo>
                      <a:pt x="44" y="529"/>
                    </a:lnTo>
                    <a:lnTo>
                      <a:pt x="49" y="518"/>
                    </a:lnTo>
                    <a:lnTo>
                      <a:pt x="55" y="506"/>
                    </a:lnTo>
                    <a:lnTo>
                      <a:pt x="62" y="496"/>
                    </a:lnTo>
                    <a:lnTo>
                      <a:pt x="68" y="485"/>
                    </a:lnTo>
                    <a:lnTo>
                      <a:pt x="74" y="474"/>
                    </a:lnTo>
                    <a:lnTo>
                      <a:pt x="81" y="464"/>
                    </a:lnTo>
                    <a:lnTo>
                      <a:pt x="89" y="453"/>
                    </a:lnTo>
                    <a:lnTo>
                      <a:pt x="151" y="394"/>
                    </a:lnTo>
                    <a:lnTo>
                      <a:pt x="485" y="394"/>
                    </a:lnTo>
                    <a:lnTo>
                      <a:pt x="495" y="374"/>
                    </a:lnTo>
                    <a:lnTo>
                      <a:pt x="212" y="365"/>
                    </a:lnTo>
                    <a:lnTo>
                      <a:pt x="934" y="62"/>
                    </a:lnTo>
                    <a:lnTo>
                      <a:pt x="947" y="55"/>
                    </a:lnTo>
                    <a:lnTo>
                      <a:pt x="960" y="50"/>
                    </a:lnTo>
                    <a:lnTo>
                      <a:pt x="975" y="45"/>
                    </a:lnTo>
                    <a:lnTo>
                      <a:pt x="992" y="41"/>
                    </a:lnTo>
                    <a:lnTo>
                      <a:pt x="1008" y="36"/>
                    </a:lnTo>
                    <a:lnTo>
                      <a:pt x="1027" y="33"/>
                    </a:lnTo>
                    <a:lnTo>
                      <a:pt x="1045" y="29"/>
                    </a:lnTo>
                    <a:lnTo>
                      <a:pt x="1066" y="26"/>
                    </a:lnTo>
                    <a:lnTo>
                      <a:pt x="1086" y="22"/>
                    </a:lnTo>
                    <a:lnTo>
                      <a:pt x="1108" y="19"/>
                    </a:lnTo>
                    <a:lnTo>
                      <a:pt x="1130" y="16"/>
                    </a:lnTo>
                    <a:lnTo>
                      <a:pt x="1153" y="14"/>
                    </a:lnTo>
                    <a:lnTo>
                      <a:pt x="1176" y="10"/>
                    </a:lnTo>
                    <a:lnTo>
                      <a:pt x="1201" y="9"/>
                    </a:lnTo>
                    <a:lnTo>
                      <a:pt x="1226" y="7"/>
                    </a:lnTo>
                    <a:lnTo>
                      <a:pt x="1252" y="7"/>
                    </a:lnTo>
                    <a:lnTo>
                      <a:pt x="1278" y="5"/>
                    </a:lnTo>
                    <a:lnTo>
                      <a:pt x="1303" y="3"/>
                    </a:lnTo>
                    <a:lnTo>
                      <a:pt x="1330" y="1"/>
                    </a:lnTo>
                    <a:lnTo>
                      <a:pt x="1358" y="1"/>
                    </a:lnTo>
                    <a:lnTo>
                      <a:pt x="1385" y="0"/>
                    </a:lnTo>
                    <a:lnTo>
                      <a:pt x="1413" y="0"/>
                    </a:lnTo>
                    <a:lnTo>
                      <a:pt x="1442" y="0"/>
                    </a:lnTo>
                    <a:lnTo>
                      <a:pt x="1472" y="0"/>
                    </a:lnTo>
                    <a:lnTo>
                      <a:pt x="1500" y="0"/>
                    </a:lnTo>
                    <a:lnTo>
                      <a:pt x="1529" y="0"/>
                    </a:lnTo>
                    <a:lnTo>
                      <a:pt x="1559" y="0"/>
                    </a:lnTo>
                    <a:lnTo>
                      <a:pt x="1589" y="1"/>
                    </a:lnTo>
                    <a:lnTo>
                      <a:pt x="1619" y="1"/>
                    </a:lnTo>
                    <a:lnTo>
                      <a:pt x="1650" y="2"/>
                    </a:lnTo>
                    <a:lnTo>
                      <a:pt x="1680" y="3"/>
                    </a:lnTo>
                    <a:lnTo>
                      <a:pt x="1711" y="6"/>
                    </a:lnTo>
                    <a:lnTo>
                      <a:pt x="1741" y="6"/>
                    </a:lnTo>
                    <a:lnTo>
                      <a:pt x="1772" y="7"/>
                    </a:lnTo>
                    <a:lnTo>
                      <a:pt x="1802" y="8"/>
                    </a:lnTo>
                    <a:lnTo>
                      <a:pt x="1832" y="10"/>
                    </a:lnTo>
                    <a:lnTo>
                      <a:pt x="1862" y="12"/>
                    </a:lnTo>
                    <a:lnTo>
                      <a:pt x="1893" y="14"/>
                    </a:lnTo>
                    <a:lnTo>
                      <a:pt x="1923" y="15"/>
                    </a:lnTo>
                    <a:lnTo>
                      <a:pt x="1953" y="17"/>
                    </a:lnTo>
                    <a:lnTo>
                      <a:pt x="1982" y="19"/>
                    </a:lnTo>
                    <a:lnTo>
                      <a:pt x="2011" y="21"/>
                    </a:lnTo>
                    <a:lnTo>
                      <a:pt x="2039" y="22"/>
                    </a:lnTo>
                    <a:lnTo>
                      <a:pt x="2069" y="26"/>
                    </a:lnTo>
                    <a:lnTo>
                      <a:pt x="2098" y="28"/>
                    </a:lnTo>
                    <a:lnTo>
                      <a:pt x="2126" y="30"/>
                    </a:lnTo>
                    <a:lnTo>
                      <a:pt x="2154" y="33"/>
                    </a:lnTo>
                    <a:lnTo>
                      <a:pt x="2183" y="36"/>
                    </a:lnTo>
                    <a:lnTo>
                      <a:pt x="2208" y="39"/>
                    </a:lnTo>
                    <a:lnTo>
                      <a:pt x="2235" y="41"/>
                    </a:lnTo>
                    <a:lnTo>
                      <a:pt x="2260" y="43"/>
                    </a:lnTo>
                    <a:lnTo>
                      <a:pt x="2287" y="47"/>
                    </a:lnTo>
                    <a:lnTo>
                      <a:pt x="2310" y="49"/>
                    </a:lnTo>
                    <a:lnTo>
                      <a:pt x="2334" y="52"/>
                    </a:lnTo>
                    <a:lnTo>
                      <a:pt x="2358" y="54"/>
                    </a:lnTo>
                    <a:lnTo>
                      <a:pt x="2381" y="58"/>
                    </a:lnTo>
                    <a:lnTo>
                      <a:pt x="2402" y="60"/>
                    </a:lnTo>
                    <a:lnTo>
                      <a:pt x="2424" y="62"/>
                    </a:lnTo>
                    <a:lnTo>
                      <a:pt x="2445" y="66"/>
                    </a:lnTo>
                    <a:lnTo>
                      <a:pt x="2465" y="69"/>
                    </a:lnTo>
                    <a:lnTo>
                      <a:pt x="2483" y="72"/>
                    </a:lnTo>
                    <a:lnTo>
                      <a:pt x="2502" y="74"/>
                    </a:lnTo>
                    <a:lnTo>
                      <a:pt x="2519" y="78"/>
                    </a:lnTo>
                    <a:lnTo>
                      <a:pt x="2536" y="81"/>
                    </a:lnTo>
                    <a:lnTo>
                      <a:pt x="2149" y="218"/>
                    </a:lnTo>
                    <a:lnTo>
                      <a:pt x="1779" y="394"/>
                    </a:lnTo>
                    <a:lnTo>
                      <a:pt x="1753" y="424"/>
                    </a:lnTo>
                    <a:lnTo>
                      <a:pt x="1746" y="430"/>
                    </a:lnTo>
                    <a:lnTo>
                      <a:pt x="1742" y="436"/>
                    </a:lnTo>
                    <a:lnTo>
                      <a:pt x="1737" y="443"/>
                    </a:lnTo>
                    <a:lnTo>
                      <a:pt x="1734" y="450"/>
                    </a:lnTo>
                    <a:lnTo>
                      <a:pt x="1730" y="457"/>
                    </a:lnTo>
                    <a:lnTo>
                      <a:pt x="1725" y="465"/>
                    </a:lnTo>
                    <a:lnTo>
                      <a:pt x="1722" y="472"/>
                    </a:lnTo>
                    <a:lnTo>
                      <a:pt x="1719" y="480"/>
                    </a:lnTo>
                    <a:lnTo>
                      <a:pt x="1715" y="487"/>
                    </a:lnTo>
                    <a:lnTo>
                      <a:pt x="1711" y="496"/>
                    </a:lnTo>
                    <a:lnTo>
                      <a:pt x="1708" y="504"/>
                    </a:lnTo>
                    <a:lnTo>
                      <a:pt x="1706" y="512"/>
                    </a:lnTo>
                    <a:lnTo>
                      <a:pt x="1703" y="520"/>
                    </a:lnTo>
                    <a:lnTo>
                      <a:pt x="1700" y="529"/>
                    </a:lnTo>
                    <a:lnTo>
                      <a:pt x="1698" y="537"/>
                    </a:lnTo>
                    <a:lnTo>
                      <a:pt x="1697" y="546"/>
                    </a:lnTo>
                    <a:lnTo>
                      <a:pt x="1693" y="553"/>
                    </a:lnTo>
                    <a:lnTo>
                      <a:pt x="1692" y="563"/>
                    </a:lnTo>
                    <a:lnTo>
                      <a:pt x="1690" y="570"/>
                    </a:lnTo>
                    <a:lnTo>
                      <a:pt x="1689" y="579"/>
                    </a:lnTo>
                    <a:lnTo>
                      <a:pt x="1687" y="587"/>
                    </a:lnTo>
                    <a:lnTo>
                      <a:pt x="1686" y="596"/>
                    </a:lnTo>
                    <a:lnTo>
                      <a:pt x="1685" y="604"/>
                    </a:lnTo>
                    <a:lnTo>
                      <a:pt x="1685" y="613"/>
                    </a:lnTo>
                    <a:lnTo>
                      <a:pt x="1684" y="620"/>
                    </a:lnTo>
                    <a:lnTo>
                      <a:pt x="1683" y="629"/>
                    </a:lnTo>
                    <a:lnTo>
                      <a:pt x="1682" y="637"/>
                    </a:lnTo>
                    <a:lnTo>
                      <a:pt x="1682" y="645"/>
                    </a:lnTo>
                    <a:lnTo>
                      <a:pt x="1682" y="652"/>
                    </a:lnTo>
                    <a:lnTo>
                      <a:pt x="1682" y="660"/>
                    </a:lnTo>
                    <a:lnTo>
                      <a:pt x="1682" y="669"/>
                    </a:lnTo>
                    <a:lnTo>
                      <a:pt x="1682" y="677"/>
                    </a:lnTo>
                    <a:lnTo>
                      <a:pt x="1735" y="863"/>
                    </a:lnTo>
                    <a:lnTo>
                      <a:pt x="1831" y="911"/>
                    </a:lnTo>
                    <a:lnTo>
                      <a:pt x="1842" y="908"/>
                    </a:lnTo>
                    <a:lnTo>
                      <a:pt x="1855" y="904"/>
                    </a:lnTo>
                    <a:lnTo>
                      <a:pt x="1865" y="901"/>
                    </a:lnTo>
                    <a:lnTo>
                      <a:pt x="1878" y="897"/>
                    </a:lnTo>
                    <a:lnTo>
                      <a:pt x="1889" y="894"/>
                    </a:lnTo>
                    <a:lnTo>
                      <a:pt x="1900" y="890"/>
                    </a:lnTo>
                    <a:lnTo>
                      <a:pt x="1912" y="887"/>
                    </a:lnTo>
                    <a:lnTo>
                      <a:pt x="1924" y="883"/>
                    </a:lnTo>
                    <a:lnTo>
                      <a:pt x="1934" y="878"/>
                    </a:lnTo>
                    <a:lnTo>
                      <a:pt x="1946" y="875"/>
                    </a:lnTo>
                    <a:lnTo>
                      <a:pt x="1957" y="871"/>
                    </a:lnTo>
                    <a:lnTo>
                      <a:pt x="1968" y="868"/>
                    </a:lnTo>
                    <a:lnTo>
                      <a:pt x="1979" y="864"/>
                    </a:lnTo>
                    <a:lnTo>
                      <a:pt x="1991" y="861"/>
                    </a:lnTo>
                    <a:lnTo>
                      <a:pt x="2002" y="857"/>
                    </a:lnTo>
                    <a:lnTo>
                      <a:pt x="2014" y="854"/>
                    </a:lnTo>
                    <a:lnTo>
                      <a:pt x="2024" y="849"/>
                    </a:lnTo>
                    <a:lnTo>
                      <a:pt x="2035" y="844"/>
                    </a:lnTo>
                    <a:lnTo>
                      <a:pt x="2046" y="840"/>
                    </a:lnTo>
                    <a:lnTo>
                      <a:pt x="2057" y="836"/>
                    </a:lnTo>
                    <a:lnTo>
                      <a:pt x="2068" y="831"/>
                    </a:lnTo>
                    <a:lnTo>
                      <a:pt x="2079" y="828"/>
                    </a:lnTo>
                    <a:lnTo>
                      <a:pt x="2089" y="823"/>
                    </a:lnTo>
                    <a:lnTo>
                      <a:pt x="2101" y="819"/>
                    </a:lnTo>
                    <a:lnTo>
                      <a:pt x="2111" y="815"/>
                    </a:lnTo>
                    <a:lnTo>
                      <a:pt x="2122" y="810"/>
                    </a:lnTo>
                    <a:lnTo>
                      <a:pt x="2133" y="805"/>
                    </a:lnTo>
                    <a:lnTo>
                      <a:pt x="2144" y="802"/>
                    </a:lnTo>
                    <a:lnTo>
                      <a:pt x="2155" y="797"/>
                    </a:lnTo>
                    <a:lnTo>
                      <a:pt x="2166" y="792"/>
                    </a:lnTo>
                    <a:lnTo>
                      <a:pt x="2176" y="788"/>
                    </a:lnTo>
                    <a:lnTo>
                      <a:pt x="2188" y="784"/>
                    </a:lnTo>
                    <a:lnTo>
                      <a:pt x="2197" y="778"/>
                    </a:lnTo>
                    <a:lnTo>
                      <a:pt x="2209" y="774"/>
                    </a:lnTo>
                    <a:lnTo>
                      <a:pt x="2219" y="768"/>
                    </a:lnTo>
                    <a:lnTo>
                      <a:pt x="2230" y="763"/>
                    </a:lnTo>
                    <a:lnTo>
                      <a:pt x="2241" y="757"/>
                    </a:lnTo>
                    <a:lnTo>
                      <a:pt x="2252" y="752"/>
                    </a:lnTo>
                    <a:lnTo>
                      <a:pt x="2262" y="748"/>
                    </a:lnTo>
                    <a:lnTo>
                      <a:pt x="2274" y="743"/>
                    </a:lnTo>
                    <a:lnTo>
                      <a:pt x="2283" y="737"/>
                    </a:lnTo>
                    <a:lnTo>
                      <a:pt x="2295" y="731"/>
                    </a:lnTo>
                    <a:lnTo>
                      <a:pt x="2305" y="725"/>
                    </a:lnTo>
                    <a:lnTo>
                      <a:pt x="2316" y="721"/>
                    </a:lnTo>
                    <a:lnTo>
                      <a:pt x="2327" y="715"/>
                    </a:lnTo>
                    <a:lnTo>
                      <a:pt x="2339" y="710"/>
                    </a:lnTo>
                    <a:lnTo>
                      <a:pt x="2349" y="704"/>
                    </a:lnTo>
                    <a:lnTo>
                      <a:pt x="2361" y="699"/>
                    </a:lnTo>
                    <a:lnTo>
                      <a:pt x="2371" y="692"/>
                    </a:lnTo>
                    <a:lnTo>
                      <a:pt x="2383" y="686"/>
                    </a:lnTo>
                    <a:lnTo>
                      <a:pt x="2394" y="681"/>
                    </a:lnTo>
                    <a:lnTo>
                      <a:pt x="2405" y="675"/>
                    </a:lnTo>
                    <a:lnTo>
                      <a:pt x="2416" y="669"/>
                    </a:lnTo>
                    <a:lnTo>
                      <a:pt x="2428" y="663"/>
                    </a:lnTo>
                    <a:lnTo>
                      <a:pt x="2438" y="657"/>
                    </a:lnTo>
                    <a:lnTo>
                      <a:pt x="2451" y="651"/>
                    </a:lnTo>
                    <a:lnTo>
                      <a:pt x="2462" y="644"/>
                    </a:lnTo>
                    <a:lnTo>
                      <a:pt x="2473" y="638"/>
                    </a:lnTo>
                    <a:lnTo>
                      <a:pt x="2484" y="631"/>
                    </a:lnTo>
                    <a:lnTo>
                      <a:pt x="2497" y="625"/>
                    </a:lnTo>
                    <a:lnTo>
                      <a:pt x="2508" y="618"/>
                    </a:lnTo>
                    <a:lnTo>
                      <a:pt x="2520" y="612"/>
                    </a:lnTo>
                    <a:lnTo>
                      <a:pt x="2532" y="605"/>
                    </a:lnTo>
                    <a:lnTo>
                      <a:pt x="2544" y="599"/>
                    </a:lnTo>
                    <a:lnTo>
                      <a:pt x="2571" y="570"/>
                    </a:lnTo>
                    <a:lnTo>
                      <a:pt x="2624" y="560"/>
                    </a:lnTo>
                    <a:lnTo>
                      <a:pt x="2641" y="579"/>
                    </a:lnTo>
                    <a:lnTo>
                      <a:pt x="2641" y="609"/>
                    </a:lnTo>
                    <a:lnTo>
                      <a:pt x="2597" y="677"/>
                    </a:lnTo>
                    <a:lnTo>
                      <a:pt x="2588" y="681"/>
                    </a:lnTo>
                    <a:lnTo>
                      <a:pt x="2578" y="684"/>
                    </a:lnTo>
                    <a:lnTo>
                      <a:pt x="2569" y="688"/>
                    </a:lnTo>
                    <a:lnTo>
                      <a:pt x="2559" y="692"/>
                    </a:lnTo>
                    <a:lnTo>
                      <a:pt x="2550" y="696"/>
                    </a:lnTo>
                    <a:lnTo>
                      <a:pt x="2540" y="701"/>
                    </a:lnTo>
                    <a:lnTo>
                      <a:pt x="2531" y="704"/>
                    </a:lnTo>
                    <a:lnTo>
                      <a:pt x="2522" y="709"/>
                    </a:lnTo>
                    <a:lnTo>
                      <a:pt x="2512" y="712"/>
                    </a:lnTo>
                    <a:lnTo>
                      <a:pt x="2503" y="716"/>
                    </a:lnTo>
                    <a:lnTo>
                      <a:pt x="2494" y="721"/>
                    </a:lnTo>
                    <a:lnTo>
                      <a:pt x="2486" y="725"/>
                    </a:lnTo>
                    <a:lnTo>
                      <a:pt x="2476" y="729"/>
                    </a:lnTo>
                    <a:lnTo>
                      <a:pt x="2468" y="732"/>
                    </a:lnTo>
                    <a:lnTo>
                      <a:pt x="2459" y="737"/>
                    </a:lnTo>
                    <a:lnTo>
                      <a:pt x="2451" y="742"/>
                    </a:lnTo>
                    <a:lnTo>
                      <a:pt x="2441" y="745"/>
                    </a:lnTo>
                    <a:lnTo>
                      <a:pt x="2433" y="749"/>
                    </a:lnTo>
                    <a:lnTo>
                      <a:pt x="2424" y="752"/>
                    </a:lnTo>
                    <a:lnTo>
                      <a:pt x="2416" y="757"/>
                    </a:lnTo>
                    <a:lnTo>
                      <a:pt x="2406" y="761"/>
                    </a:lnTo>
                    <a:lnTo>
                      <a:pt x="2399" y="765"/>
                    </a:lnTo>
                    <a:lnTo>
                      <a:pt x="2389" y="769"/>
                    </a:lnTo>
                    <a:lnTo>
                      <a:pt x="2382" y="774"/>
                    </a:lnTo>
                    <a:lnTo>
                      <a:pt x="2372" y="777"/>
                    </a:lnTo>
                    <a:lnTo>
                      <a:pt x="2365" y="781"/>
                    </a:lnTo>
                    <a:lnTo>
                      <a:pt x="2355" y="784"/>
                    </a:lnTo>
                    <a:lnTo>
                      <a:pt x="2348" y="789"/>
                    </a:lnTo>
                    <a:lnTo>
                      <a:pt x="2340" y="792"/>
                    </a:lnTo>
                    <a:lnTo>
                      <a:pt x="2331" y="797"/>
                    </a:lnTo>
                    <a:lnTo>
                      <a:pt x="2323" y="801"/>
                    </a:lnTo>
                    <a:lnTo>
                      <a:pt x="2315" y="805"/>
                    </a:lnTo>
                    <a:lnTo>
                      <a:pt x="2306" y="809"/>
                    </a:lnTo>
                    <a:lnTo>
                      <a:pt x="2297" y="812"/>
                    </a:lnTo>
                    <a:lnTo>
                      <a:pt x="2289" y="816"/>
                    </a:lnTo>
                    <a:lnTo>
                      <a:pt x="2280" y="819"/>
                    </a:lnTo>
                    <a:lnTo>
                      <a:pt x="2271" y="823"/>
                    </a:lnTo>
                    <a:lnTo>
                      <a:pt x="2263" y="827"/>
                    </a:lnTo>
                    <a:lnTo>
                      <a:pt x="2254" y="830"/>
                    </a:lnTo>
                    <a:lnTo>
                      <a:pt x="2246" y="834"/>
                    </a:lnTo>
                    <a:lnTo>
                      <a:pt x="2237" y="837"/>
                    </a:lnTo>
                    <a:lnTo>
                      <a:pt x="2229" y="841"/>
                    </a:lnTo>
                    <a:lnTo>
                      <a:pt x="2220" y="844"/>
                    </a:lnTo>
                    <a:lnTo>
                      <a:pt x="2212" y="848"/>
                    </a:lnTo>
                    <a:lnTo>
                      <a:pt x="2203" y="851"/>
                    </a:lnTo>
                    <a:lnTo>
                      <a:pt x="2195" y="855"/>
                    </a:lnTo>
                    <a:lnTo>
                      <a:pt x="2186" y="858"/>
                    </a:lnTo>
                    <a:lnTo>
                      <a:pt x="2178" y="862"/>
                    </a:lnTo>
                    <a:lnTo>
                      <a:pt x="2169" y="864"/>
                    </a:lnTo>
                    <a:lnTo>
                      <a:pt x="2160" y="868"/>
                    </a:lnTo>
                    <a:lnTo>
                      <a:pt x="2151" y="870"/>
                    </a:lnTo>
                    <a:lnTo>
                      <a:pt x="2142" y="874"/>
                    </a:lnTo>
                    <a:lnTo>
                      <a:pt x="2133" y="876"/>
                    </a:lnTo>
                    <a:lnTo>
                      <a:pt x="2124" y="880"/>
                    </a:lnTo>
                    <a:lnTo>
                      <a:pt x="2116" y="883"/>
                    </a:lnTo>
                    <a:lnTo>
                      <a:pt x="2107" y="887"/>
                    </a:lnTo>
                    <a:lnTo>
                      <a:pt x="2098" y="889"/>
                    </a:lnTo>
                    <a:lnTo>
                      <a:pt x="2088" y="892"/>
                    </a:lnTo>
                    <a:lnTo>
                      <a:pt x="2079" y="895"/>
                    </a:lnTo>
                    <a:lnTo>
                      <a:pt x="2070" y="898"/>
                    </a:lnTo>
                    <a:lnTo>
                      <a:pt x="2061" y="901"/>
                    </a:lnTo>
                    <a:lnTo>
                      <a:pt x="2052" y="904"/>
                    </a:lnTo>
                    <a:lnTo>
                      <a:pt x="2042" y="908"/>
                    </a:lnTo>
                    <a:lnTo>
                      <a:pt x="2034" y="911"/>
                    </a:lnTo>
                    <a:lnTo>
                      <a:pt x="2027" y="913"/>
                    </a:lnTo>
                    <a:lnTo>
                      <a:pt x="2019" y="915"/>
                    </a:lnTo>
                    <a:lnTo>
                      <a:pt x="2012" y="916"/>
                    </a:lnTo>
                    <a:lnTo>
                      <a:pt x="2005" y="918"/>
                    </a:lnTo>
                    <a:lnTo>
                      <a:pt x="1998" y="920"/>
                    </a:lnTo>
                    <a:lnTo>
                      <a:pt x="1992" y="922"/>
                    </a:lnTo>
                    <a:lnTo>
                      <a:pt x="1985" y="924"/>
                    </a:lnTo>
                    <a:lnTo>
                      <a:pt x="1979" y="927"/>
                    </a:lnTo>
                    <a:lnTo>
                      <a:pt x="1971" y="928"/>
                    </a:lnTo>
                    <a:lnTo>
                      <a:pt x="1965" y="929"/>
                    </a:lnTo>
                    <a:lnTo>
                      <a:pt x="1959" y="930"/>
                    </a:lnTo>
                    <a:lnTo>
                      <a:pt x="1952" y="933"/>
                    </a:lnTo>
                    <a:lnTo>
                      <a:pt x="1946" y="934"/>
                    </a:lnTo>
                    <a:lnTo>
                      <a:pt x="1940" y="935"/>
                    </a:lnTo>
                    <a:lnTo>
                      <a:pt x="1933" y="936"/>
                    </a:lnTo>
                    <a:lnTo>
                      <a:pt x="1928" y="938"/>
                    </a:lnTo>
                    <a:lnTo>
                      <a:pt x="1922" y="938"/>
                    </a:lnTo>
                    <a:lnTo>
                      <a:pt x="1915" y="940"/>
                    </a:lnTo>
                    <a:lnTo>
                      <a:pt x="1909" y="941"/>
                    </a:lnTo>
                    <a:lnTo>
                      <a:pt x="1902" y="942"/>
                    </a:lnTo>
                    <a:lnTo>
                      <a:pt x="1896" y="943"/>
                    </a:lnTo>
                    <a:lnTo>
                      <a:pt x="1891" y="944"/>
                    </a:lnTo>
                    <a:lnTo>
                      <a:pt x="1884" y="945"/>
                    </a:lnTo>
                    <a:lnTo>
                      <a:pt x="1879" y="947"/>
                    </a:lnTo>
                    <a:lnTo>
                      <a:pt x="1873" y="947"/>
                    </a:lnTo>
                    <a:lnTo>
                      <a:pt x="1866" y="948"/>
                    </a:lnTo>
                    <a:lnTo>
                      <a:pt x="1860" y="948"/>
                    </a:lnTo>
                    <a:lnTo>
                      <a:pt x="1855" y="949"/>
                    </a:lnTo>
                    <a:lnTo>
                      <a:pt x="1843" y="950"/>
                    </a:lnTo>
                    <a:lnTo>
                      <a:pt x="1832" y="953"/>
                    </a:lnTo>
                    <a:lnTo>
                      <a:pt x="1826" y="953"/>
                    </a:lnTo>
                    <a:lnTo>
                      <a:pt x="1820" y="953"/>
                    </a:lnTo>
                    <a:lnTo>
                      <a:pt x="1813" y="953"/>
                    </a:lnTo>
                    <a:lnTo>
                      <a:pt x="1808" y="953"/>
                    </a:lnTo>
                    <a:lnTo>
                      <a:pt x="1802" y="953"/>
                    </a:lnTo>
                    <a:lnTo>
                      <a:pt x="1796" y="953"/>
                    </a:lnTo>
                    <a:lnTo>
                      <a:pt x="1790" y="953"/>
                    </a:lnTo>
                    <a:lnTo>
                      <a:pt x="1785" y="954"/>
                    </a:lnTo>
                    <a:lnTo>
                      <a:pt x="1778" y="954"/>
                    </a:lnTo>
                    <a:lnTo>
                      <a:pt x="1772" y="954"/>
                    </a:lnTo>
                    <a:lnTo>
                      <a:pt x="1767" y="954"/>
                    </a:lnTo>
                    <a:lnTo>
                      <a:pt x="1761" y="954"/>
                    </a:lnTo>
                    <a:lnTo>
                      <a:pt x="1755" y="954"/>
                    </a:lnTo>
                    <a:lnTo>
                      <a:pt x="1749" y="954"/>
                    </a:lnTo>
                    <a:lnTo>
                      <a:pt x="1743" y="954"/>
                    </a:lnTo>
                    <a:lnTo>
                      <a:pt x="1738" y="955"/>
                    </a:lnTo>
                    <a:lnTo>
                      <a:pt x="1732" y="954"/>
                    </a:lnTo>
                    <a:lnTo>
                      <a:pt x="1725" y="954"/>
                    </a:lnTo>
                    <a:lnTo>
                      <a:pt x="1719" y="954"/>
                    </a:lnTo>
                    <a:lnTo>
                      <a:pt x="1714" y="954"/>
                    </a:lnTo>
                    <a:lnTo>
                      <a:pt x="1707" y="953"/>
                    </a:lnTo>
                    <a:lnTo>
                      <a:pt x="1701" y="953"/>
                    </a:lnTo>
                    <a:lnTo>
                      <a:pt x="1695" y="953"/>
                    </a:lnTo>
                    <a:lnTo>
                      <a:pt x="1689" y="953"/>
                    </a:lnTo>
                    <a:lnTo>
                      <a:pt x="1683" y="951"/>
                    </a:lnTo>
                    <a:lnTo>
                      <a:pt x="1676" y="951"/>
                    </a:lnTo>
                    <a:lnTo>
                      <a:pt x="1670" y="951"/>
                    </a:lnTo>
                    <a:lnTo>
                      <a:pt x="1664" y="951"/>
                    </a:lnTo>
                    <a:lnTo>
                      <a:pt x="1657" y="950"/>
                    </a:lnTo>
                    <a:lnTo>
                      <a:pt x="1651" y="950"/>
                    </a:lnTo>
                    <a:lnTo>
                      <a:pt x="1645" y="950"/>
                    </a:lnTo>
                    <a:lnTo>
                      <a:pt x="1638" y="950"/>
                    </a:lnTo>
                    <a:close/>
                  </a:path>
                </a:pathLst>
              </a:custGeom>
              <a:solidFill>
                <a:srgbClr val="990000"/>
              </a:solidFill>
              <a:ln w="9525">
                <a:noFill/>
                <a:round/>
                <a:headEnd/>
                <a:tailEnd/>
              </a:ln>
            </p:spPr>
            <p:txBody>
              <a:bodyPr/>
              <a:lstStyle/>
              <a:p>
                <a:endParaRPr lang="en-GB"/>
              </a:p>
            </p:txBody>
          </p:sp>
          <p:sp>
            <p:nvSpPr>
              <p:cNvPr id="12339" name="Freeform 36"/>
              <p:cNvSpPr>
                <a:spLocks/>
              </p:cNvSpPr>
              <p:nvPr/>
            </p:nvSpPr>
            <p:spPr bwMode="auto">
              <a:xfrm>
                <a:off x="3309" y="1321"/>
                <a:ext cx="104" cy="527"/>
              </a:xfrm>
              <a:custGeom>
                <a:avLst/>
                <a:gdLst>
                  <a:gd name="T0" fmla="*/ 2 w 208"/>
                  <a:gd name="T1" fmla="*/ 498 h 527"/>
                  <a:gd name="T2" fmla="*/ 2 w 208"/>
                  <a:gd name="T3" fmla="*/ 474 h 527"/>
                  <a:gd name="T4" fmla="*/ 1 w 208"/>
                  <a:gd name="T5" fmla="*/ 452 h 527"/>
                  <a:gd name="T6" fmla="*/ 1 w 208"/>
                  <a:gd name="T7" fmla="*/ 430 h 527"/>
                  <a:gd name="T8" fmla="*/ 1 w 208"/>
                  <a:gd name="T9" fmla="*/ 407 h 527"/>
                  <a:gd name="T10" fmla="*/ 1 w 208"/>
                  <a:gd name="T11" fmla="*/ 384 h 527"/>
                  <a:gd name="T12" fmla="*/ 0 w 208"/>
                  <a:gd name="T13" fmla="*/ 361 h 527"/>
                  <a:gd name="T14" fmla="*/ 0 w 208"/>
                  <a:gd name="T15" fmla="*/ 338 h 527"/>
                  <a:gd name="T16" fmla="*/ 1 w 208"/>
                  <a:gd name="T17" fmla="*/ 315 h 527"/>
                  <a:gd name="T18" fmla="*/ 1 w 208"/>
                  <a:gd name="T19" fmla="*/ 292 h 527"/>
                  <a:gd name="T20" fmla="*/ 1 w 208"/>
                  <a:gd name="T21" fmla="*/ 268 h 527"/>
                  <a:gd name="T22" fmla="*/ 1 w 208"/>
                  <a:gd name="T23" fmla="*/ 245 h 527"/>
                  <a:gd name="T24" fmla="*/ 2 w 208"/>
                  <a:gd name="T25" fmla="*/ 221 h 527"/>
                  <a:gd name="T26" fmla="*/ 2 w 208"/>
                  <a:gd name="T27" fmla="*/ 198 h 527"/>
                  <a:gd name="T28" fmla="*/ 3 w 208"/>
                  <a:gd name="T29" fmla="*/ 174 h 527"/>
                  <a:gd name="T30" fmla="*/ 3 w 208"/>
                  <a:gd name="T31" fmla="*/ 150 h 527"/>
                  <a:gd name="T32" fmla="*/ 3 w 208"/>
                  <a:gd name="T33" fmla="*/ 127 h 527"/>
                  <a:gd name="T34" fmla="*/ 10 w 208"/>
                  <a:gd name="T35" fmla="*/ 0 h 527"/>
                  <a:gd name="T36" fmla="*/ 13 w 208"/>
                  <a:gd name="T37" fmla="*/ 9 h 527"/>
                  <a:gd name="T38" fmla="*/ 12 w 208"/>
                  <a:gd name="T39" fmla="*/ 29 h 527"/>
                  <a:gd name="T40" fmla="*/ 11 w 208"/>
                  <a:gd name="T41" fmla="*/ 49 h 527"/>
                  <a:gd name="T42" fmla="*/ 10 w 208"/>
                  <a:gd name="T43" fmla="*/ 70 h 527"/>
                  <a:gd name="T44" fmla="*/ 9 w 208"/>
                  <a:gd name="T45" fmla="*/ 90 h 527"/>
                  <a:gd name="T46" fmla="*/ 9 w 208"/>
                  <a:gd name="T47" fmla="*/ 112 h 527"/>
                  <a:gd name="T48" fmla="*/ 7 w 208"/>
                  <a:gd name="T49" fmla="*/ 133 h 527"/>
                  <a:gd name="T50" fmla="*/ 7 w 208"/>
                  <a:gd name="T51" fmla="*/ 154 h 527"/>
                  <a:gd name="T52" fmla="*/ 7 w 208"/>
                  <a:gd name="T53" fmla="*/ 174 h 527"/>
                  <a:gd name="T54" fmla="*/ 6 w 208"/>
                  <a:gd name="T55" fmla="*/ 194 h 527"/>
                  <a:gd name="T56" fmla="*/ 6 w 208"/>
                  <a:gd name="T57" fmla="*/ 214 h 527"/>
                  <a:gd name="T58" fmla="*/ 6 w 208"/>
                  <a:gd name="T59" fmla="*/ 234 h 527"/>
                  <a:gd name="T60" fmla="*/ 5 w 208"/>
                  <a:gd name="T61" fmla="*/ 254 h 527"/>
                  <a:gd name="T62" fmla="*/ 5 w 208"/>
                  <a:gd name="T63" fmla="*/ 273 h 527"/>
                  <a:gd name="T64" fmla="*/ 5 w 208"/>
                  <a:gd name="T65" fmla="*/ 293 h 527"/>
                  <a:gd name="T66" fmla="*/ 5 w 208"/>
                  <a:gd name="T67" fmla="*/ 312 h 527"/>
                  <a:gd name="T68" fmla="*/ 7 w 208"/>
                  <a:gd name="T69" fmla="*/ 527 h 5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8"/>
                  <a:gd name="T106" fmla="*/ 0 h 527"/>
                  <a:gd name="T107" fmla="*/ 208 w 208"/>
                  <a:gd name="T108" fmla="*/ 527 h 5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8" h="527">
                    <a:moveTo>
                      <a:pt x="58" y="518"/>
                    </a:moveTo>
                    <a:lnTo>
                      <a:pt x="31" y="498"/>
                    </a:lnTo>
                    <a:lnTo>
                      <a:pt x="25" y="486"/>
                    </a:lnTo>
                    <a:lnTo>
                      <a:pt x="21" y="474"/>
                    </a:lnTo>
                    <a:lnTo>
                      <a:pt x="18" y="463"/>
                    </a:lnTo>
                    <a:lnTo>
                      <a:pt x="15" y="452"/>
                    </a:lnTo>
                    <a:lnTo>
                      <a:pt x="10" y="440"/>
                    </a:lnTo>
                    <a:lnTo>
                      <a:pt x="7" y="430"/>
                    </a:lnTo>
                    <a:lnTo>
                      <a:pt x="5" y="418"/>
                    </a:lnTo>
                    <a:lnTo>
                      <a:pt x="4" y="407"/>
                    </a:lnTo>
                    <a:lnTo>
                      <a:pt x="2" y="395"/>
                    </a:lnTo>
                    <a:lnTo>
                      <a:pt x="1" y="384"/>
                    </a:lnTo>
                    <a:lnTo>
                      <a:pt x="0" y="372"/>
                    </a:lnTo>
                    <a:lnTo>
                      <a:pt x="0" y="361"/>
                    </a:lnTo>
                    <a:lnTo>
                      <a:pt x="0" y="350"/>
                    </a:lnTo>
                    <a:lnTo>
                      <a:pt x="0" y="338"/>
                    </a:lnTo>
                    <a:lnTo>
                      <a:pt x="0" y="326"/>
                    </a:lnTo>
                    <a:lnTo>
                      <a:pt x="2" y="315"/>
                    </a:lnTo>
                    <a:lnTo>
                      <a:pt x="2" y="302"/>
                    </a:lnTo>
                    <a:lnTo>
                      <a:pt x="4" y="292"/>
                    </a:lnTo>
                    <a:lnTo>
                      <a:pt x="5" y="279"/>
                    </a:lnTo>
                    <a:lnTo>
                      <a:pt x="7" y="268"/>
                    </a:lnTo>
                    <a:lnTo>
                      <a:pt x="9" y="255"/>
                    </a:lnTo>
                    <a:lnTo>
                      <a:pt x="12" y="245"/>
                    </a:lnTo>
                    <a:lnTo>
                      <a:pt x="16" y="232"/>
                    </a:lnTo>
                    <a:lnTo>
                      <a:pt x="20" y="221"/>
                    </a:lnTo>
                    <a:lnTo>
                      <a:pt x="23" y="208"/>
                    </a:lnTo>
                    <a:lnTo>
                      <a:pt x="26" y="198"/>
                    </a:lnTo>
                    <a:lnTo>
                      <a:pt x="30" y="185"/>
                    </a:lnTo>
                    <a:lnTo>
                      <a:pt x="36" y="174"/>
                    </a:lnTo>
                    <a:lnTo>
                      <a:pt x="40" y="161"/>
                    </a:lnTo>
                    <a:lnTo>
                      <a:pt x="45" y="150"/>
                    </a:lnTo>
                    <a:lnTo>
                      <a:pt x="52" y="138"/>
                    </a:lnTo>
                    <a:lnTo>
                      <a:pt x="58" y="127"/>
                    </a:lnTo>
                    <a:lnTo>
                      <a:pt x="146" y="10"/>
                    </a:lnTo>
                    <a:lnTo>
                      <a:pt x="156" y="0"/>
                    </a:lnTo>
                    <a:lnTo>
                      <a:pt x="208" y="0"/>
                    </a:lnTo>
                    <a:lnTo>
                      <a:pt x="198" y="9"/>
                    </a:lnTo>
                    <a:lnTo>
                      <a:pt x="191" y="20"/>
                    </a:lnTo>
                    <a:lnTo>
                      <a:pt x="182" y="29"/>
                    </a:lnTo>
                    <a:lnTo>
                      <a:pt x="176" y="40"/>
                    </a:lnTo>
                    <a:lnTo>
                      <a:pt x="168" y="49"/>
                    </a:lnTo>
                    <a:lnTo>
                      <a:pt x="161" y="60"/>
                    </a:lnTo>
                    <a:lnTo>
                      <a:pt x="155" y="70"/>
                    </a:lnTo>
                    <a:lnTo>
                      <a:pt x="149" y="81"/>
                    </a:lnTo>
                    <a:lnTo>
                      <a:pt x="143" y="90"/>
                    </a:lnTo>
                    <a:lnTo>
                      <a:pt x="137" y="101"/>
                    </a:lnTo>
                    <a:lnTo>
                      <a:pt x="130" y="112"/>
                    </a:lnTo>
                    <a:lnTo>
                      <a:pt x="126" y="122"/>
                    </a:lnTo>
                    <a:lnTo>
                      <a:pt x="120" y="133"/>
                    </a:lnTo>
                    <a:lnTo>
                      <a:pt x="115" y="143"/>
                    </a:lnTo>
                    <a:lnTo>
                      <a:pt x="110" y="154"/>
                    </a:lnTo>
                    <a:lnTo>
                      <a:pt x="107" y="165"/>
                    </a:lnTo>
                    <a:lnTo>
                      <a:pt x="101" y="174"/>
                    </a:lnTo>
                    <a:lnTo>
                      <a:pt x="97" y="185"/>
                    </a:lnTo>
                    <a:lnTo>
                      <a:pt x="94" y="194"/>
                    </a:lnTo>
                    <a:lnTo>
                      <a:pt x="91" y="205"/>
                    </a:lnTo>
                    <a:lnTo>
                      <a:pt x="88" y="214"/>
                    </a:lnTo>
                    <a:lnTo>
                      <a:pt x="85" y="225"/>
                    </a:lnTo>
                    <a:lnTo>
                      <a:pt x="82" y="234"/>
                    </a:lnTo>
                    <a:lnTo>
                      <a:pt x="80" y="245"/>
                    </a:lnTo>
                    <a:lnTo>
                      <a:pt x="77" y="254"/>
                    </a:lnTo>
                    <a:lnTo>
                      <a:pt x="75" y="264"/>
                    </a:lnTo>
                    <a:lnTo>
                      <a:pt x="73" y="273"/>
                    </a:lnTo>
                    <a:lnTo>
                      <a:pt x="72" y="284"/>
                    </a:lnTo>
                    <a:lnTo>
                      <a:pt x="70" y="293"/>
                    </a:lnTo>
                    <a:lnTo>
                      <a:pt x="69" y="302"/>
                    </a:lnTo>
                    <a:lnTo>
                      <a:pt x="68" y="312"/>
                    </a:lnTo>
                    <a:lnTo>
                      <a:pt x="68" y="322"/>
                    </a:lnTo>
                    <a:lnTo>
                      <a:pt x="120" y="527"/>
                    </a:lnTo>
                    <a:lnTo>
                      <a:pt x="58" y="518"/>
                    </a:lnTo>
                    <a:close/>
                  </a:path>
                </a:pathLst>
              </a:custGeom>
              <a:solidFill>
                <a:srgbClr val="CC9933"/>
              </a:solidFill>
              <a:ln w="9525">
                <a:noFill/>
                <a:round/>
                <a:headEnd/>
                <a:tailEnd/>
              </a:ln>
            </p:spPr>
            <p:txBody>
              <a:bodyPr/>
              <a:lstStyle/>
              <a:p>
                <a:endParaRPr lang="en-GB"/>
              </a:p>
            </p:txBody>
          </p:sp>
          <p:sp>
            <p:nvSpPr>
              <p:cNvPr id="12340" name="Freeform 37"/>
              <p:cNvSpPr>
                <a:spLocks/>
              </p:cNvSpPr>
              <p:nvPr/>
            </p:nvSpPr>
            <p:spPr bwMode="auto">
              <a:xfrm>
                <a:off x="3762" y="1321"/>
                <a:ext cx="113" cy="527"/>
              </a:xfrm>
              <a:custGeom>
                <a:avLst/>
                <a:gdLst>
                  <a:gd name="T0" fmla="*/ 3 w 226"/>
                  <a:gd name="T1" fmla="*/ 479 h 527"/>
                  <a:gd name="T2" fmla="*/ 2 w 226"/>
                  <a:gd name="T3" fmla="*/ 454 h 527"/>
                  <a:gd name="T4" fmla="*/ 1 w 226"/>
                  <a:gd name="T5" fmla="*/ 430 h 527"/>
                  <a:gd name="T6" fmla="*/ 1 w 226"/>
                  <a:gd name="T7" fmla="*/ 405 h 527"/>
                  <a:gd name="T8" fmla="*/ 1 w 226"/>
                  <a:gd name="T9" fmla="*/ 381 h 527"/>
                  <a:gd name="T10" fmla="*/ 1 w 226"/>
                  <a:gd name="T11" fmla="*/ 357 h 527"/>
                  <a:gd name="T12" fmla="*/ 1 w 226"/>
                  <a:gd name="T13" fmla="*/ 332 h 527"/>
                  <a:gd name="T14" fmla="*/ 0 w 226"/>
                  <a:gd name="T15" fmla="*/ 307 h 527"/>
                  <a:gd name="T16" fmla="*/ 1 w 226"/>
                  <a:gd name="T17" fmla="*/ 282 h 527"/>
                  <a:gd name="T18" fmla="*/ 1 w 226"/>
                  <a:gd name="T19" fmla="*/ 268 h 527"/>
                  <a:gd name="T20" fmla="*/ 1 w 226"/>
                  <a:gd name="T21" fmla="*/ 256 h 527"/>
                  <a:gd name="T22" fmla="*/ 1 w 226"/>
                  <a:gd name="T23" fmla="*/ 242 h 527"/>
                  <a:gd name="T24" fmla="*/ 1 w 226"/>
                  <a:gd name="T25" fmla="*/ 231 h 527"/>
                  <a:gd name="T26" fmla="*/ 1 w 226"/>
                  <a:gd name="T27" fmla="*/ 218 h 527"/>
                  <a:gd name="T28" fmla="*/ 1 w 226"/>
                  <a:gd name="T29" fmla="*/ 205 h 527"/>
                  <a:gd name="T30" fmla="*/ 2 w 226"/>
                  <a:gd name="T31" fmla="*/ 180 h 527"/>
                  <a:gd name="T32" fmla="*/ 2 w 226"/>
                  <a:gd name="T33" fmla="*/ 167 h 527"/>
                  <a:gd name="T34" fmla="*/ 3 w 226"/>
                  <a:gd name="T35" fmla="*/ 154 h 527"/>
                  <a:gd name="T36" fmla="*/ 3 w 226"/>
                  <a:gd name="T37" fmla="*/ 129 h 527"/>
                  <a:gd name="T38" fmla="*/ 3 w 226"/>
                  <a:gd name="T39" fmla="*/ 116 h 527"/>
                  <a:gd name="T40" fmla="*/ 4 w 226"/>
                  <a:gd name="T41" fmla="*/ 103 h 527"/>
                  <a:gd name="T42" fmla="*/ 5 w 226"/>
                  <a:gd name="T43" fmla="*/ 79 h 527"/>
                  <a:gd name="T44" fmla="*/ 11 w 226"/>
                  <a:gd name="T45" fmla="*/ 0 h 527"/>
                  <a:gd name="T46" fmla="*/ 12 w 226"/>
                  <a:gd name="T47" fmla="*/ 49 h 527"/>
                  <a:gd name="T48" fmla="*/ 11 w 226"/>
                  <a:gd name="T49" fmla="*/ 63 h 527"/>
                  <a:gd name="T50" fmla="*/ 9 w 226"/>
                  <a:gd name="T51" fmla="*/ 79 h 527"/>
                  <a:gd name="T52" fmla="*/ 8 w 226"/>
                  <a:gd name="T53" fmla="*/ 95 h 527"/>
                  <a:gd name="T54" fmla="*/ 7 w 226"/>
                  <a:gd name="T55" fmla="*/ 113 h 527"/>
                  <a:gd name="T56" fmla="*/ 7 w 226"/>
                  <a:gd name="T57" fmla="*/ 130 h 527"/>
                  <a:gd name="T58" fmla="*/ 6 w 226"/>
                  <a:gd name="T59" fmla="*/ 149 h 527"/>
                  <a:gd name="T60" fmla="*/ 6 w 226"/>
                  <a:gd name="T61" fmla="*/ 168 h 527"/>
                  <a:gd name="T62" fmla="*/ 5 w 226"/>
                  <a:gd name="T63" fmla="*/ 188 h 527"/>
                  <a:gd name="T64" fmla="*/ 5 w 226"/>
                  <a:gd name="T65" fmla="*/ 206 h 527"/>
                  <a:gd name="T66" fmla="*/ 5 w 226"/>
                  <a:gd name="T67" fmla="*/ 226 h 527"/>
                  <a:gd name="T68" fmla="*/ 4 w 226"/>
                  <a:gd name="T69" fmla="*/ 245 h 527"/>
                  <a:gd name="T70" fmla="*/ 4 w 226"/>
                  <a:gd name="T71" fmla="*/ 265 h 527"/>
                  <a:gd name="T72" fmla="*/ 4 w 226"/>
                  <a:gd name="T73" fmla="*/ 284 h 527"/>
                  <a:gd name="T74" fmla="*/ 4 w 226"/>
                  <a:gd name="T75" fmla="*/ 304 h 527"/>
                  <a:gd name="T76" fmla="*/ 4 w 226"/>
                  <a:gd name="T77" fmla="*/ 322 h 527"/>
                  <a:gd name="T78" fmla="*/ 4 w 226"/>
                  <a:gd name="T79" fmla="*/ 342 h 527"/>
                  <a:gd name="T80" fmla="*/ 9 w 226"/>
                  <a:gd name="T81" fmla="*/ 527 h 5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527"/>
                  <a:gd name="T125" fmla="*/ 226 w 226"/>
                  <a:gd name="T126" fmla="*/ 527 h 5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527">
                    <a:moveTo>
                      <a:pt x="76" y="518"/>
                    </a:moveTo>
                    <a:lnTo>
                      <a:pt x="33" y="479"/>
                    </a:lnTo>
                    <a:lnTo>
                      <a:pt x="26" y="466"/>
                    </a:lnTo>
                    <a:lnTo>
                      <a:pt x="22" y="454"/>
                    </a:lnTo>
                    <a:lnTo>
                      <a:pt x="19" y="441"/>
                    </a:lnTo>
                    <a:lnTo>
                      <a:pt x="16" y="430"/>
                    </a:lnTo>
                    <a:lnTo>
                      <a:pt x="11" y="417"/>
                    </a:lnTo>
                    <a:lnTo>
                      <a:pt x="8" y="405"/>
                    </a:lnTo>
                    <a:lnTo>
                      <a:pt x="6" y="393"/>
                    </a:lnTo>
                    <a:lnTo>
                      <a:pt x="5" y="381"/>
                    </a:lnTo>
                    <a:lnTo>
                      <a:pt x="2" y="368"/>
                    </a:lnTo>
                    <a:lnTo>
                      <a:pt x="1" y="357"/>
                    </a:lnTo>
                    <a:lnTo>
                      <a:pt x="1" y="344"/>
                    </a:lnTo>
                    <a:lnTo>
                      <a:pt x="1" y="332"/>
                    </a:lnTo>
                    <a:lnTo>
                      <a:pt x="0" y="319"/>
                    </a:lnTo>
                    <a:lnTo>
                      <a:pt x="0" y="307"/>
                    </a:lnTo>
                    <a:lnTo>
                      <a:pt x="1" y="294"/>
                    </a:lnTo>
                    <a:lnTo>
                      <a:pt x="3" y="282"/>
                    </a:lnTo>
                    <a:lnTo>
                      <a:pt x="3" y="275"/>
                    </a:lnTo>
                    <a:lnTo>
                      <a:pt x="3" y="268"/>
                    </a:lnTo>
                    <a:lnTo>
                      <a:pt x="4" y="262"/>
                    </a:lnTo>
                    <a:lnTo>
                      <a:pt x="5" y="256"/>
                    </a:lnTo>
                    <a:lnTo>
                      <a:pt x="5" y="249"/>
                    </a:lnTo>
                    <a:lnTo>
                      <a:pt x="7" y="242"/>
                    </a:lnTo>
                    <a:lnTo>
                      <a:pt x="8" y="236"/>
                    </a:lnTo>
                    <a:lnTo>
                      <a:pt x="10" y="231"/>
                    </a:lnTo>
                    <a:lnTo>
                      <a:pt x="10" y="223"/>
                    </a:lnTo>
                    <a:lnTo>
                      <a:pt x="12" y="218"/>
                    </a:lnTo>
                    <a:lnTo>
                      <a:pt x="13" y="211"/>
                    </a:lnTo>
                    <a:lnTo>
                      <a:pt x="16" y="205"/>
                    </a:lnTo>
                    <a:lnTo>
                      <a:pt x="19" y="192"/>
                    </a:lnTo>
                    <a:lnTo>
                      <a:pt x="24" y="180"/>
                    </a:lnTo>
                    <a:lnTo>
                      <a:pt x="25" y="173"/>
                    </a:lnTo>
                    <a:lnTo>
                      <a:pt x="27" y="167"/>
                    </a:lnTo>
                    <a:lnTo>
                      <a:pt x="29" y="160"/>
                    </a:lnTo>
                    <a:lnTo>
                      <a:pt x="33" y="154"/>
                    </a:lnTo>
                    <a:lnTo>
                      <a:pt x="37" y="141"/>
                    </a:lnTo>
                    <a:lnTo>
                      <a:pt x="42" y="129"/>
                    </a:lnTo>
                    <a:lnTo>
                      <a:pt x="44" y="122"/>
                    </a:lnTo>
                    <a:lnTo>
                      <a:pt x="47" y="116"/>
                    </a:lnTo>
                    <a:lnTo>
                      <a:pt x="51" y="109"/>
                    </a:lnTo>
                    <a:lnTo>
                      <a:pt x="54" y="103"/>
                    </a:lnTo>
                    <a:lnTo>
                      <a:pt x="60" y="90"/>
                    </a:lnTo>
                    <a:lnTo>
                      <a:pt x="68" y="79"/>
                    </a:lnTo>
                    <a:lnTo>
                      <a:pt x="156" y="0"/>
                    </a:lnTo>
                    <a:lnTo>
                      <a:pt x="173" y="0"/>
                    </a:lnTo>
                    <a:lnTo>
                      <a:pt x="226" y="10"/>
                    </a:lnTo>
                    <a:lnTo>
                      <a:pt x="182" y="49"/>
                    </a:lnTo>
                    <a:lnTo>
                      <a:pt x="171" y="56"/>
                    </a:lnTo>
                    <a:lnTo>
                      <a:pt x="161" y="63"/>
                    </a:lnTo>
                    <a:lnTo>
                      <a:pt x="151" y="70"/>
                    </a:lnTo>
                    <a:lnTo>
                      <a:pt x="144" y="79"/>
                    </a:lnTo>
                    <a:lnTo>
                      <a:pt x="134" y="87"/>
                    </a:lnTo>
                    <a:lnTo>
                      <a:pt x="128" y="95"/>
                    </a:lnTo>
                    <a:lnTo>
                      <a:pt x="121" y="103"/>
                    </a:lnTo>
                    <a:lnTo>
                      <a:pt x="115" y="113"/>
                    </a:lnTo>
                    <a:lnTo>
                      <a:pt x="109" y="121"/>
                    </a:lnTo>
                    <a:lnTo>
                      <a:pt x="103" y="130"/>
                    </a:lnTo>
                    <a:lnTo>
                      <a:pt x="97" y="139"/>
                    </a:lnTo>
                    <a:lnTo>
                      <a:pt x="94" y="149"/>
                    </a:lnTo>
                    <a:lnTo>
                      <a:pt x="89" y="159"/>
                    </a:lnTo>
                    <a:lnTo>
                      <a:pt x="86" y="168"/>
                    </a:lnTo>
                    <a:lnTo>
                      <a:pt x="82" y="178"/>
                    </a:lnTo>
                    <a:lnTo>
                      <a:pt x="79" y="188"/>
                    </a:lnTo>
                    <a:lnTo>
                      <a:pt x="76" y="196"/>
                    </a:lnTo>
                    <a:lnTo>
                      <a:pt x="73" y="206"/>
                    </a:lnTo>
                    <a:lnTo>
                      <a:pt x="70" y="215"/>
                    </a:lnTo>
                    <a:lnTo>
                      <a:pt x="69" y="226"/>
                    </a:lnTo>
                    <a:lnTo>
                      <a:pt x="65" y="235"/>
                    </a:lnTo>
                    <a:lnTo>
                      <a:pt x="64" y="245"/>
                    </a:lnTo>
                    <a:lnTo>
                      <a:pt x="62" y="254"/>
                    </a:lnTo>
                    <a:lnTo>
                      <a:pt x="61" y="265"/>
                    </a:lnTo>
                    <a:lnTo>
                      <a:pt x="59" y="274"/>
                    </a:lnTo>
                    <a:lnTo>
                      <a:pt x="58" y="284"/>
                    </a:lnTo>
                    <a:lnTo>
                      <a:pt x="56" y="293"/>
                    </a:lnTo>
                    <a:lnTo>
                      <a:pt x="55" y="304"/>
                    </a:lnTo>
                    <a:lnTo>
                      <a:pt x="53" y="313"/>
                    </a:lnTo>
                    <a:lnTo>
                      <a:pt x="52" y="322"/>
                    </a:lnTo>
                    <a:lnTo>
                      <a:pt x="51" y="332"/>
                    </a:lnTo>
                    <a:lnTo>
                      <a:pt x="50" y="342"/>
                    </a:lnTo>
                    <a:lnTo>
                      <a:pt x="76" y="440"/>
                    </a:lnTo>
                    <a:lnTo>
                      <a:pt x="138" y="527"/>
                    </a:lnTo>
                    <a:lnTo>
                      <a:pt x="76" y="518"/>
                    </a:lnTo>
                    <a:close/>
                  </a:path>
                </a:pathLst>
              </a:custGeom>
              <a:solidFill>
                <a:srgbClr val="CC9933"/>
              </a:solidFill>
              <a:ln w="9525">
                <a:noFill/>
                <a:round/>
                <a:headEnd/>
                <a:tailEnd/>
              </a:ln>
            </p:spPr>
            <p:txBody>
              <a:bodyPr/>
              <a:lstStyle/>
              <a:p>
                <a:endParaRPr lang="en-GB"/>
              </a:p>
            </p:txBody>
          </p:sp>
          <p:sp>
            <p:nvSpPr>
              <p:cNvPr id="12341" name="Freeform 38"/>
              <p:cNvSpPr>
                <a:spLocks/>
              </p:cNvSpPr>
              <p:nvPr/>
            </p:nvSpPr>
            <p:spPr bwMode="auto">
              <a:xfrm>
                <a:off x="3967" y="1058"/>
                <a:ext cx="414" cy="761"/>
              </a:xfrm>
              <a:custGeom>
                <a:avLst/>
                <a:gdLst>
                  <a:gd name="T0" fmla="*/ 6 w 828"/>
                  <a:gd name="T1" fmla="*/ 743 h 761"/>
                  <a:gd name="T2" fmla="*/ 3 w 828"/>
                  <a:gd name="T3" fmla="*/ 720 h 761"/>
                  <a:gd name="T4" fmla="*/ 3 w 828"/>
                  <a:gd name="T5" fmla="*/ 690 h 761"/>
                  <a:gd name="T6" fmla="*/ 2 w 828"/>
                  <a:gd name="T7" fmla="*/ 657 h 761"/>
                  <a:gd name="T8" fmla="*/ 2 w 828"/>
                  <a:gd name="T9" fmla="*/ 620 h 761"/>
                  <a:gd name="T10" fmla="*/ 1 w 828"/>
                  <a:gd name="T11" fmla="*/ 578 h 761"/>
                  <a:gd name="T12" fmla="*/ 1 w 828"/>
                  <a:gd name="T13" fmla="*/ 535 h 761"/>
                  <a:gd name="T14" fmla="*/ 1 w 828"/>
                  <a:gd name="T15" fmla="*/ 489 h 761"/>
                  <a:gd name="T16" fmla="*/ 1 w 828"/>
                  <a:gd name="T17" fmla="*/ 451 h 761"/>
                  <a:gd name="T18" fmla="*/ 2 w 828"/>
                  <a:gd name="T19" fmla="*/ 423 h 761"/>
                  <a:gd name="T20" fmla="*/ 3 w 828"/>
                  <a:gd name="T21" fmla="*/ 383 h 761"/>
                  <a:gd name="T22" fmla="*/ 3 w 828"/>
                  <a:gd name="T23" fmla="*/ 348 h 761"/>
                  <a:gd name="T24" fmla="*/ 5 w 828"/>
                  <a:gd name="T25" fmla="*/ 312 h 761"/>
                  <a:gd name="T26" fmla="*/ 7 w 828"/>
                  <a:gd name="T27" fmla="*/ 285 h 761"/>
                  <a:gd name="T28" fmla="*/ 10 w 828"/>
                  <a:gd name="T29" fmla="*/ 264 h 761"/>
                  <a:gd name="T30" fmla="*/ 13 w 828"/>
                  <a:gd name="T31" fmla="*/ 243 h 761"/>
                  <a:gd name="T32" fmla="*/ 15 w 828"/>
                  <a:gd name="T33" fmla="*/ 223 h 761"/>
                  <a:gd name="T34" fmla="*/ 19 w 828"/>
                  <a:gd name="T35" fmla="*/ 203 h 761"/>
                  <a:gd name="T36" fmla="*/ 21 w 828"/>
                  <a:gd name="T37" fmla="*/ 183 h 761"/>
                  <a:gd name="T38" fmla="*/ 24 w 828"/>
                  <a:gd name="T39" fmla="*/ 164 h 761"/>
                  <a:gd name="T40" fmla="*/ 26 w 828"/>
                  <a:gd name="T41" fmla="*/ 146 h 761"/>
                  <a:gd name="T42" fmla="*/ 29 w 828"/>
                  <a:gd name="T43" fmla="*/ 127 h 761"/>
                  <a:gd name="T44" fmla="*/ 33 w 828"/>
                  <a:gd name="T45" fmla="*/ 110 h 761"/>
                  <a:gd name="T46" fmla="*/ 35 w 828"/>
                  <a:gd name="T47" fmla="*/ 92 h 761"/>
                  <a:gd name="T48" fmla="*/ 38 w 828"/>
                  <a:gd name="T49" fmla="*/ 74 h 761"/>
                  <a:gd name="T50" fmla="*/ 41 w 828"/>
                  <a:gd name="T51" fmla="*/ 57 h 761"/>
                  <a:gd name="T52" fmla="*/ 44 w 828"/>
                  <a:gd name="T53" fmla="*/ 39 h 761"/>
                  <a:gd name="T54" fmla="*/ 47 w 828"/>
                  <a:gd name="T55" fmla="*/ 21 h 761"/>
                  <a:gd name="T56" fmla="*/ 49 w 828"/>
                  <a:gd name="T57" fmla="*/ 4 h 761"/>
                  <a:gd name="T58" fmla="*/ 47 w 828"/>
                  <a:gd name="T59" fmla="*/ 156 h 761"/>
                  <a:gd name="T60" fmla="*/ 47 w 828"/>
                  <a:gd name="T61" fmla="*/ 303 h 761"/>
                  <a:gd name="T62" fmla="*/ 37 w 828"/>
                  <a:gd name="T63" fmla="*/ 478 h 761"/>
                  <a:gd name="T64" fmla="*/ 51 w 828"/>
                  <a:gd name="T65" fmla="*/ 455 h 761"/>
                  <a:gd name="T66" fmla="*/ 48 w 828"/>
                  <a:gd name="T67" fmla="*/ 485 h 761"/>
                  <a:gd name="T68" fmla="*/ 46 w 828"/>
                  <a:gd name="T69" fmla="*/ 514 h 761"/>
                  <a:gd name="T70" fmla="*/ 43 w 828"/>
                  <a:gd name="T71" fmla="*/ 541 h 761"/>
                  <a:gd name="T72" fmla="*/ 40 w 828"/>
                  <a:gd name="T73" fmla="*/ 567 h 761"/>
                  <a:gd name="T74" fmla="*/ 37 w 828"/>
                  <a:gd name="T75" fmla="*/ 590 h 761"/>
                  <a:gd name="T76" fmla="*/ 34 w 828"/>
                  <a:gd name="T77" fmla="*/ 613 h 761"/>
                  <a:gd name="T78" fmla="*/ 31 w 828"/>
                  <a:gd name="T79" fmla="*/ 634 h 761"/>
                  <a:gd name="T80" fmla="*/ 28 w 828"/>
                  <a:gd name="T81" fmla="*/ 653 h 761"/>
                  <a:gd name="T82" fmla="*/ 26 w 828"/>
                  <a:gd name="T83" fmla="*/ 669 h 761"/>
                  <a:gd name="T84" fmla="*/ 23 w 828"/>
                  <a:gd name="T85" fmla="*/ 687 h 761"/>
                  <a:gd name="T86" fmla="*/ 20 w 828"/>
                  <a:gd name="T87" fmla="*/ 702 h 761"/>
                  <a:gd name="T88" fmla="*/ 17 w 828"/>
                  <a:gd name="T89" fmla="*/ 716 h 761"/>
                  <a:gd name="T90" fmla="*/ 13 w 828"/>
                  <a:gd name="T91" fmla="*/ 729 h 761"/>
                  <a:gd name="T92" fmla="*/ 11 w 828"/>
                  <a:gd name="T93" fmla="*/ 742 h 761"/>
                  <a:gd name="T94" fmla="*/ 9 w 828"/>
                  <a:gd name="T95" fmla="*/ 754 h 7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761"/>
                  <a:gd name="T146" fmla="*/ 828 w 828"/>
                  <a:gd name="T147" fmla="*/ 761 h 7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761">
                    <a:moveTo>
                      <a:pt x="106" y="761"/>
                    </a:moveTo>
                    <a:lnTo>
                      <a:pt x="97" y="755"/>
                    </a:lnTo>
                    <a:lnTo>
                      <a:pt x="89" y="749"/>
                    </a:lnTo>
                    <a:lnTo>
                      <a:pt x="83" y="743"/>
                    </a:lnTo>
                    <a:lnTo>
                      <a:pt x="77" y="739"/>
                    </a:lnTo>
                    <a:lnTo>
                      <a:pt x="70" y="733"/>
                    </a:lnTo>
                    <a:lnTo>
                      <a:pt x="64" y="727"/>
                    </a:lnTo>
                    <a:lnTo>
                      <a:pt x="59" y="720"/>
                    </a:lnTo>
                    <a:lnTo>
                      <a:pt x="55" y="714"/>
                    </a:lnTo>
                    <a:lnTo>
                      <a:pt x="50" y="706"/>
                    </a:lnTo>
                    <a:lnTo>
                      <a:pt x="46" y="698"/>
                    </a:lnTo>
                    <a:lnTo>
                      <a:pt x="43" y="690"/>
                    </a:lnTo>
                    <a:lnTo>
                      <a:pt x="40" y="683"/>
                    </a:lnTo>
                    <a:lnTo>
                      <a:pt x="36" y="674"/>
                    </a:lnTo>
                    <a:lnTo>
                      <a:pt x="33" y="666"/>
                    </a:lnTo>
                    <a:lnTo>
                      <a:pt x="31" y="657"/>
                    </a:lnTo>
                    <a:lnTo>
                      <a:pt x="30" y="649"/>
                    </a:lnTo>
                    <a:lnTo>
                      <a:pt x="27" y="638"/>
                    </a:lnTo>
                    <a:lnTo>
                      <a:pt x="25" y="629"/>
                    </a:lnTo>
                    <a:lnTo>
                      <a:pt x="23" y="620"/>
                    </a:lnTo>
                    <a:lnTo>
                      <a:pt x="22" y="610"/>
                    </a:lnTo>
                    <a:lnTo>
                      <a:pt x="19" y="600"/>
                    </a:lnTo>
                    <a:lnTo>
                      <a:pt x="18" y="589"/>
                    </a:lnTo>
                    <a:lnTo>
                      <a:pt x="16" y="578"/>
                    </a:lnTo>
                    <a:lnTo>
                      <a:pt x="15" y="569"/>
                    </a:lnTo>
                    <a:lnTo>
                      <a:pt x="13" y="557"/>
                    </a:lnTo>
                    <a:lnTo>
                      <a:pt x="11" y="547"/>
                    </a:lnTo>
                    <a:lnTo>
                      <a:pt x="9" y="535"/>
                    </a:lnTo>
                    <a:lnTo>
                      <a:pt x="8" y="524"/>
                    </a:lnTo>
                    <a:lnTo>
                      <a:pt x="6" y="512"/>
                    </a:lnTo>
                    <a:lnTo>
                      <a:pt x="3" y="501"/>
                    </a:lnTo>
                    <a:lnTo>
                      <a:pt x="1" y="489"/>
                    </a:lnTo>
                    <a:lnTo>
                      <a:pt x="0" y="478"/>
                    </a:lnTo>
                    <a:lnTo>
                      <a:pt x="2" y="468"/>
                    </a:lnTo>
                    <a:lnTo>
                      <a:pt x="5" y="459"/>
                    </a:lnTo>
                    <a:lnTo>
                      <a:pt x="7" y="451"/>
                    </a:lnTo>
                    <a:lnTo>
                      <a:pt x="10" y="444"/>
                    </a:lnTo>
                    <a:lnTo>
                      <a:pt x="12" y="436"/>
                    </a:lnTo>
                    <a:lnTo>
                      <a:pt x="14" y="429"/>
                    </a:lnTo>
                    <a:lnTo>
                      <a:pt x="17" y="423"/>
                    </a:lnTo>
                    <a:lnTo>
                      <a:pt x="20" y="417"/>
                    </a:lnTo>
                    <a:lnTo>
                      <a:pt x="26" y="404"/>
                    </a:lnTo>
                    <a:lnTo>
                      <a:pt x="31" y="393"/>
                    </a:lnTo>
                    <a:lnTo>
                      <a:pt x="36" y="383"/>
                    </a:lnTo>
                    <a:lnTo>
                      <a:pt x="43" y="375"/>
                    </a:lnTo>
                    <a:lnTo>
                      <a:pt x="47" y="365"/>
                    </a:lnTo>
                    <a:lnTo>
                      <a:pt x="52" y="357"/>
                    </a:lnTo>
                    <a:lnTo>
                      <a:pt x="58" y="348"/>
                    </a:lnTo>
                    <a:lnTo>
                      <a:pt x="63" y="340"/>
                    </a:lnTo>
                    <a:lnTo>
                      <a:pt x="67" y="331"/>
                    </a:lnTo>
                    <a:lnTo>
                      <a:pt x="71" y="322"/>
                    </a:lnTo>
                    <a:lnTo>
                      <a:pt x="76" y="312"/>
                    </a:lnTo>
                    <a:lnTo>
                      <a:pt x="80" y="303"/>
                    </a:lnTo>
                    <a:lnTo>
                      <a:pt x="90" y="296"/>
                    </a:lnTo>
                    <a:lnTo>
                      <a:pt x="102" y="291"/>
                    </a:lnTo>
                    <a:lnTo>
                      <a:pt x="113" y="285"/>
                    </a:lnTo>
                    <a:lnTo>
                      <a:pt x="124" y="280"/>
                    </a:lnTo>
                    <a:lnTo>
                      <a:pt x="135" y="275"/>
                    </a:lnTo>
                    <a:lnTo>
                      <a:pt x="147" y="270"/>
                    </a:lnTo>
                    <a:lnTo>
                      <a:pt x="157" y="264"/>
                    </a:lnTo>
                    <a:lnTo>
                      <a:pt x="169" y="259"/>
                    </a:lnTo>
                    <a:lnTo>
                      <a:pt x="180" y="253"/>
                    </a:lnTo>
                    <a:lnTo>
                      <a:pt x="191" y="249"/>
                    </a:lnTo>
                    <a:lnTo>
                      <a:pt x="202" y="243"/>
                    </a:lnTo>
                    <a:lnTo>
                      <a:pt x="214" y="238"/>
                    </a:lnTo>
                    <a:lnTo>
                      <a:pt x="224" y="232"/>
                    </a:lnTo>
                    <a:lnTo>
                      <a:pt x="236" y="229"/>
                    </a:lnTo>
                    <a:lnTo>
                      <a:pt x="246" y="223"/>
                    </a:lnTo>
                    <a:lnTo>
                      <a:pt x="258" y="219"/>
                    </a:lnTo>
                    <a:lnTo>
                      <a:pt x="269" y="213"/>
                    </a:lnTo>
                    <a:lnTo>
                      <a:pt x="280" y="209"/>
                    </a:lnTo>
                    <a:lnTo>
                      <a:pt x="291" y="203"/>
                    </a:lnTo>
                    <a:lnTo>
                      <a:pt x="303" y="198"/>
                    </a:lnTo>
                    <a:lnTo>
                      <a:pt x="313" y="192"/>
                    </a:lnTo>
                    <a:lnTo>
                      <a:pt x="325" y="189"/>
                    </a:lnTo>
                    <a:lnTo>
                      <a:pt x="336" y="183"/>
                    </a:lnTo>
                    <a:lnTo>
                      <a:pt x="347" y="179"/>
                    </a:lnTo>
                    <a:lnTo>
                      <a:pt x="358" y="173"/>
                    </a:lnTo>
                    <a:lnTo>
                      <a:pt x="370" y="170"/>
                    </a:lnTo>
                    <a:lnTo>
                      <a:pt x="380" y="164"/>
                    </a:lnTo>
                    <a:lnTo>
                      <a:pt x="392" y="160"/>
                    </a:lnTo>
                    <a:lnTo>
                      <a:pt x="402" y="156"/>
                    </a:lnTo>
                    <a:lnTo>
                      <a:pt x="414" y="151"/>
                    </a:lnTo>
                    <a:lnTo>
                      <a:pt x="425" y="146"/>
                    </a:lnTo>
                    <a:lnTo>
                      <a:pt x="436" y="143"/>
                    </a:lnTo>
                    <a:lnTo>
                      <a:pt x="447" y="137"/>
                    </a:lnTo>
                    <a:lnTo>
                      <a:pt x="459" y="132"/>
                    </a:lnTo>
                    <a:lnTo>
                      <a:pt x="469" y="127"/>
                    </a:lnTo>
                    <a:lnTo>
                      <a:pt x="481" y="124"/>
                    </a:lnTo>
                    <a:lnTo>
                      <a:pt x="492" y="119"/>
                    </a:lnTo>
                    <a:lnTo>
                      <a:pt x="503" y="114"/>
                    </a:lnTo>
                    <a:lnTo>
                      <a:pt x="514" y="110"/>
                    </a:lnTo>
                    <a:lnTo>
                      <a:pt x="525" y="106"/>
                    </a:lnTo>
                    <a:lnTo>
                      <a:pt x="536" y="101"/>
                    </a:lnTo>
                    <a:lnTo>
                      <a:pt x="548" y="97"/>
                    </a:lnTo>
                    <a:lnTo>
                      <a:pt x="558" y="92"/>
                    </a:lnTo>
                    <a:lnTo>
                      <a:pt x="570" y="88"/>
                    </a:lnTo>
                    <a:lnTo>
                      <a:pt x="581" y="84"/>
                    </a:lnTo>
                    <a:lnTo>
                      <a:pt x="592" y="79"/>
                    </a:lnTo>
                    <a:lnTo>
                      <a:pt x="603" y="74"/>
                    </a:lnTo>
                    <a:lnTo>
                      <a:pt x="615" y="71"/>
                    </a:lnTo>
                    <a:lnTo>
                      <a:pt x="625" y="66"/>
                    </a:lnTo>
                    <a:lnTo>
                      <a:pt x="637" y="61"/>
                    </a:lnTo>
                    <a:lnTo>
                      <a:pt x="647" y="57"/>
                    </a:lnTo>
                    <a:lnTo>
                      <a:pt x="659" y="53"/>
                    </a:lnTo>
                    <a:lnTo>
                      <a:pt x="670" y="48"/>
                    </a:lnTo>
                    <a:lnTo>
                      <a:pt x="681" y="44"/>
                    </a:lnTo>
                    <a:lnTo>
                      <a:pt x="692" y="39"/>
                    </a:lnTo>
                    <a:lnTo>
                      <a:pt x="704" y="35"/>
                    </a:lnTo>
                    <a:lnTo>
                      <a:pt x="714" y="31"/>
                    </a:lnTo>
                    <a:lnTo>
                      <a:pt x="726" y="26"/>
                    </a:lnTo>
                    <a:lnTo>
                      <a:pt x="737" y="21"/>
                    </a:lnTo>
                    <a:lnTo>
                      <a:pt x="748" y="18"/>
                    </a:lnTo>
                    <a:lnTo>
                      <a:pt x="759" y="13"/>
                    </a:lnTo>
                    <a:lnTo>
                      <a:pt x="771" y="8"/>
                    </a:lnTo>
                    <a:lnTo>
                      <a:pt x="781" y="4"/>
                    </a:lnTo>
                    <a:lnTo>
                      <a:pt x="793" y="0"/>
                    </a:lnTo>
                    <a:lnTo>
                      <a:pt x="748" y="137"/>
                    </a:lnTo>
                    <a:lnTo>
                      <a:pt x="379" y="283"/>
                    </a:lnTo>
                    <a:lnTo>
                      <a:pt x="740" y="156"/>
                    </a:lnTo>
                    <a:lnTo>
                      <a:pt x="740" y="224"/>
                    </a:lnTo>
                    <a:lnTo>
                      <a:pt x="221" y="439"/>
                    </a:lnTo>
                    <a:lnTo>
                      <a:pt x="740" y="253"/>
                    </a:lnTo>
                    <a:lnTo>
                      <a:pt x="740" y="303"/>
                    </a:lnTo>
                    <a:lnTo>
                      <a:pt x="273" y="497"/>
                    </a:lnTo>
                    <a:lnTo>
                      <a:pt x="757" y="332"/>
                    </a:lnTo>
                    <a:lnTo>
                      <a:pt x="766" y="380"/>
                    </a:lnTo>
                    <a:lnTo>
                      <a:pt x="590" y="478"/>
                    </a:lnTo>
                    <a:lnTo>
                      <a:pt x="775" y="401"/>
                    </a:lnTo>
                    <a:lnTo>
                      <a:pt x="828" y="439"/>
                    </a:lnTo>
                    <a:lnTo>
                      <a:pt x="816" y="446"/>
                    </a:lnTo>
                    <a:lnTo>
                      <a:pt x="807" y="455"/>
                    </a:lnTo>
                    <a:lnTo>
                      <a:pt x="795" y="462"/>
                    </a:lnTo>
                    <a:lnTo>
                      <a:pt x="785" y="470"/>
                    </a:lnTo>
                    <a:lnTo>
                      <a:pt x="774" y="477"/>
                    </a:lnTo>
                    <a:lnTo>
                      <a:pt x="764" y="485"/>
                    </a:lnTo>
                    <a:lnTo>
                      <a:pt x="753" y="492"/>
                    </a:lnTo>
                    <a:lnTo>
                      <a:pt x="743" y="501"/>
                    </a:lnTo>
                    <a:lnTo>
                      <a:pt x="731" y="507"/>
                    </a:lnTo>
                    <a:lnTo>
                      <a:pt x="721" y="514"/>
                    </a:lnTo>
                    <a:lnTo>
                      <a:pt x="710" y="521"/>
                    </a:lnTo>
                    <a:lnTo>
                      <a:pt x="699" y="528"/>
                    </a:lnTo>
                    <a:lnTo>
                      <a:pt x="688" y="534"/>
                    </a:lnTo>
                    <a:lnTo>
                      <a:pt x="677" y="541"/>
                    </a:lnTo>
                    <a:lnTo>
                      <a:pt x="667" y="548"/>
                    </a:lnTo>
                    <a:lnTo>
                      <a:pt x="656" y="555"/>
                    </a:lnTo>
                    <a:lnTo>
                      <a:pt x="644" y="561"/>
                    </a:lnTo>
                    <a:lnTo>
                      <a:pt x="634" y="567"/>
                    </a:lnTo>
                    <a:lnTo>
                      <a:pt x="622" y="572"/>
                    </a:lnTo>
                    <a:lnTo>
                      <a:pt x="611" y="578"/>
                    </a:lnTo>
                    <a:lnTo>
                      <a:pt x="600" y="584"/>
                    </a:lnTo>
                    <a:lnTo>
                      <a:pt x="589" y="590"/>
                    </a:lnTo>
                    <a:lnTo>
                      <a:pt x="577" y="596"/>
                    </a:lnTo>
                    <a:lnTo>
                      <a:pt x="567" y="602"/>
                    </a:lnTo>
                    <a:lnTo>
                      <a:pt x="555" y="607"/>
                    </a:lnTo>
                    <a:lnTo>
                      <a:pt x="544" y="613"/>
                    </a:lnTo>
                    <a:lnTo>
                      <a:pt x="532" y="617"/>
                    </a:lnTo>
                    <a:lnTo>
                      <a:pt x="521" y="623"/>
                    </a:lnTo>
                    <a:lnTo>
                      <a:pt x="510" y="628"/>
                    </a:lnTo>
                    <a:lnTo>
                      <a:pt x="499" y="634"/>
                    </a:lnTo>
                    <a:lnTo>
                      <a:pt x="487" y="638"/>
                    </a:lnTo>
                    <a:lnTo>
                      <a:pt x="477" y="644"/>
                    </a:lnTo>
                    <a:lnTo>
                      <a:pt x="464" y="648"/>
                    </a:lnTo>
                    <a:lnTo>
                      <a:pt x="453" y="653"/>
                    </a:lnTo>
                    <a:lnTo>
                      <a:pt x="441" y="656"/>
                    </a:lnTo>
                    <a:lnTo>
                      <a:pt x="430" y="661"/>
                    </a:lnTo>
                    <a:lnTo>
                      <a:pt x="417" y="664"/>
                    </a:lnTo>
                    <a:lnTo>
                      <a:pt x="407" y="669"/>
                    </a:lnTo>
                    <a:lnTo>
                      <a:pt x="394" y="674"/>
                    </a:lnTo>
                    <a:lnTo>
                      <a:pt x="383" y="678"/>
                    </a:lnTo>
                    <a:lnTo>
                      <a:pt x="371" y="682"/>
                    </a:lnTo>
                    <a:lnTo>
                      <a:pt x="360" y="687"/>
                    </a:lnTo>
                    <a:lnTo>
                      <a:pt x="347" y="690"/>
                    </a:lnTo>
                    <a:lnTo>
                      <a:pt x="337" y="695"/>
                    </a:lnTo>
                    <a:lnTo>
                      <a:pt x="325" y="698"/>
                    </a:lnTo>
                    <a:lnTo>
                      <a:pt x="313" y="702"/>
                    </a:lnTo>
                    <a:lnTo>
                      <a:pt x="302" y="706"/>
                    </a:lnTo>
                    <a:lnTo>
                      <a:pt x="291" y="710"/>
                    </a:lnTo>
                    <a:lnTo>
                      <a:pt x="278" y="713"/>
                    </a:lnTo>
                    <a:lnTo>
                      <a:pt x="268" y="716"/>
                    </a:lnTo>
                    <a:lnTo>
                      <a:pt x="255" y="720"/>
                    </a:lnTo>
                    <a:lnTo>
                      <a:pt x="244" y="723"/>
                    </a:lnTo>
                    <a:lnTo>
                      <a:pt x="233" y="726"/>
                    </a:lnTo>
                    <a:lnTo>
                      <a:pt x="221" y="729"/>
                    </a:lnTo>
                    <a:lnTo>
                      <a:pt x="209" y="733"/>
                    </a:lnTo>
                    <a:lnTo>
                      <a:pt x="199" y="736"/>
                    </a:lnTo>
                    <a:lnTo>
                      <a:pt x="186" y="739"/>
                    </a:lnTo>
                    <a:lnTo>
                      <a:pt x="175" y="742"/>
                    </a:lnTo>
                    <a:lnTo>
                      <a:pt x="163" y="744"/>
                    </a:lnTo>
                    <a:lnTo>
                      <a:pt x="152" y="748"/>
                    </a:lnTo>
                    <a:lnTo>
                      <a:pt x="140" y="750"/>
                    </a:lnTo>
                    <a:lnTo>
                      <a:pt x="129" y="754"/>
                    </a:lnTo>
                    <a:lnTo>
                      <a:pt x="117" y="757"/>
                    </a:lnTo>
                    <a:lnTo>
                      <a:pt x="106" y="761"/>
                    </a:lnTo>
                    <a:close/>
                  </a:path>
                </a:pathLst>
              </a:custGeom>
              <a:solidFill>
                <a:srgbClr val="FFFFFF"/>
              </a:solidFill>
              <a:ln w="9525">
                <a:noFill/>
                <a:round/>
                <a:headEnd/>
                <a:tailEnd/>
              </a:ln>
            </p:spPr>
            <p:txBody>
              <a:bodyPr/>
              <a:lstStyle/>
              <a:p>
                <a:endParaRPr lang="en-GB"/>
              </a:p>
            </p:txBody>
          </p:sp>
          <p:sp>
            <p:nvSpPr>
              <p:cNvPr id="12342" name="Freeform 39"/>
              <p:cNvSpPr>
                <a:spLocks/>
              </p:cNvSpPr>
              <p:nvPr/>
            </p:nvSpPr>
            <p:spPr bwMode="auto">
              <a:xfrm>
                <a:off x="3896" y="1418"/>
                <a:ext cx="45" cy="382"/>
              </a:xfrm>
              <a:custGeom>
                <a:avLst/>
                <a:gdLst>
                  <a:gd name="T0" fmla="*/ 1 w 90"/>
                  <a:gd name="T1" fmla="*/ 362 h 382"/>
                  <a:gd name="T2" fmla="*/ 1 w 90"/>
                  <a:gd name="T3" fmla="*/ 337 h 382"/>
                  <a:gd name="T4" fmla="*/ 1 w 90"/>
                  <a:gd name="T5" fmla="*/ 314 h 382"/>
                  <a:gd name="T6" fmla="*/ 1 w 90"/>
                  <a:gd name="T7" fmla="*/ 290 h 382"/>
                  <a:gd name="T8" fmla="*/ 1 w 90"/>
                  <a:gd name="T9" fmla="*/ 268 h 382"/>
                  <a:gd name="T10" fmla="*/ 0 w 90"/>
                  <a:gd name="T11" fmla="*/ 244 h 382"/>
                  <a:gd name="T12" fmla="*/ 0 w 90"/>
                  <a:gd name="T13" fmla="*/ 222 h 382"/>
                  <a:gd name="T14" fmla="*/ 0 w 90"/>
                  <a:gd name="T15" fmla="*/ 198 h 382"/>
                  <a:gd name="T16" fmla="*/ 1 w 90"/>
                  <a:gd name="T17" fmla="*/ 177 h 382"/>
                  <a:gd name="T18" fmla="*/ 1 w 90"/>
                  <a:gd name="T19" fmla="*/ 154 h 382"/>
                  <a:gd name="T20" fmla="*/ 1 w 90"/>
                  <a:gd name="T21" fmla="*/ 131 h 382"/>
                  <a:gd name="T22" fmla="*/ 1 w 90"/>
                  <a:gd name="T23" fmla="*/ 109 h 382"/>
                  <a:gd name="T24" fmla="*/ 1 w 90"/>
                  <a:gd name="T25" fmla="*/ 88 h 382"/>
                  <a:gd name="T26" fmla="*/ 1 w 90"/>
                  <a:gd name="T27" fmla="*/ 65 h 382"/>
                  <a:gd name="T28" fmla="*/ 1 w 90"/>
                  <a:gd name="T29" fmla="*/ 44 h 382"/>
                  <a:gd name="T30" fmla="*/ 1 w 90"/>
                  <a:gd name="T31" fmla="*/ 22 h 382"/>
                  <a:gd name="T32" fmla="*/ 3 w 90"/>
                  <a:gd name="T33" fmla="*/ 0 h 382"/>
                  <a:gd name="T34" fmla="*/ 3 w 90"/>
                  <a:gd name="T35" fmla="*/ 16 h 382"/>
                  <a:gd name="T36" fmla="*/ 3 w 90"/>
                  <a:gd name="T37" fmla="*/ 33 h 382"/>
                  <a:gd name="T38" fmla="*/ 3 w 90"/>
                  <a:gd name="T39" fmla="*/ 51 h 382"/>
                  <a:gd name="T40" fmla="*/ 3 w 90"/>
                  <a:gd name="T41" fmla="*/ 69 h 382"/>
                  <a:gd name="T42" fmla="*/ 3 w 90"/>
                  <a:gd name="T43" fmla="*/ 86 h 382"/>
                  <a:gd name="T44" fmla="*/ 3 w 90"/>
                  <a:gd name="T45" fmla="*/ 105 h 382"/>
                  <a:gd name="T46" fmla="*/ 3 w 90"/>
                  <a:gd name="T47" fmla="*/ 124 h 382"/>
                  <a:gd name="T48" fmla="*/ 3 w 90"/>
                  <a:gd name="T49" fmla="*/ 144 h 382"/>
                  <a:gd name="T50" fmla="*/ 3 w 90"/>
                  <a:gd name="T51" fmla="*/ 163 h 382"/>
                  <a:gd name="T52" fmla="*/ 3 w 90"/>
                  <a:gd name="T53" fmla="*/ 183 h 382"/>
                  <a:gd name="T54" fmla="*/ 3 w 90"/>
                  <a:gd name="T55" fmla="*/ 202 h 382"/>
                  <a:gd name="T56" fmla="*/ 3 w 90"/>
                  <a:gd name="T57" fmla="*/ 222 h 382"/>
                  <a:gd name="T58" fmla="*/ 3 w 90"/>
                  <a:gd name="T59" fmla="*/ 242 h 382"/>
                  <a:gd name="T60" fmla="*/ 3 w 90"/>
                  <a:gd name="T61" fmla="*/ 262 h 382"/>
                  <a:gd name="T62" fmla="*/ 3 w 90"/>
                  <a:gd name="T63" fmla="*/ 282 h 382"/>
                  <a:gd name="T64" fmla="*/ 3 w 90"/>
                  <a:gd name="T65" fmla="*/ 303 h 382"/>
                  <a:gd name="T66" fmla="*/ 3 w 90"/>
                  <a:gd name="T67" fmla="*/ 382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382"/>
                  <a:gd name="T104" fmla="*/ 90 w 90"/>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382">
                    <a:moveTo>
                      <a:pt x="38" y="382"/>
                    </a:moveTo>
                    <a:lnTo>
                      <a:pt x="20" y="362"/>
                    </a:lnTo>
                    <a:lnTo>
                      <a:pt x="16" y="349"/>
                    </a:lnTo>
                    <a:lnTo>
                      <a:pt x="13" y="337"/>
                    </a:lnTo>
                    <a:lnTo>
                      <a:pt x="11" y="326"/>
                    </a:lnTo>
                    <a:lnTo>
                      <a:pt x="9" y="314"/>
                    </a:lnTo>
                    <a:lnTo>
                      <a:pt x="5" y="302"/>
                    </a:lnTo>
                    <a:lnTo>
                      <a:pt x="4" y="290"/>
                    </a:lnTo>
                    <a:lnTo>
                      <a:pt x="2" y="278"/>
                    </a:lnTo>
                    <a:lnTo>
                      <a:pt x="2" y="268"/>
                    </a:lnTo>
                    <a:lnTo>
                      <a:pt x="1" y="256"/>
                    </a:lnTo>
                    <a:lnTo>
                      <a:pt x="0" y="244"/>
                    </a:lnTo>
                    <a:lnTo>
                      <a:pt x="0" y="232"/>
                    </a:lnTo>
                    <a:lnTo>
                      <a:pt x="0" y="222"/>
                    </a:lnTo>
                    <a:lnTo>
                      <a:pt x="0" y="210"/>
                    </a:lnTo>
                    <a:lnTo>
                      <a:pt x="0" y="198"/>
                    </a:lnTo>
                    <a:lnTo>
                      <a:pt x="1" y="188"/>
                    </a:lnTo>
                    <a:lnTo>
                      <a:pt x="2" y="177"/>
                    </a:lnTo>
                    <a:lnTo>
                      <a:pt x="2" y="165"/>
                    </a:lnTo>
                    <a:lnTo>
                      <a:pt x="3" y="154"/>
                    </a:lnTo>
                    <a:lnTo>
                      <a:pt x="4" y="142"/>
                    </a:lnTo>
                    <a:lnTo>
                      <a:pt x="6" y="131"/>
                    </a:lnTo>
                    <a:lnTo>
                      <a:pt x="7" y="119"/>
                    </a:lnTo>
                    <a:lnTo>
                      <a:pt x="10" y="109"/>
                    </a:lnTo>
                    <a:lnTo>
                      <a:pt x="12" y="98"/>
                    </a:lnTo>
                    <a:lnTo>
                      <a:pt x="15" y="88"/>
                    </a:lnTo>
                    <a:lnTo>
                      <a:pt x="17" y="76"/>
                    </a:lnTo>
                    <a:lnTo>
                      <a:pt x="19" y="65"/>
                    </a:lnTo>
                    <a:lnTo>
                      <a:pt x="21" y="55"/>
                    </a:lnTo>
                    <a:lnTo>
                      <a:pt x="24" y="44"/>
                    </a:lnTo>
                    <a:lnTo>
                      <a:pt x="28" y="32"/>
                    </a:lnTo>
                    <a:lnTo>
                      <a:pt x="31" y="22"/>
                    </a:lnTo>
                    <a:lnTo>
                      <a:pt x="34" y="11"/>
                    </a:lnTo>
                    <a:lnTo>
                      <a:pt x="38" y="0"/>
                    </a:lnTo>
                    <a:lnTo>
                      <a:pt x="38" y="8"/>
                    </a:lnTo>
                    <a:lnTo>
                      <a:pt x="38" y="16"/>
                    </a:lnTo>
                    <a:lnTo>
                      <a:pt x="38" y="24"/>
                    </a:lnTo>
                    <a:lnTo>
                      <a:pt x="39" y="33"/>
                    </a:lnTo>
                    <a:lnTo>
                      <a:pt x="39" y="42"/>
                    </a:lnTo>
                    <a:lnTo>
                      <a:pt x="39" y="51"/>
                    </a:lnTo>
                    <a:lnTo>
                      <a:pt x="39" y="59"/>
                    </a:lnTo>
                    <a:lnTo>
                      <a:pt x="40" y="69"/>
                    </a:lnTo>
                    <a:lnTo>
                      <a:pt x="39" y="77"/>
                    </a:lnTo>
                    <a:lnTo>
                      <a:pt x="39" y="86"/>
                    </a:lnTo>
                    <a:lnTo>
                      <a:pt x="39" y="96"/>
                    </a:lnTo>
                    <a:lnTo>
                      <a:pt x="39" y="105"/>
                    </a:lnTo>
                    <a:lnTo>
                      <a:pt x="39" y="115"/>
                    </a:lnTo>
                    <a:lnTo>
                      <a:pt x="39" y="124"/>
                    </a:lnTo>
                    <a:lnTo>
                      <a:pt x="39" y="134"/>
                    </a:lnTo>
                    <a:lnTo>
                      <a:pt x="39" y="144"/>
                    </a:lnTo>
                    <a:lnTo>
                      <a:pt x="39" y="154"/>
                    </a:lnTo>
                    <a:lnTo>
                      <a:pt x="39" y="163"/>
                    </a:lnTo>
                    <a:lnTo>
                      <a:pt x="39" y="172"/>
                    </a:lnTo>
                    <a:lnTo>
                      <a:pt x="39" y="183"/>
                    </a:lnTo>
                    <a:lnTo>
                      <a:pt x="39" y="192"/>
                    </a:lnTo>
                    <a:lnTo>
                      <a:pt x="39" y="202"/>
                    </a:lnTo>
                    <a:lnTo>
                      <a:pt x="40" y="211"/>
                    </a:lnTo>
                    <a:lnTo>
                      <a:pt x="41" y="222"/>
                    </a:lnTo>
                    <a:lnTo>
                      <a:pt x="41" y="231"/>
                    </a:lnTo>
                    <a:lnTo>
                      <a:pt x="43" y="242"/>
                    </a:lnTo>
                    <a:lnTo>
                      <a:pt x="44" y="251"/>
                    </a:lnTo>
                    <a:lnTo>
                      <a:pt x="46" y="262"/>
                    </a:lnTo>
                    <a:lnTo>
                      <a:pt x="47" y="271"/>
                    </a:lnTo>
                    <a:lnTo>
                      <a:pt x="49" y="282"/>
                    </a:lnTo>
                    <a:lnTo>
                      <a:pt x="52" y="293"/>
                    </a:lnTo>
                    <a:lnTo>
                      <a:pt x="55" y="303"/>
                    </a:lnTo>
                    <a:lnTo>
                      <a:pt x="90" y="382"/>
                    </a:lnTo>
                    <a:lnTo>
                      <a:pt x="38" y="382"/>
                    </a:lnTo>
                    <a:close/>
                  </a:path>
                </a:pathLst>
              </a:custGeom>
              <a:solidFill>
                <a:srgbClr val="000000"/>
              </a:solidFill>
              <a:ln w="9525">
                <a:noFill/>
                <a:round/>
                <a:headEnd/>
                <a:tailEnd/>
              </a:ln>
            </p:spPr>
            <p:txBody>
              <a:bodyPr/>
              <a:lstStyle/>
              <a:p>
                <a:endParaRPr lang="en-GB"/>
              </a:p>
            </p:txBody>
          </p:sp>
          <p:sp>
            <p:nvSpPr>
              <p:cNvPr id="12343" name="Freeform 40"/>
              <p:cNvSpPr>
                <a:spLocks/>
              </p:cNvSpPr>
              <p:nvPr/>
            </p:nvSpPr>
            <p:spPr bwMode="auto">
              <a:xfrm>
                <a:off x="3414" y="1468"/>
                <a:ext cx="325" cy="312"/>
              </a:xfrm>
              <a:custGeom>
                <a:avLst/>
                <a:gdLst>
                  <a:gd name="T0" fmla="*/ 3 w 649"/>
                  <a:gd name="T1" fmla="*/ 303 h 312"/>
                  <a:gd name="T2" fmla="*/ 2 w 649"/>
                  <a:gd name="T3" fmla="*/ 284 h 312"/>
                  <a:gd name="T4" fmla="*/ 2 w 649"/>
                  <a:gd name="T5" fmla="*/ 265 h 312"/>
                  <a:gd name="T6" fmla="*/ 1 w 649"/>
                  <a:gd name="T7" fmla="*/ 246 h 312"/>
                  <a:gd name="T8" fmla="*/ 1 w 649"/>
                  <a:gd name="T9" fmla="*/ 228 h 312"/>
                  <a:gd name="T10" fmla="*/ 1 w 649"/>
                  <a:gd name="T11" fmla="*/ 210 h 312"/>
                  <a:gd name="T12" fmla="*/ 1 w 649"/>
                  <a:gd name="T13" fmla="*/ 192 h 312"/>
                  <a:gd name="T14" fmla="*/ 0 w 649"/>
                  <a:gd name="T15" fmla="*/ 174 h 312"/>
                  <a:gd name="T16" fmla="*/ 1 w 649"/>
                  <a:gd name="T17" fmla="*/ 157 h 312"/>
                  <a:gd name="T18" fmla="*/ 1 w 649"/>
                  <a:gd name="T19" fmla="*/ 139 h 312"/>
                  <a:gd name="T20" fmla="*/ 1 w 649"/>
                  <a:gd name="T21" fmla="*/ 121 h 312"/>
                  <a:gd name="T22" fmla="*/ 1 w 649"/>
                  <a:gd name="T23" fmla="*/ 104 h 312"/>
                  <a:gd name="T24" fmla="*/ 1 w 649"/>
                  <a:gd name="T25" fmla="*/ 86 h 312"/>
                  <a:gd name="T26" fmla="*/ 1 w 649"/>
                  <a:gd name="T27" fmla="*/ 68 h 312"/>
                  <a:gd name="T28" fmla="*/ 2 w 649"/>
                  <a:gd name="T29" fmla="*/ 51 h 312"/>
                  <a:gd name="T30" fmla="*/ 2 w 649"/>
                  <a:gd name="T31" fmla="*/ 34 h 312"/>
                  <a:gd name="T32" fmla="*/ 3 w 649"/>
                  <a:gd name="T33" fmla="*/ 19 h 312"/>
                  <a:gd name="T34" fmla="*/ 41 w 649"/>
                  <a:gd name="T35" fmla="*/ 9 h 312"/>
                  <a:gd name="T36" fmla="*/ 41 w 649"/>
                  <a:gd name="T37" fmla="*/ 28 h 312"/>
                  <a:gd name="T38" fmla="*/ 41 w 649"/>
                  <a:gd name="T39" fmla="*/ 47 h 312"/>
                  <a:gd name="T40" fmla="*/ 40 w 649"/>
                  <a:gd name="T41" fmla="*/ 66 h 312"/>
                  <a:gd name="T42" fmla="*/ 40 w 649"/>
                  <a:gd name="T43" fmla="*/ 85 h 312"/>
                  <a:gd name="T44" fmla="*/ 40 w 649"/>
                  <a:gd name="T45" fmla="*/ 104 h 312"/>
                  <a:gd name="T46" fmla="*/ 40 w 649"/>
                  <a:gd name="T47" fmla="*/ 121 h 312"/>
                  <a:gd name="T48" fmla="*/ 39 w 649"/>
                  <a:gd name="T49" fmla="*/ 140 h 312"/>
                  <a:gd name="T50" fmla="*/ 39 w 649"/>
                  <a:gd name="T51" fmla="*/ 158 h 312"/>
                  <a:gd name="T52" fmla="*/ 39 w 649"/>
                  <a:gd name="T53" fmla="*/ 175 h 312"/>
                  <a:gd name="T54" fmla="*/ 39 w 649"/>
                  <a:gd name="T55" fmla="*/ 193 h 312"/>
                  <a:gd name="T56" fmla="*/ 39 w 649"/>
                  <a:gd name="T57" fmla="*/ 211 h 312"/>
                  <a:gd name="T58" fmla="*/ 39 w 649"/>
                  <a:gd name="T59" fmla="*/ 228 h 312"/>
                  <a:gd name="T60" fmla="*/ 39 w 649"/>
                  <a:gd name="T61" fmla="*/ 246 h 312"/>
                  <a:gd name="T62" fmla="*/ 39 w 649"/>
                  <a:gd name="T63" fmla="*/ 264 h 312"/>
                  <a:gd name="T64" fmla="*/ 40 w 649"/>
                  <a:gd name="T65" fmla="*/ 283 h 312"/>
                  <a:gd name="T66" fmla="*/ 20 w 649"/>
                  <a:gd name="T67" fmla="*/ 312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9"/>
                  <a:gd name="T103" fmla="*/ 0 h 312"/>
                  <a:gd name="T104" fmla="*/ 649 w 649"/>
                  <a:gd name="T105" fmla="*/ 312 h 3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9" h="312">
                    <a:moveTo>
                      <a:pt x="315" y="312"/>
                    </a:moveTo>
                    <a:lnTo>
                      <a:pt x="42" y="303"/>
                    </a:lnTo>
                    <a:lnTo>
                      <a:pt x="36" y="292"/>
                    </a:lnTo>
                    <a:lnTo>
                      <a:pt x="30" y="284"/>
                    </a:lnTo>
                    <a:lnTo>
                      <a:pt x="25" y="273"/>
                    </a:lnTo>
                    <a:lnTo>
                      <a:pt x="22" y="265"/>
                    </a:lnTo>
                    <a:lnTo>
                      <a:pt x="18" y="256"/>
                    </a:lnTo>
                    <a:lnTo>
                      <a:pt x="15" y="246"/>
                    </a:lnTo>
                    <a:lnTo>
                      <a:pt x="11" y="237"/>
                    </a:lnTo>
                    <a:lnTo>
                      <a:pt x="9" y="228"/>
                    </a:lnTo>
                    <a:lnTo>
                      <a:pt x="6" y="219"/>
                    </a:lnTo>
                    <a:lnTo>
                      <a:pt x="4" y="210"/>
                    </a:lnTo>
                    <a:lnTo>
                      <a:pt x="2" y="200"/>
                    </a:lnTo>
                    <a:lnTo>
                      <a:pt x="2" y="192"/>
                    </a:lnTo>
                    <a:lnTo>
                      <a:pt x="1" y="182"/>
                    </a:lnTo>
                    <a:lnTo>
                      <a:pt x="0" y="174"/>
                    </a:lnTo>
                    <a:lnTo>
                      <a:pt x="0" y="165"/>
                    </a:lnTo>
                    <a:lnTo>
                      <a:pt x="1" y="157"/>
                    </a:lnTo>
                    <a:lnTo>
                      <a:pt x="1" y="147"/>
                    </a:lnTo>
                    <a:lnTo>
                      <a:pt x="1" y="139"/>
                    </a:lnTo>
                    <a:lnTo>
                      <a:pt x="1" y="129"/>
                    </a:lnTo>
                    <a:lnTo>
                      <a:pt x="3" y="121"/>
                    </a:lnTo>
                    <a:lnTo>
                      <a:pt x="3" y="112"/>
                    </a:lnTo>
                    <a:lnTo>
                      <a:pt x="5" y="104"/>
                    </a:lnTo>
                    <a:lnTo>
                      <a:pt x="7" y="94"/>
                    </a:lnTo>
                    <a:lnTo>
                      <a:pt x="10" y="86"/>
                    </a:lnTo>
                    <a:lnTo>
                      <a:pt x="11" y="76"/>
                    </a:lnTo>
                    <a:lnTo>
                      <a:pt x="14" y="68"/>
                    </a:lnTo>
                    <a:lnTo>
                      <a:pt x="17" y="59"/>
                    </a:lnTo>
                    <a:lnTo>
                      <a:pt x="20" y="51"/>
                    </a:lnTo>
                    <a:lnTo>
                      <a:pt x="22" y="42"/>
                    </a:lnTo>
                    <a:lnTo>
                      <a:pt x="25" y="34"/>
                    </a:lnTo>
                    <a:lnTo>
                      <a:pt x="28" y="26"/>
                    </a:lnTo>
                    <a:lnTo>
                      <a:pt x="33" y="19"/>
                    </a:lnTo>
                    <a:lnTo>
                      <a:pt x="649" y="0"/>
                    </a:lnTo>
                    <a:lnTo>
                      <a:pt x="647" y="9"/>
                    </a:lnTo>
                    <a:lnTo>
                      <a:pt x="646" y="19"/>
                    </a:lnTo>
                    <a:lnTo>
                      <a:pt x="645" y="28"/>
                    </a:lnTo>
                    <a:lnTo>
                      <a:pt x="644" y="38"/>
                    </a:lnTo>
                    <a:lnTo>
                      <a:pt x="642" y="47"/>
                    </a:lnTo>
                    <a:lnTo>
                      <a:pt x="641" y="56"/>
                    </a:lnTo>
                    <a:lnTo>
                      <a:pt x="638" y="66"/>
                    </a:lnTo>
                    <a:lnTo>
                      <a:pt x="637" y="76"/>
                    </a:lnTo>
                    <a:lnTo>
                      <a:pt x="634" y="85"/>
                    </a:lnTo>
                    <a:lnTo>
                      <a:pt x="633" y="94"/>
                    </a:lnTo>
                    <a:lnTo>
                      <a:pt x="630" y="104"/>
                    </a:lnTo>
                    <a:lnTo>
                      <a:pt x="629" y="113"/>
                    </a:lnTo>
                    <a:lnTo>
                      <a:pt x="627" y="121"/>
                    </a:lnTo>
                    <a:lnTo>
                      <a:pt x="626" y="131"/>
                    </a:lnTo>
                    <a:lnTo>
                      <a:pt x="624" y="140"/>
                    </a:lnTo>
                    <a:lnTo>
                      <a:pt x="624" y="150"/>
                    </a:lnTo>
                    <a:lnTo>
                      <a:pt x="621" y="158"/>
                    </a:lnTo>
                    <a:lnTo>
                      <a:pt x="620" y="167"/>
                    </a:lnTo>
                    <a:lnTo>
                      <a:pt x="618" y="175"/>
                    </a:lnTo>
                    <a:lnTo>
                      <a:pt x="618" y="185"/>
                    </a:lnTo>
                    <a:lnTo>
                      <a:pt x="617" y="193"/>
                    </a:lnTo>
                    <a:lnTo>
                      <a:pt x="616" y="203"/>
                    </a:lnTo>
                    <a:lnTo>
                      <a:pt x="616" y="211"/>
                    </a:lnTo>
                    <a:lnTo>
                      <a:pt x="617" y="220"/>
                    </a:lnTo>
                    <a:lnTo>
                      <a:pt x="617" y="228"/>
                    </a:lnTo>
                    <a:lnTo>
                      <a:pt x="617" y="238"/>
                    </a:lnTo>
                    <a:lnTo>
                      <a:pt x="618" y="246"/>
                    </a:lnTo>
                    <a:lnTo>
                      <a:pt x="620" y="256"/>
                    </a:lnTo>
                    <a:lnTo>
                      <a:pt x="621" y="264"/>
                    </a:lnTo>
                    <a:lnTo>
                      <a:pt x="624" y="274"/>
                    </a:lnTo>
                    <a:lnTo>
                      <a:pt x="627" y="283"/>
                    </a:lnTo>
                    <a:lnTo>
                      <a:pt x="631" y="293"/>
                    </a:lnTo>
                    <a:lnTo>
                      <a:pt x="315" y="312"/>
                    </a:lnTo>
                    <a:close/>
                  </a:path>
                </a:pathLst>
              </a:custGeom>
              <a:solidFill>
                <a:srgbClr val="000000"/>
              </a:solidFill>
              <a:ln w="9525">
                <a:noFill/>
                <a:round/>
                <a:headEnd/>
                <a:tailEnd/>
              </a:ln>
            </p:spPr>
            <p:txBody>
              <a:bodyPr/>
              <a:lstStyle/>
              <a:p>
                <a:endParaRPr lang="en-GB"/>
              </a:p>
            </p:txBody>
          </p:sp>
          <p:sp>
            <p:nvSpPr>
              <p:cNvPr id="12344" name="Freeform 41"/>
              <p:cNvSpPr>
                <a:spLocks/>
              </p:cNvSpPr>
              <p:nvPr/>
            </p:nvSpPr>
            <p:spPr bwMode="auto">
              <a:xfrm>
                <a:off x="3153" y="1468"/>
                <a:ext cx="141" cy="312"/>
              </a:xfrm>
              <a:custGeom>
                <a:avLst/>
                <a:gdLst>
                  <a:gd name="T0" fmla="*/ 4 w 281"/>
                  <a:gd name="T1" fmla="*/ 283 h 312"/>
                  <a:gd name="T2" fmla="*/ 1 w 281"/>
                  <a:gd name="T3" fmla="*/ 264 h 312"/>
                  <a:gd name="T4" fmla="*/ 1 w 281"/>
                  <a:gd name="T5" fmla="*/ 247 h 312"/>
                  <a:gd name="T6" fmla="*/ 1 w 281"/>
                  <a:gd name="T7" fmla="*/ 230 h 312"/>
                  <a:gd name="T8" fmla="*/ 1 w 281"/>
                  <a:gd name="T9" fmla="*/ 213 h 312"/>
                  <a:gd name="T10" fmla="*/ 1 w 281"/>
                  <a:gd name="T11" fmla="*/ 197 h 312"/>
                  <a:gd name="T12" fmla="*/ 0 w 281"/>
                  <a:gd name="T13" fmla="*/ 180 h 312"/>
                  <a:gd name="T14" fmla="*/ 0 w 281"/>
                  <a:gd name="T15" fmla="*/ 164 h 312"/>
                  <a:gd name="T16" fmla="*/ 1 w 281"/>
                  <a:gd name="T17" fmla="*/ 147 h 312"/>
                  <a:gd name="T18" fmla="*/ 1 w 281"/>
                  <a:gd name="T19" fmla="*/ 131 h 312"/>
                  <a:gd name="T20" fmla="*/ 1 w 281"/>
                  <a:gd name="T21" fmla="*/ 113 h 312"/>
                  <a:gd name="T22" fmla="*/ 1 w 281"/>
                  <a:gd name="T23" fmla="*/ 95 h 312"/>
                  <a:gd name="T24" fmla="*/ 1 w 281"/>
                  <a:gd name="T25" fmla="*/ 79 h 312"/>
                  <a:gd name="T26" fmla="*/ 2 w 281"/>
                  <a:gd name="T27" fmla="*/ 61 h 312"/>
                  <a:gd name="T28" fmla="*/ 2 w 281"/>
                  <a:gd name="T29" fmla="*/ 44 h 312"/>
                  <a:gd name="T30" fmla="*/ 3 w 281"/>
                  <a:gd name="T31" fmla="*/ 26 h 312"/>
                  <a:gd name="T32" fmla="*/ 3 w 281"/>
                  <a:gd name="T33" fmla="*/ 8 h 312"/>
                  <a:gd name="T34" fmla="*/ 16 w 281"/>
                  <a:gd name="T35" fmla="*/ 0 h 312"/>
                  <a:gd name="T36" fmla="*/ 18 w 281"/>
                  <a:gd name="T37" fmla="*/ 16 h 312"/>
                  <a:gd name="T38" fmla="*/ 17 w 281"/>
                  <a:gd name="T39" fmla="*/ 33 h 312"/>
                  <a:gd name="T40" fmla="*/ 17 w 281"/>
                  <a:gd name="T41" fmla="*/ 48 h 312"/>
                  <a:gd name="T42" fmla="*/ 17 w 281"/>
                  <a:gd name="T43" fmla="*/ 65 h 312"/>
                  <a:gd name="T44" fmla="*/ 16 w 281"/>
                  <a:gd name="T45" fmla="*/ 80 h 312"/>
                  <a:gd name="T46" fmla="*/ 16 w 281"/>
                  <a:gd name="T47" fmla="*/ 95 h 312"/>
                  <a:gd name="T48" fmla="*/ 16 w 281"/>
                  <a:gd name="T49" fmla="*/ 111 h 312"/>
                  <a:gd name="T50" fmla="*/ 16 w 281"/>
                  <a:gd name="T51" fmla="*/ 126 h 312"/>
                  <a:gd name="T52" fmla="*/ 16 w 281"/>
                  <a:gd name="T53" fmla="*/ 141 h 312"/>
                  <a:gd name="T54" fmla="*/ 16 w 281"/>
                  <a:gd name="T55" fmla="*/ 155 h 312"/>
                  <a:gd name="T56" fmla="*/ 16 w 281"/>
                  <a:gd name="T57" fmla="*/ 171 h 312"/>
                  <a:gd name="T58" fmla="*/ 16 w 281"/>
                  <a:gd name="T59" fmla="*/ 186 h 312"/>
                  <a:gd name="T60" fmla="*/ 16 w 281"/>
                  <a:gd name="T61" fmla="*/ 201 h 312"/>
                  <a:gd name="T62" fmla="*/ 16 w 281"/>
                  <a:gd name="T63" fmla="*/ 215 h 312"/>
                  <a:gd name="T64" fmla="*/ 16 w 281"/>
                  <a:gd name="T65" fmla="*/ 231 h 312"/>
                  <a:gd name="T66" fmla="*/ 16 w 281"/>
                  <a:gd name="T67" fmla="*/ 245 h 312"/>
                  <a:gd name="T68" fmla="*/ 16 w 281"/>
                  <a:gd name="T69" fmla="*/ 312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1"/>
                  <a:gd name="T106" fmla="*/ 0 h 312"/>
                  <a:gd name="T107" fmla="*/ 281 w 281"/>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1" h="312">
                    <a:moveTo>
                      <a:pt x="167" y="303"/>
                    </a:moveTo>
                    <a:lnTo>
                      <a:pt x="53" y="283"/>
                    </a:lnTo>
                    <a:lnTo>
                      <a:pt x="18" y="273"/>
                    </a:lnTo>
                    <a:lnTo>
                      <a:pt x="15" y="264"/>
                    </a:lnTo>
                    <a:lnTo>
                      <a:pt x="11" y="256"/>
                    </a:lnTo>
                    <a:lnTo>
                      <a:pt x="9" y="247"/>
                    </a:lnTo>
                    <a:lnTo>
                      <a:pt x="8" y="239"/>
                    </a:lnTo>
                    <a:lnTo>
                      <a:pt x="5" y="230"/>
                    </a:lnTo>
                    <a:lnTo>
                      <a:pt x="4" y="223"/>
                    </a:lnTo>
                    <a:lnTo>
                      <a:pt x="3" y="213"/>
                    </a:lnTo>
                    <a:lnTo>
                      <a:pt x="3" y="206"/>
                    </a:lnTo>
                    <a:lnTo>
                      <a:pt x="1" y="197"/>
                    </a:lnTo>
                    <a:lnTo>
                      <a:pt x="0" y="188"/>
                    </a:lnTo>
                    <a:lnTo>
                      <a:pt x="0" y="180"/>
                    </a:lnTo>
                    <a:lnTo>
                      <a:pt x="0" y="173"/>
                    </a:lnTo>
                    <a:lnTo>
                      <a:pt x="0" y="164"/>
                    </a:lnTo>
                    <a:lnTo>
                      <a:pt x="0" y="155"/>
                    </a:lnTo>
                    <a:lnTo>
                      <a:pt x="1" y="147"/>
                    </a:lnTo>
                    <a:lnTo>
                      <a:pt x="2" y="140"/>
                    </a:lnTo>
                    <a:lnTo>
                      <a:pt x="2" y="131"/>
                    </a:lnTo>
                    <a:lnTo>
                      <a:pt x="3" y="122"/>
                    </a:lnTo>
                    <a:lnTo>
                      <a:pt x="4" y="113"/>
                    </a:lnTo>
                    <a:lnTo>
                      <a:pt x="6" y="105"/>
                    </a:lnTo>
                    <a:lnTo>
                      <a:pt x="8" y="95"/>
                    </a:lnTo>
                    <a:lnTo>
                      <a:pt x="10" y="87"/>
                    </a:lnTo>
                    <a:lnTo>
                      <a:pt x="14" y="79"/>
                    </a:lnTo>
                    <a:lnTo>
                      <a:pt x="17" y="71"/>
                    </a:lnTo>
                    <a:lnTo>
                      <a:pt x="20" y="61"/>
                    </a:lnTo>
                    <a:lnTo>
                      <a:pt x="23" y="53"/>
                    </a:lnTo>
                    <a:lnTo>
                      <a:pt x="26" y="44"/>
                    </a:lnTo>
                    <a:lnTo>
                      <a:pt x="32" y="35"/>
                    </a:lnTo>
                    <a:lnTo>
                      <a:pt x="36" y="26"/>
                    </a:lnTo>
                    <a:lnTo>
                      <a:pt x="41" y="18"/>
                    </a:lnTo>
                    <a:lnTo>
                      <a:pt x="46" y="8"/>
                    </a:lnTo>
                    <a:lnTo>
                      <a:pt x="53" y="0"/>
                    </a:lnTo>
                    <a:lnTo>
                      <a:pt x="246" y="0"/>
                    </a:lnTo>
                    <a:lnTo>
                      <a:pt x="281" y="9"/>
                    </a:lnTo>
                    <a:lnTo>
                      <a:pt x="277" y="16"/>
                    </a:lnTo>
                    <a:lnTo>
                      <a:pt x="274" y="25"/>
                    </a:lnTo>
                    <a:lnTo>
                      <a:pt x="270" y="33"/>
                    </a:lnTo>
                    <a:lnTo>
                      <a:pt x="268" y="41"/>
                    </a:lnTo>
                    <a:lnTo>
                      <a:pt x="265" y="48"/>
                    </a:lnTo>
                    <a:lnTo>
                      <a:pt x="262" y="56"/>
                    </a:lnTo>
                    <a:lnTo>
                      <a:pt x="260" y="65"/>
                    </a:lnTo>
                    <a:lnTo>
                      <a:pt x="259" y="73"/>
                    </a:lnTo>
                    <a:lnTo>
                      <a:pt x="255" y="80"/>
                    </a:lnTo>
                    <a:lnTo>
                      <a:pt x="254" y="87"/>
                    </a:lnTo>
                    <a:lnTo>
                      <a:pt x="252" y="95"/>
                    </a:lnTo>
                    <a:lnTo>
                      <a:pt x="251" y="104"/>
                    </a:lnTo>
                    <a:lnTo>
                      <a:pt x="249" y="111"/>
                    </a:lnTo>
                    <a:lnTo>
                      <a:pt x="248" y="118"/>
                    </a:lnTo>
                    <a:lnTo>
                      <a:pt x="247" y="126"/>
                    </a:lnTo>
                    <a:lnTo>
                      <a:pt x="247" y="134"/>
                    </a:lnTo>
                    <a:lnTo>
                      <a:pt x="245" y="141"/>
                    </a:lnTo>
                    <a:lnTo>
                      <a:pt x="244" y="148"/>
                    </a:lnTo>
                    <a:lnTo>
                      <a:pt x="243" y="155"/>
                    </a:lnTo>
                    <a:lnTo>
                      <a:pt x="243" y="164"/>
                    </a:lnTo>
                    <a:lnTo>
                      <a:pt x="243" y="171"/>
                    </a:lnTo>
                    <a:lnTo>
                      <a:pt x="243" y="179"/>
                    </a:lnTo>
                    <a:lnTo>
                      <a:pt x="243" y="186"/>
                    </a:lnTo>
                    <a:lnTo>
                      <a:pt x="243" y="194"/>
                    </a:lnTo>
                    <a:lnTo>
                      <a:pt x="243" y="201"/>
                    </a:lnTo>
                    <a:lnTo>
                      <a:pt x="243" y="208"/>
                    </a:lnTo>
                    <a:lnTo>
                      <a:pt x="243" y="215"/>
                    </a:lnTo>
                    <a:lnTo>
                      <a:pt x="243" y="224"/>
                    </a:lnTo>
                    <a:lnTo>
                      <a:pt x="243" y="231"/>
                    </a:lnTo>
                    <a:lnTo>
                      <a:pt x="244" y="238"/>
                    </a:lnTo>
                    <a:lnTo>
                      <a:pt x="245" y="245"/>
                    </a:lnTo>
                    <a:lnTo>
                      <a:pt x="246" y="253"/>
                    </a:lnTo>
                    <a:lnTo>
                      <a:pt x="246" y="312"/>
                    </a:lnTo>
                    <a:lnTo>
                      <a:pt x="167" y="303"/>
                    </a:lnTo>
                    <a:close/>
                  </a:path>
                </a:pathLst>
              </a:custGeom>
              <a:solidFill>
                <a:srgbClr val="000000"/>
              </a:solidFill>
              <a:ln w="9525">
                <a:noFill/>
                <a:round/>
                <a:headEnd/>
                <a:tailEnd/>
              </a:ln>
            </p:spPr>
            <p:txBody>
              <a:bodyPr/>
              <a:lstStyle/>
              <a:p>
                <a:endParaRPr lang="en-GB"/>
              </a:p>
            </p:txBody>
          </p:sp>
          <p:sp>
            <p:nvSpPr>
              <p:cNvPr id="12345" name="Freeform 42"/>
              <p:cNvSpPr>
                <a:spLocks/>
              </p:cNvSpPr>
              <p:nvPr/>
            </p:nvSpPr>
            <p:spPr bwMode="auto">
              <a:xfrm>
                <a:off x="3167" y="1487"/>
                <a:ext cx="109" cy="274"/>
              </a:xfrm>
              <a:custGeom>
                <a:avLst/>
                <a:gdLst>
                  <a:gd name="T0" fmla="*/ 1 w 220"/>
                  <a:gd name="T1" fmla="*/ 245 h 274"/>
                  <a:gd name="T2" fmla="*/ 0 w 220"/>
                  <a:gd name="T3" fmla="*/ 166 h 274"/>
                  <a:gd name="T4" fmla="*/ 0 w 220"/>
                  <a:gd name="T5" fmla="*/ 68 h 274"/>
                  <a:gd name="T6" fmla="*/ 2 w 220"/>
                  <a:gd name="T7" fmla="*/ 0 h 274"/>
                  <a:gd name="T8" fmla="*/ 13 w 220"/>
                  <a:gd name="T9" fmla="*/ 10 h 274"/>
                  <a:gd name="T10" fmla="*/ 13 w 220"/>
                  <a:gd name="T11" fmla="*/ 17 h 274"/>
                  <a:gd name="T12" fmla="*/ 13 w 220"/>
                  <a:gd name="T13" fmla="*/ 26 h 274"/>
                  <a:gd name="T14" fmla="*/ 13 w 220"/>
                  <a:gd name="T15" fmla="*/ 34 h 274"/>
                  <a:gd name="T16" fmla="*/ 12 w 220"/>
                  <a:gd name="T17" fmla="*/ 43 h 274"/>
                  <a:gd name="T18" fmla="*/ 12 w 220"/>
                  <a:gd name="T19" fmla="*/ 50 h 274"/>
                  <a:gd name="T20" fmla="*/ 12 w 220"/>
                  <a:gd name="T21" fmla="*/ 60 h 274"/>
                  <a:gd name="T22" fmla="*/ 12 w 220"/>
                  <a:gd name="T23" fmla="*/ 68 h 274"/>
                  <a:gd name="T24" fmla="*/ 12 w 220"/>
                  <a:gd name="T25" fmla="*/ 78 h 274"/>
                  <a:gd name="T26" fmla="*/ 12 w 220"/>
                  <a:gd name="T27" fmla="*/ 86 h 274"/>
                  <a:gd name="T28" fmla="*/ 12 w 220"/>
                  <a:gd name="T29" fmla="*/ 95 h 274"/>
                  <a:gd name="T30" fmla="*/ 12 w 220"/>
                  <a:gd name="T31" fmla="*/ 103 h 274"/>
                  <a:gd name="T32" fmla="*/ 12 w 220"/>
                  <a:gd name="T33" fmla="*/ 113 h 274"/>
                  <a:gd name="T34" fmla="*/ 12 w 220"/>
                  <a:gd name="T35" fmla="*/ 121 h 274"/>
                  <a:gd name="T36" fmla="*/ 12 w 220"/>
                  <a:gd name="T37" fmla="*/ 131 h 274"/>
                  <a:gd name="T38" fmla="*/ 12 w 220"/>
                  <a:gd name="T39" fmla="*/ 140 h 274"/>
                  <a:gd name="T40" fmla="*/ 12 w 220"/>
                  <a:gd name="T41" fmla="*/ 149 h 274"/>
                  <a:gd name="T42" fmla="*/ 11 w 220"/>
                  <a:gd name="T43" fmla="*/ 156 h 274"/>
                  <a:gd name="T44" fmla="*/ 11 w 220"/>
                  <a:gd name="T45" fmla="*/ 166 h 274"/>
                  <a:gd name="T46" fmla="*/ 11 w 220"/>
                  <a:gd name="T47" fmla="*/ 173 h 274"/>
                  <a:gd name="T48" fmla="*/ 11 w 220"/>
                  <a:gd name="T49" fmla="*/ 182 h 274"/>
                  <a:gd name="T50" fmla="*/ 11 w 220"/>
                  <a:gd name="T51" fmla="*/ 189 h 274"/>
                  <a:gd name="T52" fmla="*/ 11 w 220"/>
                  <a:gd name="T53" fmla="*/ 199 h 274"/>
                  <a:gd name="T54" fmla="*/ 11 w 220"/>
                  <a:gd name="T55" fmla="*/ 206 h 274"/>
                  <a:gd name="T56" fmla="*/ 11 w 220"/>
                  <a:gd name="T57" fmla="*/ 215 h 274"/>
                  <a:gd name="T58" fmla="*/ 11 w 220"/>
                  <a:gd name="T59" fmla="*/ 222 h 274"/>
                  <a:gd name="T60" fmla="*/ 11 w 220"/>
                  <a:gd name="T61" fmla="*/ 231 h 274"/>
                  <a:gd name="T62" fmla="*/ 11 w 220"/>
                  <a:gd name="T63" fmla="*/ 238 h 274"/>
                  <a:gd name="T64" fmla="*/ 11 w 220"/>
                  <a:gd name="T65" fmla="*/ 246 h 274"/>
                  <a:gd name="T66" fmla="*/ 11 w 220"/>
                  <a:gd name="T67" fmla="*/ 253 h 274"/>
                  <a:gd name="T68" fmla="*/ 11 w 220"/>
                  <a:gd name="T69" fmla="*/ 260 h 274"/>
                  <a:gd name="T70" fmla="*/ 11 w 220"/>
                  <a:gd name="T71" fmla="*/ 267 h 274"/>
                  <a:gd name="T72" fmla="*/ 12 w 220"/>
                  <a:gd name="T73" fmla="*/ 274 h 274"/>
                  <a:gd name="T74" fmla="*/ 1 w 220"/>
                  <a:gd name="T75" fmla="*/ 245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74"/>
                  <a:gd name="T116" fmla="*/ 220 w 220"/>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74">
                    <a:moveTo>
                      <a:pt x="27" y="245"/>
                    </a:moveTo>
                    <a:lnTo>
                      <a:pt x="0" y="166"/>
                    </a:lnTo>
                    <a:lnTo>
                      <a:pt x="9" y="68"/>
                    </a:lnTo>
                    <a:lnTo>
                      <a:pt x="44" y="0"/>
                    </a:lnTo>
                    <a:lnTo>
                      <a:pt x="220" y="10"/>
                    </a:lnTo>
                    <a:lnTo>
                      <a:pt x="216" y="17"/>
                    </a:lnTo>
                    <a:lnTo>
                      <a:pt x="213" y="26"/>
                    </a:lnTo>
                    <a:lnTo>
                      <a:pt x="209" y="34"/>
                    </a:lnTo>
                    <a:lnTo>
                      <a:pt x="207" y="43"/>
                    </a:lnTo>
                    <a:lnTo>
                      <a:pt x="204" y="50"/>
                    </a:lnTo>
                    <a:lnTo>
                      <a:pt x="203" y="60"/>
                    </a:lnTo>
                    <a:lnTo>
                      <a:pt x="201" y="68"/>
                    </a:lnTo>
                    <a:lnTo>
                      <a:pt x="200" y="78"/>
                    </a:lnTo>
                    <a:lnTo>
                      <a:pt x="198" y="86"/>
                    </a:lnTo>
                    <a:lnTo>
                      <a:pt x="197" y="95"/>
                    </a:lnTo>
                    <a:lnTo>
                      <a:pt x="196" y="103"/>
                    </a:lnTo>
                    <a:lnTo>
                      <a:pt x="196" y="113"/>
                    </a:lnTo>
                    <a:lnTo>
                      <a:pt x="194" y="121"/>
                    </a:lnTo>
                    <a:lnTo>
                      <a:pt x="193" y="131"/>
                    </a:lnTo>
                    <a:lnTo>
                      <a:pt x="193" y="140"/>
                    </a:lnTo>
                    <a:lnTo>
                      <a:pt x="193" y="149"/>
                    </a:lnTo>
                    <a:lnTo>
                      <a:pt x="192" y="156"/>
                    </a:lnTo>
                    <a:lnTo>
                      <a:pt x="192" y="166"/>
                    </a:lnTo>
                    <a:lnTo>
                      <a:pt x="192" y="173"/>
                    </a:lnTo>
                    <a:lnTo>
                      <a:pt x="192" y="182"/>
                    </a:lnTo>
                    <a:lnTo>
                      <a:pt x="192" y="189"/>
                    </a:lnTo>
                    <a:lnTo>
                      <a:pt x="192" y="199"/>
                    </a:lnTo>
                    <a:lnTo>
                      <a:pt x="192" y="206"/>
                    </a:lnTo>
                    <a:lnTo>
                      <a:pt x="192" y="215"/>
                    </a:lnTo>
                    <a:lnTo>
                      <a:pt x="192" y="222"/>
                    </a:lnTo>
                    <a:lnTo>
                      <a:pt x="192" y="231"/>
                    </a:lnTo>
                    <a:lnTo>
                      <a:pt x="192" y="238"/>
                    </a:lnTo>
                    <a:lnTo>
                      <a:pt x="192" y="246"/>
                    </a:lnTo>
                    <a:lnTo>
                      <a:pt x="192" y="253"/>
                    </a:lnTo>
                    <a:lnTo>
                      <a:pt x="192" y="260"/>
                    </a:lnTo>
                    <a:lnTo>
                      <a:pt x="192" y="267"/>
                    </a:lnTo>
                    <a:lnTo>
                      <a:pt x="193" y="274"/>
                    </a:lnTo>
                    <a:lnTo>
                      <a:pt x="27" y="245"/>
                    </a:lnTo>
                    <a:close/>
                  </a:path>
                </a:pathLst>
              </a:custGeom>
              <a:solidFill>
                <a:srgbClr val="CC9933"/>
              </a:solidFill>
              <a:ln w="9525">
                <a:noFill/>
                <a:round/>
                <a:headEnd/>
                <a:tailEnd/>
              </a:ln>
            </p:spPr>
            <p:txBody>
              <a:bodyPr/>
              <a:lstStyle/>
              <a:p>
                <a:endParaRPr lang="en-GB"/>
              </a:p>
            </p:txBody>
          </p:sp>
          <p:sp>
            <p:nvSpPr>
              <p:cNvPr id="12346" name="Freeform 43"/>
              <p:cNvSpPr>
                <a:spLocks/>
              </p:cNvSpPr>
              <p:nvPr/>
            </p:nvSpPr>
            <p:spPr bwMode="auto">
              <a:xfrm>
                <a:off x="3430" y="1497"/>
                <a:ext cx="291" cy="244"/>
              </a:xfrm>
              <a:custGeom>
                <a:avLst/>
                <a:gdLst>
                  <a:gd name="T0" fmla="*/ 25 w 581"/>
                  <a:gd name="T1" fmla="*/ 244 h 244"/>
                  <a:gd name="T2" fmla="*/ 2 w 581"/>
                  <a:gd name="T3" fmla="*/ 235 h 244"/>
                  <a:gd name="T4" fmla="*/ 0 w 581"/>
                  <a:gd name="T5" fmla="*/ 224 h 244"/>
                  <a:gd name="T6" fmla="*/ 1 w 581"/>
                  <a:gd name="T7" fmla="*/ 10 h 244"/>
                  <a:gd name="T8" fmla="*/ 37 w 581"/>
                  <a:gd name="T9" fmla="*/ 0 h 244"/>
                  <a:gd name="T10" fmla="*/ 37 w 581"/>
                  <a:gd name="T11" fmla="*/ 7 h 244"/>
                  <a:gd name="T12" fmla="*/ 36 w 581"/>
                  <a:gd name="T13" fmla="*/ 15 h 244"/>
                  <a:gd name="T14" fmla="*/ 36 w 581"/>
                  <a:gd name="T15" fmla="*/ 22 h 244"/>
                  <a:gd name="T16" fmla="*/ 36 w 581"/>
                  <a:gd name="T17" fmla="*/ 29 h 244"/>
                  <a:gd name="T18" fmla="*/ 36 w 581"/>
                  <a:gd name="T19" fmla="*/ 36 h 244"/>
                  <a:gd name="T20" fmla="*/ 36 w 581"/>
                  <a:gd name="T21" fmla="*/ 43 h 244"/>
                  <a:gd name="T22" fmla="*/ 36 w 581"/>
                  <a:gd name="T23" fmla="*/ 50 h 244"/>
                  <a:gd name="T24" fmla="*/ 35 w 581"/>
                  <a:gd name="T25" fmla="*/ 58 h 244"/>
                  <a:gd name="T26" fmla="*/ 35 w 581"/>
                  <a:gd name="T27" fmla="*/ 65 h 244"/>
                  <a:gd name="T28" fmla="*/ 35 w 581"/>
                  <a:gd name="T29" fmla="*/ 72 h 244"/>
                  <a:gd name="T30" fmla="*/ 35 w 581"/>
                  <a:gd name="T31" fmla="*/ 79 h 244"/>
                  <a:gd name="T32" fmla="*/ 35 w 581"/>
                  <a:gd name="T33" fmla="*/ 88 h 244"/>
                  <a:gd name="T34" fmla="*/ 35 w 581"/>
                  <a:gd name="T35" fmla="*/ 95 h 244"/>
                  <a:gd name="T36" fmla="*/ 35 w 581"/>
                  <a:gd name="T37" fmla="*/ 102 h 244"/>
                  <a:gd name="T38" fmla="*/ 35 w 581"/>
                  <a:gd name="T39" fmla="*/ 109 h 244"/>
                  <a:gd name="T40" fmla="*/ 35 w 581"/>
                  <a:gd name="T41" fmla="*/ 117 h 244"/>
                  <a:gd name="T42" fmla="*/ 35 w 581"/>
                  <a:gd name="T43" fmla="*/ 124 h 244"/>
                  <a:gd name="T44" fmla="*/ 35 w 581"/>
                  <a:gd name="T45" fmla="*/ 131 h 244"/>
                  <a:gd name="T46" fmla="*/ 35 w 581"/>
                  <a:gd name="T47" fmla="*/ 138 h 244"/>
                  <a:gd name="T48" fmla="*/ 35 w 581"/>
                  <a:gd name="T49" fmla="*/ 145 h 244"/>
                  <a:gd name="T50" fmla="*/ 35 w 581"/>
                  <a:gd name="T51" fmla="*/ 152 h 244"/>
                  <a:gd name="T52" fmla="*/ 35 w 581"/>
                  <a:gd name="T53" fmla="*/ 159 h 244"/>
                  <a:gd name="T54" fmla="*/ 35 w 581"/>
                  <a:gd name="T55" fmla="*/ 166 h 244"/>
                  <a:gd name="T56" fmla="*/ 35 w 581"/>
                  <a:gd name="T57" fmla="*/ 175 h 244"/>
                  <a:gd name="T58" fmla="*/ 35 w 581"/>
                  <a:gd name="T59" fmla="*/ 182 h 244"/>
                  <a:gd name="T60" fmla="*/ 35 w 581"/>
                  <a:gd name="T61" fmla="*/ 189 h 244"/>
                  <a:gd name="T62" fmla="*/ 35 w 581"/>
                  <a:gd name="T63" fmla="*/ 196 h 244"/>
                  <a:gd name="T64" fmla="*/ 35 w 581"/>
                  <a:gd name="T65" fmla="*/ 204 h 244"/>
                  <a:gd name="T66" fmla="*/ 35 w 581"/>
                  <a:gd name="T67" fmla="*/ 211 h 244"/>
                  <a:gd name="T68" fmla="*/ 35 w 581"/>
                  <a:gd name="T69" fmla="*/ 219 h 244"/>
                  <a:gd name="T70" fmla="*/ 35 w 581"/>
                  <a:gd name="T71" fmla="*/ 227 h 244"/>
                  <a:gd name="T72" fmla="*/ 35 w 581"/>
                  <a:gd name="T73" fmla="*/ 235 h 244"/>
                  <a:gd name="T74" fmla="*/ 25 w 581"/>
                  <a:gd name="T75" fmla="*/ 244 h 2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1"/>
                  <a:gd name="T115" fmla="*/ 0 h 244"/>
                  <a:gd name="T116" fmla="*/ 581 w 581"/>
                  <a:gd name="T117" fmla="*/ 244 h 2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1" h="244">
                    <a:moveTo>
                      <a:pt x="387" y="244"/>
                    </a:moveTo>
                    <a:lnTo>
                      <a:pt x="18" y="235"/>
                    </a:lnTo>
                    <a:lnTo>
                      <a:pt x="0" y="224"/>
                    </a:lnTo>
                    <a:lnTo>
                      <a:pt x="9" y="10"/>
                    </a:lnTo>
                    <a:lnTo>
                      <a:pt x="581" y="0"/>
                    </a:lnTo>
                    <a:lnTo>
                      <a:pt x="577" y="7"/>
                    </a:lnTo>
                    <a:lnTo>
                      <a:pt x="574" y="15"/>
                    </a:lnTo>
                    <a:lnTo>
                      <a:pt x="570" y="22"/>
                    </a:lnTo>
                    <a:lnTo>
                      <a:pt x="568" y="29"/>
                    </a:lnTo>
                    <a:lnTo>
                      <a:pt x="565" y="36"/>
                    </a:lnTo>
                    <a:lnTo>
                      <a:pt x="563" y="43"/>
                    </a:lnTo>
                    <a:lnTo>
                      <a:pt x="561" y="50"/>
                    </a:lnTo>
                    <a:lnTo>
                      <a:pt x="560" y="58"/>
                    </a:lnTo>
                    <a:lnTo>
                      <a:pt x="558" y="65"/>
                    </a:lnTo>
                    <a:lnTo>
                      <a:pt x="557" y="72"/>
                    </a:lnTo>
                    <a:lnTo>
                      <a:pt x="554" y="79"/>
                    </a:lnTo>
                    <a:lnTo>
                      <a:pt x="553" y="88"/>
                    </a:lnTo>
                    <a:lnTo>
                      <a:pt x="552" y="95"/>
                    </a:lnTo>
                    <a:lnTo>
                      <a:pt x="551" y="102"/>
                    </a:lnTo>
                    <a:lnTo>
                      <a:pt x="551" y="109"/>
                    </a:lnTo>
                    <a:lnTo>
                      <a:pt x="551" y="117"/>
                    </a:lnTo>
                    <a:lnTo>
                      <a:pt x="550" y="124"/>
                    </a:lnTo>
                    <a:lnTo>
                      <a:pt x="549" y="131"/>
                    </a:lnTo>
                    <a:lnTo>
                      <a:pt x="549" y="138"/>
                    </a:lnTo>
                    <a:lnTo>
                      <a:pt x="549" y="145"/>
                    </a:lnTo>
                    <a:lnTo>
                      <a:pt x="549" y="152"/>
                    </a:lnTo>
                    <a:lnTo>
                      <a:pt x="549" y="159"/>
                    </a:lnTo>
                    <a:lnTo>
                      <a:pt x="549" y="166"/>
                    </a:lnTo>
                    <a:lnTo>
                      <a:pt x="549" y="175"/>
                    </a:lnTo>
                    <a:lnTo>
                      <a:pt x="549" y="182"/>
                    </a:lnTo>
                    <a:lnTo>
                      <a:pt x="549" y="189"/>
                    </a:lnTo>
                    <a:lnTo>
                      <a:pt x="550" y="196"/>
                    </a:lnTo>
                    <a:lnTo>
                      <a:pt x="551" y="204"/>
                    </a:lnTo>
                    <a:lnTo>
                      <a:pt x="551" y="211"/>
                    </a:lnTo>
                    <a:lnTo>
                      <a:pt x="552" y="219"/>
                    </a:lnTo>
                    <a:lnTo>
                      <a:pt x="553" y="227"/>
                    </a:lnTo>
                    <a:lnTo>
                      <a:pt x="554" y="235"/>
                    </a:lnTo>
                    <a:lnTo>
                      <a:pt x="387" y="244"/>
                    </a:lnTo>
                    <a:close/>
                  </a:path>
                </a:pathLst>
              </a:custGeom>
              <a:solidFill>
                <a:srgbClr val="CC9933"/>
              </a:solidFill>
              <a:ln w="9525">
                <a:noFill/>
                <a:round/>
                <a:headEnd/>
                <a:tailEnd/>
              </a:ln>
            </p:spPr>
            <p:txBody>
              <a:bodyPr/>
              <a:lstStyle/>
              <a:p>
                <a:endParaRPr lang="en-GB"/>
              </a:p>
            </p:txBody>
          </p:sp>
        </p:grpSp>
        <p:pic>
          <p:nvPicPr>
            <p:cNvPr id="12312" name="Picture 7" descr="OBJE0038"/>
            <p:cNvPicPr>
              <a:picLocks noChangeAspect="1" noChangeArrowheads="1"/>
            </p:cNvPicPr>
            <p:nvPr/>
          </p:nvPicPr>
          <p:blipFill>
            <a:blip r:embed="rId2" cstate="email"/>
            <a:srcRect/>
            <a:stretch>
              <a:fillRect/>
            </a:stretch>
          </p:blipFill>
          <p:spPr bwMode="auto">
            <a:xfrm rot="265590">
              <a:off x="884" y="1207"/>
              <a:ext cx="2562" cy="1579"/>
            </a:xfrm>
            <a:prstGeom prst="rect">
              <a:avLst/>
            </a:prstGeom>
            <a:noFill/>
            <a:ln w="9525">
              <a:noFill/>
              <a:miter lim="800000"/>
              <a:headEnd/>
              <a:tailEnd/>
            </a:ln>
          </p:spPr>
        </p:pic>
      </p:grpSp>
      <p:sp>
        <p:nvSpPr>
          <p:cNvPr id="10244" name="Text Box 4"/>
          <p:cNvSpPr txBox="1">
            <a:spLocks noChangeArrowheads="1"/>
          </p:cNvSpPr>
          <p:nvPr/>
        </p:nvSpPr>
        <p:spPr bwMode="auto">
          <a:xfrm>
            <a:off x="0" y="4941168"/>
            <a:ext cx="9144000" cy="769441"/>
          </a:xfrm>
          <a:prstGeom prst="rect">
            <a:avLst/>
          </a:prstGeom>
          <a:noFill/>
          <a:ln w="9525">
            <a:noFill/>
            <a:miter lim="800000"/>
            <a:headEnd/>
            <a:tailEnd/>
          </a:ln>
        </p:spPr>
        <p:txBody>
          <a:bodyPr wrap="square">
            <a:spAutoFit/>
          </a:bodyPr>
          <a:lstStyle/>
          <a:p>
            <a:pPr algn="ctr">
              <a:spcBef>
                <a:spcPct val="50000"/>
              </a:spcBef>
            </a:pPr>
            <a:r>
              <a:rPr lang="en-GB" sz="4400" b="1" dirty="0">
                <a:solidFill>
                  <a:srgbClr val="FFFF00"/>
                </a:solidFill>
              </a:rPr>
              <a:t>Revision</a:t>
            </a:r>
          </a:p>
        </p:txBody>
      </p:sp>
      <p:pic>
        <p:nvPicPr>
          <p:cNvPr id="10285" name="Picture 45" descr="AIRP023"/>
          <p:cNvPicPr>
            <a:picLocks noChangeAspect="1" noChangeArrowheads="1"/>
          </p:cNvPicPr>
          <p:nvPr/>
        </p:nvPicPr>
        <p:blipFill>
          <a:blip r:embed="rId3" cstate="email"/>
          <a:srcRect/>
          <a:stretch>
            <a:fillRect/>
          </a:stretch>
        </p:blipFill>
        <p:spPr bwMode="auto">
          <a:xfrm>
            <a:off x="6300788" y="3284538"/>
            <a:ext cx="449262" cy="692150"/>
          </a:xfrm>
          <a:prstGeom prst="rect">
            <a:avLst/>
          </a:prstGeom>
          <a:noFill/>
          <a:ln w="9525">
            <a:noFill/>
            <a:miter lim="800000"/>
            <a:headEnd/>
            <a:tailEnd/>
          </a:ln>
        </p:spPr>
      </p:pic>
      <p:pic>
        <p:nvPicPr>
          <p:cNvPr id="10286" name="Picture 46" descr="HBALN010"/>
          <p:cNvPicPr>
            <a:picLocks noChangeAspect="1" noChangeArrowheads="1"/>
          </p:cNvPicPr>
          <p:nvPr/>
        </p:nvPicPr>
        <p:blipFill>
          <a:blip r:embed="rId4" cstate="email"/>
          <a:srcRect/>
          <a:stretch>
            <a:fillRect/>
          </a:stretch>
        </p:blipFill>
        <p:spPr bwMode="auto">
          <a:xfrm>
            <a:off x="1941513" y="3213100"/>
            <a:ext cx="542925" cy="671513"/>
          </a:xfrm>
          <a:prstGeom prst="rect">
            <a:avLst/>
          </a:prstGeom>
          <a:noFill/>
          <a:ln w="9525">
            <a:noFill/>
            <a:miter lim="800000"/>
            <a:headEnd/>
            <a:tailEnd/>
          </a:ln>
        </p:spPr>
      </p:pic>
      <p:pic>
        <p:nvPicPr>
          <p:cNvPr id="10288" name="Picture 48" descr="AIRCS007"/>
          <p:cNvPicPr>
            <a:picLocks noChangeAspect="1" noChangeArrowheads="1"/>
          </p:cNvPicPr>
          <p:nvPr/>
        </p:nvPicPr>
        <p:blipFill>
          <a:blip r:embed="rId5" cstate="email"/>
          <a:srcRect/>
          <a:stretch>
            <a:fillRect/>
          </a:stretch>
        </p:blipFill>
        <p:spPr bwMode="auto">
          <a:xfrm>
            <a:off x="7235825" y="2852738"/>
            <a:ext cx="504825" cy="592137"/>
          </a:xfrm>
          <a:prstGeom prst="rect">
            <a:avLst/>
          </a:prstGeom>
          <a:noFill/>
          <a:ln w="9525">
            <a:noFill/>
            <a:miter lim="800000"/>
            <a:headEnd/>
            <a:tailEnd/>
          </a:ln>
        </p:spPr>
      </p:pic>
      <p:pic>
        <p:nvPicPr>
          <p:cNvPr id="10289" name="Picture 49" descr="AIRGR006"/>
          <p:cNvPicPr>
            <a:picLocks noChangeAspect="1" noChangeArrowheads="1"/>
          </p:cNvPicPr>
          <p:nvPr/>
        </p:nvPicPr>
        <p:blipFill>
          <a:blip r:embed="rId6" cstate="email"/>
          <a:srcRect/>
          <a:stretch>
            <a:fillRect/>
          </a:stretch>
        </p:blipFill>
        <p:spPr bwMode="auto">
          <a:xfrm>
            <a:off x="3635375" y="3357563"/>
            <a:ext cx="490538" cy="379412"/>
          </a:xfrm>
          <a:prstGeom prst="rect">
            <a:avLst/>
          </a:prstGeom>
          <a:noFill/>
          <a:ln w="9525">
            <a:noFill/>
            <a:miter lim="800000"/>
            <a:headEnd/>
            <a:tailEnd/>
          </a:ln>
        </p:spPr>
      </p:pic>
      <p:pic>
        <p:nvPicPr>
          <p:cNvPr id="10290" name="Picture 50" descr="SHUTTLE"/>
          <p:cNvPicPr>
            <a:picLocks noChangeAspect="1" noChangeArrowheads="1"/>
          </p:cNvPicPr>
          <p:nvPr/>
        </p:nvPicPr>
        <p:blipFill>
          <a:blip r:embed="rId7" cstate="email"/>
          <a:srcRect/>
          <a:stretch>
            <a:fillRect/>
          </a:stretch>
        </p:blipFill>
        <p:spPr bwMode="auto">
          <a:xfrm>
            <a:off x="5364163" y="3213100"/>
            <a:ext cx="417512" cy="647700"/>
          </a:xfrm>
          <a:prstGeom prst="rect">
            <a:avLst/>
          </a:prstGeom>
          <a:noFill/>
          <a:ln w="9525">
            <a:noFill/>
            <a:miter lim="800000"/>
            <a:headEnd/>
            <a:tailEnd/>
          </a:ln>
        </p:spPr>
      </p:pic>
      <p:pic>
        <p:nvPicPr>
          <p:cNvPr id="10291" name="Picture 51" descr="AIRH028"/>
          <p:cNvPicPr>
            <a:picLocks noChangeAspect="1" noChangeArrowheads="1"/>
          </p:cNvPicPr>
          <p:nvPr/>
        </p:nvPicPr>
        <p:blipFill>
          <a:blip r:embed="rId8" cstate="email"/>
          <a:srcRect/>
          <a:stretch>
            <a:fillRect/>
          </a:stretch>
        </p:blipFill>
        <p:spPr bwMode="auto">
          <a:xfrm rot="3313044">
            <a:off x="2491581" y="3277394"/>
            <a:ext cx="490538" cy="361950"/>
          </a:xfrm>
          <a:prstGeom prst="rect">
            <a:avLst/>
          </a:prstGeom>
          <a:noFill/>
          <a:ln w="9525">
            <a:noFill/>
            <a:miter lim="800000"/>
            <a:headEnd/>
            <a:tailEnd/>
          </a:ln>
        </p:spPr>
      </p:pic>
      <p:pic>
        <p:nvPicPr>
          <p:cNvPr id="10292" name="Picture 52" descr="HELIT001"/>
          <p:cNvPicPr>
            <a:picLocks noChangeAspect="1" noChangeArrowheads="1"/>
          </p:cNvPicPr>
          <p:nvPr/>
        </p:nvPicPr>
        <p:blipFill>
          <a:blip r:embed="rId9" cstate="email"/>
          <a:srcRect/>
          <a:stretch>
            <a:fillRect/>
          </a:stretch>
        </p:blipFill>
        <p:spPr bwMode="auto">
          <a:xfrm rot="1440799">
            <a:off x="1385888" y="3076575"/>
            <a:ext cx="504825" cy="252413"/>
          </a:xfrm>
          <a:prstGeom prst="rect">
            <a:avLst/>
          </a:prstGeom>
          <a:noFill/>
          <a:ln w="9525">
            <a:noFill/>
            <a:miter lim="800000"/>
            <a:headEnd/>
            <a:tailEnd/>
          </a:ln>
        </p:spPr>
      </p:pic>
      <p:pic>
        <p:nvPicPr>
          <p:cNvPr id="10293" name="Picture 53" descr="AIRC027"/>
          <p:cNvPicPr>
            <a:picLocks noChangeAspect="1" noChangeArrowheads="1"/>
          </p:cNvPicPr>
          <p:nvPr/>
        </p:nvPicPr>
        <p:blipFill>
          <a:blip r:embed="rId10" cstate="email"/>
          <a:srcRect/>
          <a:stretch>
            <a:fillRect/>
          </a:stretch>
        </p:blipFill>
        <p:spPr bwMode="auto">
          <a:xfrm>
            <a:off x="3275013" y="3213100"/>
            <a:ext cx="360362" cy="182563"/>
          </a:xfrm>
          <a:prstGeom prst="rect">
            <a:avLst/>
          </a:prstGeom>
          <a:noFill/>
          <a:ln w="9525">
            <a:noFill/>
            <a:miter lim="800000"/>
            <a:headEnd/>
            <a:tailEnd/>
          </a:ln>
        </p:spPr>
      </p:pic>
      <p:pic>
        <p:nvPicPr>
          <p:cNvPr id="10294" name="Picture 54" descr="AIRGR007"/>
          <p:cNvPicPr>
            <a:picLocks noChangeAspect="1" noChangeArrowheads="1"/>
          </p:cNvPicPr>
          <p:nvPr/>
        </p:nvPicPr>
        <p:blipFill>
          <a:blip r:embed="rId11" cstate="email"/>
          <a:srcRect/>
          <a:stretch>
            <a:fillRect/>
          </a:stretch>
        </p:blipFill>
        <p:spPr bwMode="auto">
          <a:xfrm>
            <a:off x="4232275" y="3141663"/>
            <a:ext cx="339725" cy="479425"/>
          </a:xfrm>
          <a:prstGeom prst="rect">
            <a:avLst/>
          </a:prstGeom>
          <a:noFill/>
          <a:ln w="9525">
            <a:noFill/>
            <a:miter lim="800000"/>
            <a:headEnd/>
            <a:tailEnd/>
          </a:ln>
        </p:spPr>
      </p:pic>
      <p:sp>
        <p:nvSpPr>
          <p:cNvPr id="10295" name="Text Box 55"/>
          <p:cNvSpPr txBox="1">
            <a:spLocks noChangeArrowheads="1"/>
          </p:cNvSpPr>
          <p:nvPr/>
        </p:nvSpPr>
        <p:spPr bwMode="auto">
          <a:xfrm>
            <a:off x="6229350" y="4329113"/>
            <a:ext cx="647700" cy="214312"/>
          </a:xfrm>
          <a:prstGeom prst="rect">
            <a:avLst/>
          </a:prstGeom>
          <a:noFill/>
          <a:ln w="0" algn="ctr">
            <a:noFill/>
            <a:miter lim="800000"/>
            <a:headEnd/>
            <a:tailEnd/>
          </a:ln>
        </p:spPr>
        <p:txBody>
          <a:bodyPr>
            <a:spAutoFit/>
          </a:bodyPr>
          <a:lstStyle/>
          <a:p>
            <a:pPr>
              <a:spcBef>
                <a:spcPct val="50000"/>
              </a:spcBef>
            </a:pPr>
            <a:r>
              <a:rPr lang="en-GB" sz="800"/>
              <a:t>I Flyum</a:t>
            </a:r>
          </a:p>
        </p:txBody>
      </p:sp>
      <p:sp>
        <p:nvSpPr>
          <p:cNvPr id="10296" name="Text Box 56"/>
          <p:cNvSpPr txBox="1">
            <a:spLocks noChangeArrowheads="1"/>
          </p:cNvSpPr>
          <p:nvPr/>
        </p:nvSpPr>
        <p:spPr bwMode="auto">
          <a:xfrm>
            <a:off x="7092950" y="3883025"/>
            <a:ext cx="1008063" cy="338138"/>
          </a:xfrm>
          <a:prstGeom prst="rect">
            <a:avLst/>
          </a:prstGeom>
          <a:noFill/>
          <a:ln w="0" algn="ctr">
            <a:noFill/>
            <a:miter lim="800000"/>
            <a:headEnd/>
            <a:tailEnd/>
          </a:ln>
        </p:spPr>
        <p:txBody>
          <a:bodyPr>
            <a:spAutoFit/>
          </a:bodyPr>
          <a:lstStyle/>
          <a:p>
            <a:pPr>
              <a:spcBef>
                <a:spcPct val="50000"/>
              </a:spcBef>
            </a:pPr>
            <a:r>
              <a:rPr lang="en-GB" sz="800"/>
              <a:t>Dan</a:t>
            </a:r>
          </a:p>
          <a:p>
            <a:pPr>
              <a:lnSpc>
                <a:spcPct val="50000"/>
              </a:lnSpc>
              <a:spcBef>
                <a:spcPct val="50000"/>
              </a:spcBef>
            </a:pPr>
            <a:r>
              <a:rPr lang="en-GB" sz="800"/>
              <a:t>Winterland</a:t>
            </a:r>
          </a:p>
        </p:txBody>
      </p:sp>
      <p:sp>
        <p:nvSpPr>
          <p:cNvPr id="10297" name="Text Box 57"/>
          <p:cNvSpPr txBox="1">
            <a:spLocks noChangeArrowheads="1"/>
          </p:cNvSpPr>
          <p:nvPr/>
        </p:nvSpPr>
        <p:spPr bwMode="auto">
          <a:xfrm>
            <a:off x="5272088" y="4149725"/>
            <a:ext cx="812800" cy="214313"/>
          </a:xfrm>
          <a:prstGeom prst="rect">
            <a:avLst/>
          </a:prstGeom>
          <a:noFill/>
          <a:ln w="0" algn="ctr">
            <a:noFill/>
            <a:miter lim="800000"/>
            <a:headEnd/>
            <a:tailEnd/>
          </a:ln>
        </p:spPr>
        <p:txBody>
          <a:bodyPr>
            <a:spAutoFit/>
          </a:bodyPr>
          <a:lstStyle/>
          <a:p>
            <a:pPr>
              <a:spcBef>
                <a:spcPct val="50000"/>
              </a:spcBef>
            </a:pPr>
            <a:r>
              <a:rPr lang="en-GB" sz="800"/>
              <a:t>S Huttle</a:t>
            </a:r>
          </a:p>
        </p:txBody>
      </p:sp>
      <p:sp>
        <p:nvSpPr>
          <p:cNvPr id="10298" name="Text Box 58"/>
          <p:cNvSpPr txBox="1">
            <a:spLocks noChangeArrowheads="1"/>
          </p:cNvSpPr>
          <p:nvPr/>
        </p:nvSpPr>
        <p:spPr bwMode="auto">
          <a:xfrm rot="5400000">
            <a:off x="1186656" y="3861595"/>
            <a:ext cx="936625" cy="214312"/>
          </a:xfrm>
          <a:prstGeom prst="rect">
            <a:avLst/>
          </a:prstGeom>
          <a:noFill/>
          <a:ln w="0" algn="ctr">
            <a:noFill/>
            <a:miter lim="800000"/>
            <a:headEnd/>
            <a:tailEnd/>
          </a:ln>
        </p:spPr>
        <p:txBody>
          <a:bodyPr>
            <a:spAutoFit/>
          </a:bodyPr>
          <a:lstStyle/>
          <a:p>
            <a:pPr>
              <a:spcBef>
                <a:spcPct val="50000"/>
              </a:spcBef>
            </a:pPr>
            <a:r>
              <a:rPr lang="en-GB" sz="800"/>
              <a:t>H Copter</a:t>
            </a:r>
          </a:p>
        </p:txBody>
      </p:sp>
      <p:sp>
        <p:nvSpPr>
          <p:cNvPr id="10299" name="Text Box 59"/>
          <p:cNvSpPr txBox="1">
            <a:spLocks noChangeArrowheads="1"/>
          </p:cNvSpPr>
          <p:nvPr/>
        </p:nvSpPr>
        <p:spPr bwMode="auto">
          <a:xfrm>
            <a:off x="1979613" y="3860800"/>
            <a:ext cx="792162" cy="214313"/>
          </a:xfrm>
          <a:prstGeom prst="rect">
            <a:avLst/>
          </a:prstGeom>
          <a:noFill/>
          <a:ln w="0" algn="ctr">
            <a:noFill/>
            <a:miter lim="800000"/>
            <a:headEnd/>
            <a:tailEnd/>
          </a:ln>
        </p:spPr>
        <p:txBody>
          <a:bodyPr>
            <a:spAutoFit/>
          </a:bodyPr>
          <a:lstStyle/>
          <a:p>
            <a:pPr>
              <a:spcBef>
                <a:spcPct val="50000"/>
              </a:spcBef>
            </a:pPr>
            <a:r>
              <a:rPr lang="en-GB" sz="800">
                <a:solidFill>
                  <a:srgbClr val="FFFF00"/>
                </a:solidFill>
              </a:rPr>
              <a:t>B Loons</a:t>
            </a:r>
          </a:p>
        </p:txBody>
      </p:sp>
      <p:sp>
        <p:nvSpPr>
          <p:cNvPr id="10300" name="Text Box 60"/>
          <p:cNvSpPr txBox="1">
            <a:spLocks noChangeArrowheads="1"/>
          </p:cNvSpPr>
          <p:nvPr/>
        </p:nvSpPr>
        <p:spPr bwMode="auto">
          <a:xfrm>
            <a:off x="2555875" y="3860800"/>
            <a:ext cx="503238" cy="214313"/>
          </a:xfrm>
          <a:prstGeom prst="rect">
            <a:avLst/>
          </a:prstGeom>
          <a:noFill/>
          <a:ln w="0" algn="ctr">
            <a:noFill/>
            <a:miter lim="800000"/>
            <a:headEnd/>
            <a:tailEnd/>
          </a:ln>
        </p:spPr>
        <p:txBody>
          <a:bodyPr>
            <a:spAutoFit/>
          </a:bodyPr>
          <a:lstStyle/>
          <a:p>
            <a:pPr>
              <a:spcBef>
                <a:spcPct val="50000"/>
              </a:spcBef>
            </a:pPr>
            <a:r>
              <a:rPr lang="en-GB" sz="800"/>
              <a:t>A Ship</a:t>
            </a:r>
          </a:p>
        </p:txBody>
      </p:sp>
      <p:sp>
        <p:nvSpPr>
          <p:cNvPr id="10301" name="Text Box 61"/>
          <p:cNvSpPr txBox="1">
            <a:spLocks noChangeArrowheads="1"/>
          </p:cNvSpPr>
          <p:nvPr/>
        </p:nvSpPr>
        <p:spPr bwMode="auto">
          <a:xfrm rot="5400000">
            <a:off x="3995738" y="3862388"/>
            <a:ext cx="792162" cy="214312"/>
          </a:xfrm>
          <a:prstGeom prst="rect">
            <a:avLst/>
          </a:prstGeom>
          <a:noFill/>
          <a:ln w="0" algn="ctr">
            <a:noFill/>
            <a:miter lim="800000"/>
            <a:headEnd/>
            <a:tailEnd/>
          </a:ln>
        </p:spPr>
        <p:txBody>
          <a:bodyPr>
            <a:spAutoFit/>
          </a:bodyPr>
          <a:lstStyle/>
          <a:p>
            <a:pPr>
              <a:spcBef>
                <a:spcPct val="50000"/>
              </a:spcBef>
            </a:pPr>
            <a:r>
              <a:rPr lang="en-GB" sz="800"/>
              <a:t>C Tower</a:t>
            </a:r>
          </a:p>
        </p:txBody>
      </p:sp>
      <p:sp>
        <p:nvSpPr>
          <p:cNvPr id="10302" name="Text Box 62"/>
          <p:cNvSpPr txBox="1">
            <a:spLocks noChangeArrowheads="1"/>
          </p:cNvSpPr>
          <p:nvPr/>
        </p:nvSpPr>
        <p:spPr bwMode="auto">
          <a:xfrm>
            <a:off x="3635375" y="3860800"/>
            <a:ext cx="720725" cy="214313"/>
          </a:xfrm>
          <a:prstGeom prst="rect">
            <a:avLst/>
          </a:prstGeom>
          <a:noFill/>
          <a:ln w="0" algn="ctr">
            <a:noFill/>
            <a:miter lim="800000"/>
            <a:headEnd/>
            <a:tailEnd/>
          </a:ln>
        </p:spPr>
        <p:txBody>
          <a:bodyPr>
            <a:spAutoFit/>
          </a:bodyPr>
          <a:lstStyle/>
          <a:p>
            <a:pPr>
              <a:spcBef>
                <a:spcPct val="50000"/>
              </a:spcBef>
            </a:pPr>
            <a:r>
              <a:rPr lang="en-GB" sz="800">
                <a:solidFill>
                  <a:schemeClr val="bg1"/>
                </a:solidFill>
              </a:rPr>
              <a:t>R Way</a:t>
            </a:r>
          </a:p>
        </p:txBody>
      </p:sp>
      <p:sp>
        <p:nvSpPr>
          <p:cNvPr id="10303" name="Text Box 63"/>
          <p:cNvSpPr txBox="1">
            <a:spLocks noChangeArrowheads="1"/>
          </p:cNvSpPr>
          <p:nvPr/>
        </p:nvSpPr>
        <p:spPr bwMode="auto">
          <a:xfrm rot="5400000">
            <a:off x="3023394" y="3753644"/>
            <a:ext cx="720725" cy="214313"/>
          </a:xfrm>
          <a:prstGeom prst="rect">
            <a:avLst/>
          </a:prstGeom>
          <a:noFill/>
          <a:ln w="0" algn="ctr">
            <a:noFill/>
            <a:miter lim="800000"/>
            <a:headEnd/>
            <a:tailEnd/>
          </a:ln>
        </p:spPr>
        <p:txBody>
          <a:bodyPr>
            <a:spAutoFit/>
          </a:bodyPr>
          <a:lstStyle/>
          <a:p>
            <a:pPr>
              <a:spcBef>
                <a:spcPct val="50000"/>
              </a:spcBef>
            </a:pPr>
            <a:r>
              <a:rPr lang="en-GB" sz="800">
                <a:solidFill>
                  <a:srgbClr val="FF0000"/>
                </a:solidFill>
              </a:rPr>
              <a:t>A Bourne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85"/>
                                        </p:tgtEl>
                                        <p:attrNameLst>
                                          <p:attrName>style.visibility</p:attrName>
                                        </p:attrNameLst>
                                      </p:cBhvr>
                                      <p:to>
                                        <p:strVal val="visible"/>
                                      </p:to>
                                    </p:set>
                                    <p:animEffect transition="in" filter="fade">
                                      <p:cBhvr>
                                        <p:cTn id="10" dur="2000"/>
                                        <p:tgtEl>
                                          <p:spTgt spid="10285"/>
                                        </p:tgtEl>
                                      </p:cBhvr>
                                    </p:animEffect>
                                  </p:childTnLst>
                                </p:cTn>
                              </p:par>
                              <p:par>
                                <p:cTn id="11" presetID="10" presetClass="entr" presetSubtype="0" fill="hold" nodeType="withEffect">
                                  <p:stCondLst>
                                    <p:cond delay="0"/>
                                  </p:stCondLst>
                                  <p:childTnLst>
                                    <p:set>
                                      <p:cBhvr>
                                        <p:cTn id="12" dur="1" fill="hold">
                                          <p:stCondLst>
                                            <p:cond delay="0"/>
                                          </p:stCondLst>
                                        </p:cTn>
                                        <p:tgtEl>
                                          <p:spTgt spid="10286"/>
                                        </p:tgtEl>
                                        <p:attrNameLst>
                                          <p:attrName>style.visibility</p:attrName>
                                        </p:attrNameLst>
                                      </p:cBhvr>
                                      <p:to>
                                        <p:strVal val="visible"/>
                                      </p:to>
                                    </p:set>
                                    <p:animEffect transition="in" filter="fade">
                                      <p:cBhvr>
                                        <p:cTn id="13" dur="2000"/>
                                        <p:tgtEl>
                                          <p:spTgt spid="10286"/>
                                        </p:tgtEl>
                                      </p:cBhvr>
                                    </p:animEffect>
                                  </p:childTnLst>
                                </p:cTn>
                              </p:par>
                              <p:par>
                                <p:cTn id="14" presetID="10" presetClass="entr" presetSubtype="0" fill="hold" nodeType="withEffect">
                                  <p:stCondLst>
                                    <p:cond delay="0"/>
                                  </p:stCondLst>
                                  <p:childTnLst>
                                    <p:set>
                                      <p:cBhvr>
                                        <p:cTn id="15" dur="1" fill="hold">
                                          <p:stCondLst>
                                            <p:cond delay="0"/>
                                          </p:stCondLst>
                                        </p:cTn>
                                        <p:tgtEl>
                                          <p:spTgt spid="10288"/>
                                        </p:tgtEl>
                                        <p:attrNameLst>
                                          <p:attrName>style.visibility</p:attrName>
                                        </p:attrNameLst>
                                      </p:cBhvr>
                                      <p:to>
                                        <p:strVal val="visible"/>
                                      </p:to>
                                    </p:set>
                                    <p:animEffect transition="in" filter="fade">
                                      <p:cBhvr>
                                        <p:cTn id="16" dur="2000"/>
                                        <p:tgtEl>
                                          <p:spTgt spid="10288"/>
                                        </p:tgtEl>
                                      </p:cBhvr>
                                    </p:animEffect>
                                  </p:childTnLst>
                                </p:cTn>
                              </p:par>
                              <p:par>
                                <p:cTn id="17" presetID="10" presetClass="entr" presetSubtype="0" fill="hold" nodeType="withEffect">
                                  <p:stCondLst>
                                    <p:cond delay="0"/>
                                  </p:stCondLst>
                                  <p:childTnLst>
                                    <p:set>
                                      <p:cBhvr>
                                        <p:cTn id="18" dur="1" fill="hold">
                                          <p:stCondLst>
                                            <p:cond delay="0"/>
                                          </p:stCondLst>
                                        </p:cTn>
                                        <p:tgtEl>
                                          <p:spTgt spid="10289"/>
                                        </p:tgtEl>
                                        <p:attrNameLst>
                                          <p:attrName>style.visibility</p:attrName>
                                        </p:attrNameLst>
                                      </p:cBhvr>
                                      <p:to>
                                        <p:strVal val="visible"/>
                                      </p:to>
                                    </p:set>
                                    <p:animEffect transition="in" filter="fade">
                                      <p:cBhvr>
                                        <p:cTn id="19" dur="2000"/>
                                        <p:tgtEl>
                                          <p:spTgt spid="10289"/>
                                        </p:tgtEl>
                                      </p:cBhvr>
                                    </p:animEffect>
                                  </p:childTnLst>
                                </p:cTn>
                              </p:par>
                              <p:par>
                                <p:cTn id="20" presetID="10" presetClass="entr" presetSubtype="0" fill="hold" nodeType="withEffect">
                                  <p:stCondLst>
                                    <p:cond delay="0"/>
                                  </p:stCondLst>
                                  <p:childTnLst>
                                    <p:set>
                                      <p:cBhvr>
                                        <p:cTn id="21" dur="1" fill="hold">
                                          <p:stCondLst>
                                            <p:cond delay="0"/>
                                          </p:stCondLst>
                                        </p:cTn>
                                        <p:tgtEl>
                                          <p:spTgt spid="10290"/>
                                        </p:tgtEl>
                                        <p:attrNameLst>
                                          <p:attrName>style.visibility</p:attrName>
                                        </p:attrNameLst>
                                      </p:cBhvr>
                                      <p:to>
                                        <p:strVal val="visible"/>
                                      </p:to>
                                    </p:set>
                                    <p:animEffect transition="in" filter="fade">
                                      <p:cBhvr>
                                        <p:cTn id="22" dur="2000"/>
                                        <p:tgtEl>
                                          <p:spTgt spid="10290"/>
                                        </p:tgtEl>
                                      </p:cBhvr>
                                    </p:animEffect>
                                  </p:childTnLst>
                                </p:cTn>
                              </p:par>
                              <p:par>
                                <p:cTn id="23" presetID="10" presetClass="entr" presetSubtype="0" fill="hold" nodeType="withEffect">
                                  <p:stCondLst>
                                    <p:cond delay="0"/>
                                  </p:stCondLst>
                                  <p:childTnLst>
                                    <p:set>
                                      <p:cBhvr>
                                        <p:cTn id="24" dur="1" fill="hold">
                                          <p:stCondLst>
                                            <p:cond delay="0"/>
                                          </p:stCondLst>
                                        </p:cTn>
                                        <p:tgtEl>
                                          <p:spTgt spid="10291"/>
                                        </p:tgtEl>
                                        <p:attrNameLst>
                                          <p:attrName>style.visibility</p:attrName>
                                        </p:attrNameLst>
                                      </p:cBhvr>
                                      <p:to>
                                        <p:strVal val="visible"/>
                                      </p:to>
                                    </p:set>
                                    <p:animEffect transition="in" filter="fade">
                                      <p:cBhvr>
                                        <p:cTn id="25" dur="2000"/>
                                        <p:tgtEl>
                                          <p:spTgt spid="10291"/>
                                        </p:tgtEl>
                                      </p:cBhvr>
                                    </p:animEffect>
                                  </p:childTnLst>
                                </p:cTn>
                              </p:par>
                              <p:par>
                                <p:cTn id="26" presetID="10" presetClass="entr" presetSubtype="0" fill="hold" nodeType="withEffect">
                                  <p:stCondLst>
                                    <p:cond delay="0"/>
                                  </p:stCondLst>
                                  <p:childTnLst>
                                    <p:set>
                                      <p:cBhvr>
                                        <p:cTn id="27" dur="1" fill="hold">
                                          <p:stCondLst>
                                            <p:cond delay="0"/>
                                          </p:stCondLst>
                                        </p:cTn>
                                        <p:tgtEl>
                                          <p:spTgt spid="10292"/>
                                        </p:tgtEl>
                                        <p:attrNameLst>
                                          <p:attrName>style.visibility</p:attrName>
                                        </p:attrNameLst>
                                      </p:cBhvr>
                                      <p:to>
                                        <p:strVal val="visible"/>
                                      </p:to>
                                    </p:set>
                                    <p:animEffect transition="in" filter="fade">
                                      <p:cBhvr>
                                        <p:cTn id="28" dur="2000"/>
                                        <p:tgtEl>
                                          <p:spTgt spid="10292"/>
                                        </p:tgtEl>
                                      </p:cBhvr>
                                    </p:animEffect>
                                  </p:childTnLst>
                                </p:cTn>
                              </p:par>
                              <p:par>
                                <p:cTn id="29" presetID="10" presetClass="entr" presetSubtype="0" fill="hold" nodeType="withEffect">
                                  <p:stCondLst>
                                    <p:cond delay="0"/>
                                  </p:stCondLst>
                                  <p:childTnLst>
                                    <p:set>
                                      <p:cBhvr>
                                        <p:cTn id="30" dur="1" fill="hold">
                                          <p:stCondLst>
                                            <p:cond delay="0"/>
                                          </p:stCondLst>
                                        </p:cTn>
                                        <p:tgtEl>
                                          <p:spTgt spid="10294"/>
                                        </p:tgtEl>
                                        <p:attrNameLst>
                                          <p:attrName>style.visibility</p:attrName>
                                        </p:attrNameLst>
                                      </p:cBhvr>
                                      <p:to>
                                        <p:strVal val="visible"/>
                                      </p:to>
                                    </p:set>
                                    <p:animEffect transition="in" filter="fade">
                                      <p:cBhvr>
                                        <p:cTn id="31" dur="2000"/>
                                        <p:tgtEl>
                                          <p:spTgt spid="10294"/>
                                        </p:tgtEl>
                                      </p:cBhvr>
                                    </p:animEffect>
                                  </p:childTnLst>
                                </p:cTn>
                              </p:par>
                              <p:par>
                                <p:cTn id="32" presetID="10" presetClass="entr" presetSubtype="0" fill="hold" nodeType="withEffect">
                                  <p:stCondLst>
                                    <p:cond delay="0"/>
                                  </p:stCondLst>
                                  <p:childTnLst>
                                    <p:set>
                                      <p:cBhvr>
                                        <p:cTn id="33" dur="1" fill="hold">
                                          <p:stCondLst>
                                            <p:cond delay="0"/>
                                          </p:stCondLst>
                                        </p:cTn>
                                        <p:tgtEl>
                                          <p:spTgt spid="10293"/>
                                        </p:tgtEl>
                                        <p:attrNameLst>
                                          <p:attrName>style.visibility</p:attrName>
                                        </p:attrNameLst>
                                      </p:cBhvr>
                                      <p:to>
                                        <p:strVal val="visible"/>
                                      </p:to>
                                    </p:set>
                                    <p:animEffect transition="in" filter="fade">
                                      <p:cBhvr>
                                        <p:cTn id="34" dur="2000"/>
                                        <p:tgtEl>
                                          <p:spTgt spid="1029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95"/>
                                        </p:tgtEl>
                                        <p:attrNameLst>
                                          <p:attrName>style.visibility</p:attrName>
                                        </p:attrNameLst>
                                      </p:cBhvr>
                                      <p:to>
                                        <p:strVal val="visible"/>
                                      </p:to>
                                    </p:set>
                                    <p:animEffect transition="in" filter="fade">
                                      <p:cBhvr>
                                        <p:cTn id="37" dur="2000"/>
                                        <p:tgtEl>
                                          <p:spTgt spid="1029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96"/>
                                        </p:tgtEl>
                                        <p:attrNameLst>
                                          <p:attrName>style.visibility</p:attrName>
                                        </p:attrNameLst>
                                      </p:cBhvr>
                                      <p:to>
                                        <p:strVal val="visible"/>
                                      </p:to>
                                    </p:set>
                                    <p:animEffect transition="in" filter="fade">
                                      <p:cBhvr>
                                        <p:cTn id="40" dur="2000"/>
                                        <p:tgtEl>
                                          <p:spTgt spid="1029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97"/>
                                        </p:tgtEl>
                                        <p:attrNameLst>
                                          <p:attrName>style.visibility</p:attrName>
                                        </p:attrNameLst>
                                      </p:cBhvr>
                                      <p:to>
                                        <p:strVal val="visible"/>
                                      </p:to>
                                    </p:set>
                                    <p:animEffect transition="in" filter="fade">
                                      <p:cBhvr>
                                        <p:cTn id="43" dur="2000"/>
                                        <p:tgtEl>
                                          <p:spTgt spid="1029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98"/>
                                        </p:tgtEl>
                                        <p:attrNameLst>
                                          <p:attrName>style.visibility</p:attrName>
                                        </p:attrNameLst>
                                      </p:cBhvr>
                                      <p:to>
                                        <p:strVal val="visible"/>
                                      </p:to>
                                    </p:set>
                                    <p:animEffect transition="in" filter="fade">
                                      <p:cBhvr>
                                        <p:cTn id="46" dur="2000"/>
                                        <p:tgtEl>
                                          <p:spTgt spid="102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299"/>
                                        </p:tgtEl>
                                        <p:attrNameLst>
                                          <p:attrName>style.visibility</p:attrName>
                                        </p:attrNameLst>
                                      </p:cBhvr>
                                      <p:to>
                                        <p:strVal val="visible"/>
                                      </p:to>
                                    </p:set>
                                    <p:animEffect transition="in" filter="fade">
                                      <p:cBhvr>
                                        <p:cTn id="49" dur="2000"/>
                                        <p:tgtEl>
                                          <p:spTgt spid="1029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00"/>
                                        </p:tgtEl>
                                        <p:attrNameLst>
                                          <p:attrName>style.visibility</p:attrName>
                                        </p:attrNameLst>
                                      </p:cBhvr>
                                      <p:to>
                                        <p:strVal val="visible"/>
                                      </p:to>
                                    </p:set>
                                    <p:animEffect transition="in" filter="fade">
                                      <p:cBhvr>
                                        <p:cTn id="52" dur="2000"/>
                                        <p:tgtEl>
                                          <p:spTgt spid="1030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301"/>
                                        </p:tgtEl>
                                        <p:attrNameLst>
                                          <p:attrName>style.visibility</p:attrName>
                                        </p:attrNameLst>
                                      </p:cBhvr>
                                      <p:to>
                                        <p:strVal val="visible"/>
                                      </p:to>
                                    </p:set>
                                    <p:animEffect transition="in" filter="fade">
                                      <p:cBhvr>
                                        <p:cTn id="55" dur="2000"/>
                                        <p:tgtEl>
                                          <p:spTgt spid="1030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302"/>
                                        </p:tgtEl>
                                        <p:attrNameLst>
                                          <p:attrName>style.visibility</p:attrName>
                                        </p:attrNameLst>
                                      </p:cBhvr>
                                      <p:to>
                                        <p:strVal val="visible"/>
                                      </p:to>
                                    </p:set>
                                    <p:animEffect transition="in" filter="fade">
                                      <p:cBhvr>
                                        <p:cTn id="58" dur="2000"/>
                                        <p:tgtEl>
                                          <p:spTgt spid="1030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303"/>
                                        </p:tgtEl>
                                        <p:attrNameLst>
                                          <p:attrName>style.visibility</p:attrName>
                                        </p:attrNameLst>
                                      </p:cBhvr>
                                      <p:to>
                                        <p:strVal val="visible"/>
                                      </p:to>
                                    </p:set>
                                    <p:animEffect transition="in" filter="fade">
                                      <p:cBhvr>
                                        <p:cTn id="61" dur="2000"/>
                                        <p:tgtEl>
                                          <p:spTgt spid="10303"/>
                                        </p:tgtEl>
                                      </p:cBhvr>
                                    </p:animEffect>
                                  </p:childTnLst>
                                </p:cTn>
                              </p:par>
                            </p:childTnLst>
                          </p:cTn>
                        </p:par>
                        <p:par>
                          <p:cTn id="62" fill="hold">
                            <p:stCondLst>
                              <p:cond delay="2000"/>
                            </p:stCondLst>
                            <p:childTnLst>
                              <p:par>
                                <p:cTn id="63" presetID="38" presetClass="entr" presetSubtype="0" accel="50000" fill="hold" grpId="0" nodeType="afterEffect">
                                  <p:stCondLst>
                                    <p:cond delay="0"/>
                                  </p:stCondLst>
                                  <p:iterate type="lt">
                                    <p:tmPct val="50000"/>
                                  </p:iterate>
                                  <p:childTnLst>
                                    <p:set>
                                      <p:cBhvr>
                                        <p:cTn id="64" dur="1" fill="hold">
                                          <p:stCondLst>
                                            <p:cond delay="0"/>
                                          </p:stCondLst>
                                        </p:cTn>
                                        <p:tgtEl>
                                          <p:spTgt spid="10244"/>
                                        </p:tgtEl>
                                        <p:attrNameLst>
                                          <p:attrName>style.visibility</p:attrName>
                                        </p:attrNameLst>
                                      </p:cBhvr>
                                      <p:to>
                                        <p:strVal val="visible"/>
                                      </p:to>
                                    </p:set>
                                    <p:set>
                                      <p:cBhvr>
                                        <p:cTn id="65" dur="455" fill="hold">
                                          <p:stCondLst>
                                            <p:cond delay="0"/>
                                          </p:stCondLst>
                                        </p:cTn>
                                        <p:tgtEl>
                                          <p:spTgt spid="10244"/>
                                        </p:tgtEl>
                                        <p:attrNameLst>
                                          <p:attrName>style.rotation</p:attrName>
                                        </p:attrNameLst>
                                      </p:cBhvr>
                                      <p:to>
                                        <p:strVal val="-45.0"/>
                                      </p:to>
                                    </p:set>
                                    <p:anim calcmode="lin" valueType="num">
                                      <p:cBhvr>
                                        <p:cTn id="66" dur="455" fill="hold">
                                          <p:stCondLst>
                                            <p:cond delay="455"/>
                                          </p:stCondLst>
                                        </p:cTn>
                                        <p:tgtEl>
                                          <p:spTgt spid="10244"/>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10244"/>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10244"/>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1024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95" grpId="0"/>
      <p:bldP spid="10296" grpId="0"/>
      <p:bldP spid="10297" grpId="0"/>
      <p:bldP spid="10298" grpId="0"/>
      <p:bldP spid="10299" grpId="0"/>
      <p:bldP spid="10300" grpId="0"/>
      <p:bldP spid="10301" grpId="0"/>
      <p:bldP spid="10302" grpId="0"/>
      <p:bldP spid="103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487005">
            <a:off x="1046163" y="2176463"/>
            <a:ext cx="6608762" cy="2438400"/>
            <a:chOff x="857224" y="2571744"/>
            <a:chExt cx="6609380" cy="2438412"/>
          </a:xfrm>
        </p:grpSpPr>
        <p:pic>
          <p:nvPicPr>
            <p:cNvPr id="70662" name="Picture 3" descr="tutor no elevator.gif"/>
            <p:cNvPicPr>
              <a:picLocks noChangeAspect="1"/>
            </p:cNvPicPr>
            <p:nvPr/>
          </p:nvPicPr>
          <p:blipFill>
            <a:blip r:embed="rId2" cstate="email"/>
            <a:srcRect/>
            <a:stretch>
              <a:fillRect/>
            </a:stretch>
          </p:blipFill>
          <p:spPr bwMode="auto">
            <a:xfrm>
              <a:off x="857224" y="2571744"/>
              <a:ext cx="6609380" cy="2438412"/>
            </a:xfrm>
            <a:prstGeom prst="rect">
              <a:avLst/>
            </a:prstGeom>
            <a:noFill/>
            <a:ln w="9525">
              <a:noFill/>
              <a:miter lim="800000"/>
              <a:headEnd/>
              <a:tailEnd/>
            </a:ln>
          </p:spPr>
        </p:pic>
        <p:sp>
          <p:nvSpPr>
            <p:cNvPr id="5" name="Freeform 4"/>
            <p:cNvSpPr/>
            <p:nvPr/>
          </p:nvSpPr>
          <p:spPr>
            <a:xfrm>
              <a:off x="6063797" y="3630520"/>
              <a:ext cx="795412" cy="142876"/>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6" name="Freeform 5"/>
            <p:cNvSpPr/>
            <p:nvPr/>
          </p:nvSpPr>
          <p:spPr>
            <a:xfrm rot="1700332">
              <a:off x="6721415" y="3741202"/>
              <a:ext cx="447717" cy="142876"/>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
        <p:nvSpPr>
          <p:cNvPr id="70661" name="Line 5"/>
          <p:cNvSpPr>
            <a:spLocks noChangeShapeType="1"/>
          </p:cNvSpPr>
          <p:nvPr/>
        </p:nvSpPr>
        <p:spPr bwMode="auto">
          <a:xfrm>
            <a:off x="1331640" y="4293096"/>
            <a:ext cx="0" cy="1512168"/>
          </a:xfrm>
          <a:prstGeom prst="line">
            <a:avLst/>
          </a:prstGeom>
          <a:noFill/>
          <a:ln w="50800">
            <a:solidFill>
              <a:srgbClr val="FAFD00"/>
            </a:solidFill>
            <a:round/>
            <a:headEnd/>
            <a:tailEnd type="triangle" w="med" len="med"/>
          </a:ln>
        </p:spPr>
        <p:txBody>
          <a:bodyPr/>
          <a:lstStyle/>
          <a:p>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3" name="Line 5"/>
          <p:cNvSpPr>
            <a:spLocks noChangeShapeType="1"/>
          </p:cNvSpPr>
          <p:nvPr/>
        </p:nvSpPr>
        <p:spPr bwMode="auto">
          <a:xfrm>
            <a:off x="1403648" y="4581128"/>
            <a:ext cx="0" cy="1440160"/>
          </a:xfrm>
          <a:prstGeom prst="line">
            <a:avLst/>
          </a:prstGeom>
          <a:noFill/>
          <a:ln w="50800">
            <a:solidFill>
              <a:srgbClr val="FAFD00"/>
            </a:solidFill>
            <a:round/>
            <a:headEnd/>
            <a:tailEnd type="triangle" w="med" len="med"/>
          </a:ln>
        </p:spPr>
        <p:txBody>
          <a:bodyPr/>
          <a:lstStyle/>
          <a:p>
            <a:endParaRPr lang="en-GB"/>
          </a:p>
        </p:txBody>
      </p:sp>
      <p:sp>
        <p:nvSpPr>
          <p:cNvPr id="58374" name="Rectangle 6"/>
          <p:cNvSpPr>
            <a:spLocks noChangeArrowheads="1"/>
          </p:cNvSpPr>
          <p:nvPr/>
        </p:nvSpPr>
        <p:spPr bwMode="auto">
          <a:xfrm>
            <a:off x="0" y="188640"/>
            <a:ext cx="9144000" cy="1567096"/>
          </a:xfrm>
          <a:prstGeom prst="rect">
            <a:avLst/>
          </a:prstGeom>
          <a:noFill/>
          <a:ln w="12700">
            <a:noFill/>
            <a:miter lim="800000"/>
            <a:headEnd/>
            <a:tailEnd/>
          </a:ln>
        </p:spPr>
        <p:txBody>
          <a:bodyPr wrap="square" lIns="90488" tIns="44450" rIns="90488" bIns="44450">
            <a:spAutoFit/>
          </a:bodyPr>
          <a:lstStyle/>
          <a:p>
            <a:pPr algn="ctr" defTabSz="762000" eaLnBrk="0" hangingPunct="0"/>
            <a:r>
              <a:rPr lang="en-US" sz="3200" b="1" dirty="0" smtClean="0">
                <a:solidFill>
                  <a:srgbClr val="FFFF00"/>
                </a:solidFill>
                <a:latin typeface="Arial" pitchFamily="34" charset="0"/>
              </a:rPr>
              <a:t>The aircraft pitches down and </a:t>
            </a:r>
            <a:r>
              <a:rPr lang="en-US" sz="3200" b="1" dirty="0">
                <a:solidFill>
                  <a:srgbClr val="FFFF00"/>
                </a:solidFill>
                <a:latin typeface="Arial" pitchFamily="34" charset="0"/>
              </a:rPr>
              <a:t>continues to do so until </a:t>
            </a:r>
            <a:r>
              <a:rPr lang="en-US" sz="3200" b="1" dirty="0" smtClean="0">
                <a:solidFill>
                  <a:srgbClr val="FFFF00"/>
                </a:solidFill>
                <a:latin typeface="Arial" pitchFamily="34" charset="0"/>
              </a:rPr>
              <a:t>the control </a:t>
            </a:r>
            <a:r>
              <a:rPr lang="en-US" sz="3200" b="1" dirty="0">
                <a:solidFill>
                  <a:srgbClr val="FFFF00"/>
                </a:solidFill>
                <a:latin typeface="Arial" pitchFamily="34" charset="0"/>
              </a:rPr>
              <a:t>column is placed</a:t>
            </a:r>
          </a:p>
          <a:p>
            <a:pPr algn="ctr" defTabSz="762000" eaLnBrk="0" hangingPunct="0"/>
            <a:r>
              <a:rPr lang="en-US" sz="3200" b="1" dirty="0">
                <a:solidFill>
                  <a:srgbClr val="FFFF00"/>
                </a:solidFill>
                <a:latin typeface="Arial" pitchFamily="34" charset="0"/>
              </a:rPr>
              <a:t>in </a:t>
            </a:r>
            <a:r>
              <a:rPr lang="en-US" sz="3200" b="1" dirty="0" smtClean="0">
                <a:solidFill>
                  <a:srgbClr val="FFFF00"/>
                </a:solidFill>
                <a:latin typeface="Arial" pitchFamily="34" charset="0"/>
              </a:rPr>
              <a:t>the </a:t>
            </a:r>
            <a:r>
              <a:rPr lang="en-US" sz="3200" b="1" dirty="0">
                <a:solidFill>
                  <a:srgbClr val="FFFF00"/>
                </a:solidFill>
                <a:latin typeface="Arial" pitchFamily="34" charset="0"/>
              </a:rPr>
              <a:t>neutral position</a:t>
            </a:r>
          </a:p>
        </p:txBody>
      </p:sp>
      <p:grpSp>
        <p:nvGrpSpPr>
          <p:cNvPr id="3" name="Group 14"/>
          <p:cNvGrpSpPr>
            <a:grpSpLocks/>
          </p:cNvGrpSpPr>
          <p:nvPr/>
        </p:nvGrpSpPr>
        <p:grpSpPr bwMode="auto">
          <a:xfrm rot="-900000">
            <a:off x="1046163" y="2176463"/>
            <a:ext cx="6608762" cy="2438400"/>
            <a:chOff x="857224" y="2571744"/>
            <a:chExt cx="6609380" cy="2438412"/>
          </a:xfrm>
        </p:grpSpPr>
        <p:pic>
          <p:nvPicPr>
            <p:cNvPr id="71689" name="Picture 7" descr="tutor no elevator.gif"/>
            <p:cNvPicPr>
              <a:picLocks noChangeAspect="1"/>
            </p:cNvPicPr>
            <p:nvPr/>
          </p:nvPicPr>
          <p:blipFill>
            <a:blip r:embed="rId3" cstate="email"/>
            <a:srcRect/>
            <a:stretch>
              <a:fillRect/>
            </a:stretch>
          </p:blipFill>
          <p:spPr bwMode="auto">
            <a:xfrm>
              <a:off x="857224" y="2571744"/>
              <a:ext cx="6609380" cy="2438412"/>
            </a:xfrm>
            <a:prstGeom prst="rect">
              <a:avLst/>
            </a:prstGeom>
            <a:noFill/>
            <a:ln w="9525">
              <a:noFill/>
              <a:miter lim="800000"/>
              <a:headEnd/>
              <a:tailEnd/>
            </a:ln>
          </p:spPr>
        </p:pic>
        <p:sp>
          <p:nvSpPr>
            <p:cNvPr id="9" name="Freeform 8"/>
            <p:cNvSpPr/>
            <p:nvPr/>
          </p:nvSpPr>
          <p:spPr>
            <a:xfrm>
              <a:off x="6072727" y="3642819"/>
              <a:ext cx="795412" cy="142876"/>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14" name="Freeform 13"/>
            <p:cNvSpPr/>
            <p:nvPr/>
          </p:nvSpPr>
          <p:spPr>
            <a:xfrm rot="1700332">
              <a:off x="6710312" y="3730909"/>
              <a:ext cx="447717" cy="142876"/>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grpSp>
        <p:nvGrpSpPr>
          <p:cNvPr id="4" name="Group 19"/>
          <p:cNvGrpSpPr>
            <a:grpSpLocks/>
          </p:cNvGrpSpPr>
          <p:nvPr/>
        </p:nvGrpSpPr>
        <p:grpSpPr bwMode="auto">
          <a:xfrm>
            <a:off x="5868144" y="3645024"/>
            <a:ext cx="3077767" cy="2331914"/>
            <a:chOff x="6067789" y="3749852"/>
            <a:chExt cx="3076892" cy="2332249"/>
          </a:xfrm>
        </p:grpSpPr>
        <p:sp>
          <p:nvSpPr>
            <p:cNvPr id="58375" name="Rectangle 7"/>
            <p:cNvSpPr>
              <a:spLocks noChangeArrowheads="1"/>
            </p:cNvSpPr>
            <p:nvPr/>
          </p:nvSpPr>
          <p:spPr bwMode="auto">
            <a:xfrm>
              <a:off x="6067789" y="3749852"/>
              <a:ext cx="3076892" cy="95168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2800" b="1" dirty="0" smtClean="0">
                  <a:solidFill>
                    <a:srgbClr val="FAFD00"/>
                  </a:solidFill>
                  <a:latin typeface="Arial" pitchFamily="34" charset="0"/>
                </a:rPr>
                <a:t>The airspeed </a:t>
              </a:r>
              <a:r>
                <a:rPr lang="en-US" sz="2800" b="1" dirty="0">
                  <a:solidFill>
                    <a:srgbClr val="FAFD00"/>
                  </a:solidFill>
                  <a:latin typeface="Arial" pitchFamily="34" charset="0"/>
                </a:rPr>
                <a:t>will</a:t>
              </a:r>
            </a:p>
            <a:p>
              <a:pPr algn="ctr" eaLnBrk="0" hangingPunct="0">
                <a:defRPr/>
              </a:pPr>
              <a:r>
                <a:rPr lang="en-US" sz="2800" b="1" dirty="0">
                  <a:solidFill>
                    <a:srgbClr val="FAFD00"/>
                  </a:solidFill>
                  <a:latin typeface="Arial" pitchFamily="34" charset="0"/>
                </a:rPr>
                <a:t>increase</a:t>
              </a:r>
            </a:p>
          </p:txBody>
        </p:sp>
        <p:pic>
          <p:nvPicPr>
            <p:cNvPr id="71688" name="Picture 16" descr="asi.gif"/>
            <p:cNvPicPr>
              <a:picLocks noChangeAspect="1"/>
            </p:cNvPicPr>
            <p:nvPr/>
          </p:nvPicPr>
          <p:blipFill>
            <a:blip r:embed="rId4" cstate="email"/>
            <a:srcRect/>
            <a:stretch>
              <a:fillRect/>
            </a:stretch>
          </p:blipFill>
          <p:spPr bwMode="auto">
            <a:xfrm>
              <a:off x="6745064" y="4756682"/>
              <a:ext cx="1284320" cy="1325419"/>
            </a:xfrm>
            <a:prstGeom prst="rect">
              <a:avLst/>
            </a:prstGeom>
            <a:noFill/>
            <a:ln w="9525">
              <a:noFill/>
              <a:miter lim="800000"/>
              <a:headEnd/>
              <a:tailEnd/>
            </a:ln>
          </p:spPr>
        </p:pic>
      </p:grpSp>
      <p:sp>
        <p:nvSpPr>
          <p:cNvPr id="18" name="Circular Arrow 17"/>
          <p:cNvSpPr/>
          <p:nvPr/>
        </p:nvSpPr>
        <p:spPr>
          <a:xfrm rot="7200000">
            <a:off x="7225507" y="4771231"/>
            <a:ext cx="857250" cy="928687"/>
          </a:xfrm>
          <a:prstGeom prst="circular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
          <p:cNvSpPr txBox="1">
            <a:spLocks noChangeArrowheads="1"/>
          </p:cNvSpPr>
          <p:nvPr/>
        </p:nvSpPr>
        <p:spPr bwMode="auto">
          <a:xfrm>
            <a:off x="1403648" y="2348880"/>
            <a:ext cx="6197600" cy="523220"/>
          </a:xfrm>
          <a:prstGeom prst="rect">
            <a:avLst/>
          </a:prstGeom>
          <a:noFill/>
          <a:ln w="12700">
            <a:noFill/>
            <a:miter lim="800000"/>
            <a:headEnd/>
            <a:tailEnd/>
          </a:ln>
        </p:spPr>
        <p:txBody>
          <a:bodyPr>
            <a:spAutoFit/>
          </a:bodyPr>
          <a:lstStyle/>
          <a:p>
            <a:pPr eaLnBrk="0" hangingPunct="0"/>
            <a:endParaRPr lang="en-GB" sz="2800" b="1">
              <a:solidFill>
                <a:srgbClr val="FFFF00"/>
              </a:solidFill>
              <a:latin typeface="Times New Roman" pitchFamily="18" charset="0"/>
            </a:endParaRPr>
          </a:p>
        </p:txBody>
      </p:sp>
      <p:sp>
        <p:nvSpPr>
          <p:cNvPr id="22" name="TextBox 21"/>
          <p:cNvSpPr txBox="1"/>
          <p:nvPr/>
        </p:nvSpPr>
        <p:spPr>
          <a:xfrm>
            <a:off x="683568" y="2060848"/>
            <a:ext cx="2520280" cy="3108543"/>
          </a:xfrm>
          <a:prstGeom prst="rect">
            <a:avLst/>
          </a:prstGeom>
          <a:noFill/>
        </p:spPr>
        <p:txBody>
          <a:bodyPr wrap="square" rtlCol="0">
            <a:spAutoFit/>
          </a:bodyPr>
          <a:lstStyle/>
          <a:p>
            <a:r>
              <a:rPr lang="en-GB" sz="2800" b="1" u="sng" dirty="0" smtClean="0">
                <a:solidFill>
                  <a:srgbClr val="FFFF00"/>
                </a:solidFill>
              </a:rPr>
              <a:t>Axis</a:t>
            </a:r>
          </a:p>
          <a:p>
            <a:endParaRPr lang="en-GB" sz="2800" b="1" dirty="0">
              <a:solidFill>
                <a:srgbClr val="FFFF00"/>
              </a:solidFill>
            </a:endParaRPr>
          </a:p>
          <a:p>
            <a:r>
              <a:rPr lang="en-GB" sz="2800" b="1" dirty="0" smtClean="0"/>
              <a:t>Longitudinal</a:t>
            </a:r>
          </a:p>
          <a:p>
            <a:endParaRPr lang="en-GB" sz="2800" b="1" dirty="0"/>
          </a:p>
          <a:p>
            <a:r>
              <a:rPr lang="en-GB" sz="2800" b="1" dirty="0" smtClean="0"/>
              <a:t>Lateral</a:t>
            </a:r>
          </a:p>
          <a:p>
            <a:endParaRPr lang="en-GB" sz="2800" b="1" dirty="0">
              <a:solidFill>
                <a:srgbClr val="FFFF00"/>
              </a:solidFill>
            </a:endParaRPr>
          </a:p>
          <a:p>
            <a:r>
              <a:rPr lang="en-GB" sz="2800" b="1" dirty="0" smtClean="0">
                <a:solidFill>
                  <a:srgbClr val="FFFF00"/>
                </a:solidFill>
              </a:rPr>
              <a:t>Normal</a:t>
            </a:r>
            <a:endParaRPr lang="en-GB" sz="2800" b="1" dirty="0">
              <a:solidFill>
                <a:srgbClr val="FFFF00"/>
              </a:solidFill>
            </a:endParaRPr>
          </a:p>
        </p:txBody>
      </p:sp>
      <p:sp>
        <p:nvSpPr>
          <p:cNvPr id="23" name="TextBox 22"/>
          <p:cNvSpPr txBox="1"/>
          <p:nvPr/>
        </p:nvSpPr>
        <p:spPr>
          <a:xfrm>
            <a:off x="3693840" y="2060848"/>
            <a:ext cx="1756320" cy="3108543"/>
          </a:xfrm>
          <a:prstGeom prst="rect">
            <a:avLst/>
          </a:prstGeom>
          <a:noFill/>
        </p:spPr>
        <p:txBody>
          <a:bodyPr wrap="square" rtlCol="0">
            <a:spAutoFit/>
          </a:bodyPr>
          <a:lstStyle/>
          <a:p>
            <a:r>
              <a:rPr lang="en-GB" sz="2800" b="1" u="sng" dirty="0" smtClean="0">
                <a:solidFill>
                  <a:srgbClr val="FFFF00"/>
                </a:solidFill>
              </a:rPr>
              <a:t>Plane</a:t>
            </a:r>
          </a:p>
          <a:p>
            <a:endParaRPr lang="en-GB" sz="2800" b="1" dirty="0">
              <a:solidFill>
                <a:srgbClr val="FFFF00"/>
              </a:solidFill>
            </a:endParaRPr>
          </a:p>
          <a:p>
            <a:r>
              <a:rPr lang="en-GB" sz="2800" b="1" dirty="0" smtClean="0"/>
              <a:t>Rolling</a:t>
            </a:r>
          </a:p>
          <a:p>
            <a:endParaRPr lang="en-GB" sz="2800" b="1" dirty="0"/>
          </a:p>
          <a:p>
            <a:r>
              <a:rPr lang="en-GB" sz="2800" b="1" dirty="0" smtClean="0"/>
              <a:t>Pitching</a:t>
            </a:r>
          </a:p>
          <a:p>
            <a:endParaRPr lang="en-GB" sz="2800" b="1" dirty="0">
              <a:solidFill>
                <a:srgbClr val="FFFF00"/>
              </a:solidFill>
            </a:endParaRPr>
          </a:p>
          <a:p>
            <a:r>
              <a:rPr lang="en-GB" sz="2800" b="1" dirty="0" smtClean="0">
                <a:solidFill>
                  <a:srgbClr val="FFFF00"/>
                </a:solidFill>
              </a:rPr>
              <a:t>Yawing</a:t>
            </a:r>
            <a:endParaRPr lang="en-GB" sz="2800" b="1" dirty="0">
              <a:solidFill>
                <a:srgbClr val="FFFF00"/>
              </a:solidFill>
            </a:endParaRPr>
          </a:p>
        </p:txBody>
      </p:sp>
      <p:sp>
        <p:nvSpPr>
          <p:cNvPr id="24" name="TextBox 23"/>
          <p:cNvSpPr txBox="1"/>
          <p:nvPr/>
        </p:nvSpPr>
        <p:spPr>
          <a:xfrm>
            <a:off x="6300192" y="2060848"/>
            <a:ext cx="2664296" cy="3108543"/>
          </a:xfrm>
          <a:prstGeom prst="rect">
            <a:avLst/>
          </a:prstGeom>
          <a:noFill/>
        </p:spPr>
        <p:txBody>
          <a:bodyPr wrap="square" rtlCol="0">
            <a:spAutoFit/>
          </a:bodyPr>
          <a:lstStyle/>
          <a:p>
            <a:r>
              <a:rPr lang="en-GB" sz="2800" b="1" u="sng" dirty="0" smtClean="0">
                <a:solidFill>
                  <a:srgbClr val="FFFF00"/>
                </a:solidFill>
              </a:rPr>
              <a:t>Stability</a:t>
            </a:r>
          </a:p>
          <a:p>
            <a:endParaRPr lang="en-GB" sz="2800" b="1" dirty="0">
              <a:solidFill>
                <a:srgbClr val="FFFF00"/>
              </a:solidFill>
            </a:endParaRPr>
          </a:p>
          <a:p>
            <a:r>
              <a:rPr lang="en-GB" sz="2800" b="1" dirty="0" smtClean="0"/>
              <a:t>Lateral</a:t>
            </a:r>
          </a:p>
          <a:p>
            <a:endParaRPr lang="en-GB" sz="2800" b="1" dirty="0"/>
          </a:p>
          <a:p>
            <a:r>
              <a:rPr lang="en-GB" sz="2800" b="1" dirty="0" smtClean="0"/>
              <a:t>Longitudinal</a:t>
            </a:r>
          </a:p>
          <a:p>
            <a:endParaRPr lang="en-GB" sz="2800" b="1" dirty="0">
              <a:solidFill>
                <a:srgbClr val="FFFF00"/>
              </a:solidFill>
            </a:endParaRPr>
          </a:p>
          <a:p>
            <a:r>
              <a:rPr lang="en-GB" sz="2800" b="1" dirty="0" smtClean="0">
                <a:solidFill>
                  <a:srgbClr val="FFFF00"/>
                </a:solidFill>
              </a:rPr>
              <a:t>Directional</a:t>
            </a:r>
            <a:endParaRPr lang="en-GB" sz="2800" b="1" dirty="0">
              <a:solidFill>
                <a:srgbClr val="FFFF00"/>
              </a:solidFill>
            </a:endParaRPr>
          </a:p>
        </p:txBody>
      </p:sp>
      <p:sp>
        <p:nvSpPr>
          <p:cNvPr id="7" name="Rectangle 13"/>
          <p:cNvSpPr>
            <a:spLocks noChangeArrowheads="1"/>
          </p:cNvSpPr>
          <p:nvPr/>
        </p:nvSpPr>
        <p:spPr bwMode="auto">
          <a:xfrm>
            <a:off x="0" y="620688"/>
            <a:ext cx="9144000" cy="766877"/>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a:solidFill>
                  <a:srgbClr val="FFFF00"/>
                </a:solidFill>
              </a:rPr>
              <a:t>Stabilisation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107504" y="620688"/>
            <a:ext cx="4000500" cy="1690206"/>
          </a:xfrm>
          <a:prstGeom prst="rect">
            <a:avLst/>
          </a:prstGeom>
          <a:noFill/>
          <a:ln w="12700">
            <a:noFill/>
            <a:miter lim="800000"/>
            <a:headEnd/>
            <a:tailEnd/>
          </a:ln>
          <a:effectLst/>
        </p:spPr>
        <p:txBody>
          <a:bodyPr lIns="90488" tIns="44450" rIns="90488" bIns="44450">
            <a:spAutoFit/>
          </a:bodyPr>
          <a:lstStyle/>
          <a:p>
            <a:pPr eaLnBrk="0" hangingPunct="0">
              <a:defRPr/>
            </a:pPr>
            <a:r>
              <a:rPr lang="en-US" sz="2800" b="1" dirty="0" smtClean="0">
                <a:solidFill>
                  <a:srgbClr val="FAFD00"/>
                </a:solidFill>
                <a:latin typeface="Arial" charset="0"/>
              </a:rPr>
              <a:t>In this example, the </a:t>
            </a:r>
            <a:r>
              <a:rPr lang="en-US" sz="2800" b="1" dirty="0">
                <a:solidFill>
                  <a:srgbClr val="FAFD00"/>
                </a:solidFill>
                <a:latin typeface="Arial" charset="0"/>
              </a:rPr>
              <a:t>right </a:t>
            </a:r>
            <a:r>
              <a:rPr lang="en-US" sz="2800" b="1" dirty="0" smtClean="0">
                <a:solidFill>
                  <a:srgbClr val="FAFD00"/>
                </a:solidFill>
                <a:latin typeface="Arial" charset="0"/>
              </a:rPr>
              <a:t>pedal is pushed forwards </a:t>
            </a:r>
            <a:endParaRPr lang="en-US" sz="2800" b="1" dirty="0">
              <a:solidFill>
                <a:srgbClr val="FAFD00"/>
              </a:solidFill>
              <a:latin typeface="Arial" charset="0"/>
            </a:endParaRPr>
          </a:p>
          <a:p>
            <a:pPr eaLnBrk="0" hangingPunct="0">
              <a:defRPr/>
            </a:pPr>
            <a:r>
              <a:rPr lang="en-US" sz="2000" b="1" dirty="0" smtClean="0">
                <a:solidFill>
                  <a:srgbClr val="FAFD00"/>
                </a:solidFill>
                <a:latin typeface="Arial" charset="0"/>
              </a:rPr>
              <a:t>(the left </a:t>
            </a:r>
            <a:r>
              <a:rPr lang="en-US" sz="2000" b="1" dirty="0">
                <a:solidFill>
                  <a:srgbClr val="FAFD00"/>
                </a:solidFill>
                <a:latin typeface="Arial" charset="0"/>
              </a:rPr>
              <a:t>will </a:t>
            </a:r>
            <a:r>
              <a:rPr lang="en-US" sz="2000" b="1" dirty="0" smtClean="0">
                <a:solidFill>
                  <a:srgbClr val="FAFD00"/>
                </a:solidFill>
                <a:latin typeface="Arial" charset="0"/>
              </a:rPr>
              <a:t>move backwards)</a:t>
            </a:r>
            <a:endParaRPr lang="en-US" sz="2000" b="1" dirty="0">
              <a:solidFill>
                <a:srgbClr val="FAFD00"/>
              </a:solidFill>
              <a:latin typeface="Arial" charset="0"/>
            </a:endParaRPr>
          </a:p>
        </p:txBody>
      </p:sp>
      <p:sp>
        <p:nvSpPr>
          <p:cNvPr id="61443" name="Line 4"/>
          <p:cNvSpPr>
            <a:spLocks noChangeShapeType="1"/>
          </p:cNvSpPr>
          <p:nvPr/>
        </p:nvSpPr>
        <p:spPr bwMode="auto">
          <a:xfrm>
            <a:off x="4233863" y="1214438"/>
            <a:ext cx="304800" cy="0"/>
          </a:xfrm>
          <a:prstGeom prst="line">
            <a:avLst/>
          </a:prstGeom>
          <a:noFill/>
          <a:ln w="50800">
            <a:solidFill>
              <a:srgbClr val="000000"/>
            </a:solidFill>
            <a:round/>
            <a:headEnd/>
            <a:tailEnd/>
          </a:ln>
        </p:spPr>
        <p:txBody>
          <a:bodyPr/>
          <a:lstStyle/>
          <a:p>
            <a:endParaRPr lang="en-GB"/>
          </a:p>
        </p:txBody>
      </p:sp>
      <p:sp>
        <p:nvSpPr>
          <p:cNvPr id="11" name="Freeform 10"/>
          <p:cNvSpPr/>
          <p:nvPr/>
        </p:nvSpPr>
        <p:spPr>
          <a:xfrm rot="5400000">
            <a:off x="4276725" y="5581650"/>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cxnSp>
        <p:nvCxnSpPr>
          <p:cNvPr id="14" name="Straight Arrow Connector 13"/>
          <p:cNvCxnSpPr/>
          <p:nvPr/>
        </p:nvCxnSpPr>
        <p:spPr>
          <a:xfrm rot="16200000" flipH="1">
            <a:off x="4643438" y="1000125"/>
            <a:ext cx="285750" cy="0"/>
          </a:xfrm>
          <a:prstGeom prst="straightConnector1">
            <a:avLst/>
          </a:prstGeom>
          <a:ln w="3810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61446" name="Line 5"/>
          <p:cNvSpPr>
            <a:spLocks noChangeShapeType="1"/>
          </p:cNvSpPr>
          <p:nvPr/>
        </p:nvSpPr>
        <p:spPr bwMode="auto">
          <a:xfrm>
            <a:off x="4643438" y="857250"/>
            <a:ext cx="304800" cy="0"/>
          </a:xfrm>
          <a:prstGeom prst="line">
            <a:avLst/>
          </a:prstGeom>
          <a:noFill/>
          <a:ln w="50800">
            <a:solidFill>
              <a:srgbClr val="000000"/>
            </a:solidFill>
            <a:round/>
            <a:headEnd/>
            <a:tailEnd/>
          </a:ln>
        </p:spPr>
        <p:txBody>
          <a:bodyPr/>
          <a:lstStyle/>
          <a:p>
            <a:endParaRPr lang="en-GB"/>
          </a:p>
        </p:txBody>
      </p:sp>
      <p:cxnSp>
        <p:nvCxnSpPr>
          <p:cNvPr id="19" name="Straight Arrow Connector 18"/>
          <p:cNvCxnSpPr/>
          <p:nvPr/>
        </p:nvCxnSpPr>
        <p:spPr>
          <a:xfrm rot="16200000" flipV="1">
            <a:off x="4214019" y="1061244"/>
            <a:ext cx="296863" cy="9525"/>
          </a:xfrm>
          <a:prstGeom prst="straightConnector1">
            <a:avLst/>
          </a:prstGeom>
          <a:ln w="3810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pic>
        <p:nvPicPr>
          <p:cNvPr id="61448" name="Picture 20" descr="tutor upperside marked up.gif"/>
          <p:cNvPicPr>
            <a:picLocks noChangeAspect="1"/>
          </p:cNvPicPr>
          <p:nvPr/>
        </p:nvPicPr>
        <p:blipFill>
          <a:blip r:embed="rId3" cstate="email"/>
          <a:srcRect/>
          <a:stretch>
            <a:fillRect/>
          </a:stretch>
        </p:blipFill>
        <p:spPr bwMode="auto">
          <a:xfrm>
            <a:off x="1620838" y="1500188"/>
            <a:ext cx="5737225" cy="4224337"/>
          </a:xfrm>
          <a:prstGeom prst="rect">
            <a:avLst/>
          </a:prstGeom>
          <a:noFill/>
          <a:ln w="9525">
            <a:noFill/>
            <a:miter lim="800000"/>
            <a:headEnd/>
            <a:tailEnd/>
          </a:ln>
        </p:spPr>
      </p:pic>
      <p:sp>
        <p:nvSpPr>
          <p:cNvPr id="22" name="Freeform 21"/>
          <p:cNvSpPr/>
          <p:nvPr/>
        </p:nvSpPr>
        <p:spPr>
          <a:xfrm rot="3600000">
            <a:off x="4377932" y="5603354"/>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sp>
        <p:nvSpPr>
          <p:cNvPr id="23" name="Rectangle 2"/>
          <p:cNvSpPr>
            <a:spLocks noChangeArrowheads="1"/>
          </p:cNvSpPr>
          <p:nvPr/>
        </p:nvSpPr>
        <p:spPr bwMode="auto">
          <a:xfrm>
            <a:off x="5429174" y="4619625"/>
            <a:ext cx="3298981" cy="951543"/>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2800" b="1" dirty="0" smtClean="0">
                <a:solidFill>
                  <a:srgbClr val="FAFD00"/>
                </a:solidFill>
                <a:latin typeface="Arial" pitchFamily="34" charset="0"/>
              </a:rPr>
              <a:t>The rudder </a:t>
            </a:r>
            <a:r>
              <a:rPr lang="en-US" sz="2800" b="1" dirty="0">
                <a:solidFill>
                  <a:srgbClr val="FAFD00"/>
                </a:solidFill>
                <a:latin typeface="Arial" pitchFamily="34" charset="0"/>
              </a:rPr>
              <a:t>moves</a:t>
            </a:r>
          </a:p>
          <a:p>
            <a:pPr algn="ctr" eaLnBrk="0" hangingPunct="0">
              <a:defRPr/>
            </a:pPr>
            <a:r>
              <a:rPr lang="en-US" sz="2800" b="1" dirty="0" smtClean="0">
                <a:solidFill>
                  <a:srgbClr val="FAFD00"/>
                </a:solidFill>
                <a:latin typeface="Arial" pitchFamily="34" charset="0"/>
              </a:rPr>
              <a:t>to the right</a:t>
            </a:r>
            <a:endParaRPr lang="en-US" sz="2800" b="1" dirty="0">
              <a:solidFill>
                <a:srgbClr val="FAFD00"/>
              </a:solidFill>
              <a:latin typeface="Arial" pitchFamily="34" charset="0"/>
            </a:endParaRPr>
          </a:p>
        </p:txBody>
      </p:sp>
      <p:sp>
        <p:nvSpPr>
          <p:cNvPr id="24" name="Oval 5"/>
          <p:cNvSpPr>
            <a:spLocks noChangeArrowheads="1"/>
          </p:cNvSpPr>
          <p:nvPr/>
        </p:nvSpPr>
        <p:spPr bwMode="auto">
          <a:xfrm>
            <a:off x="3929063" y="5032375"/>
            <a:ext cx="1111250" cy="1111250"/>
          </a:xfrm>
          <a:prstGeom prst="ellipse">
            <a:avLst/>
          </a:prstGeom>
          <a:noFill/>
          <a:ln w="50800">
            <a:solidFill>
              <a:schemeClr val="hlink"/>
            </a:solidFill>
            <a:round/>
            <a:headEnd/>
            <a:tailEnd/>
          </a:ln>
        </p:spPr>
        <p:txBody>
          <a:bodyPr wrap="none" anchor="ctr"/>
          <a:lstStyle/>
          <a:p>
            <a:endParaRPr lang="en-GB">
              <a:latin typeface="Arial" pitchFamily="34" charset="0"/>
            </a:endParaRPr>
          </a:p>
        </p:txBody>
      </p:sp>
      <p:sp>
        <p:nvSpPr>
          <p:cNvPr id="12" name="Rectangle 11"/>
          <p:cNvSpPr/>
          <p:nvPr/>
        </p:nvSpPr>
        <p:spPr>
          <a:xfrm>
            <a:off x="0" y="332656"/>
            <a:ext cx="9144000" cy="1077218"/>
          </a:xfrm>
          <a:prstGeom prst="rect">
            <a:avLst/>
          </a:prstGeom>
        </p:spPr>
        <p:txBody>
          <a:bodyPr wrap="square">
            <a:spAutoFit/>
          </a:bodyPr>
          <a:lstStyle/>
          <a:p>
            <a:pPr algn="ctr" eaLnBrk="0" hangingPunct="0">
              <a:defRPr/>
            </a:pPr>
            <a:r>
              <a:rPr lang="en-US" sz="3200" b="1" dirty="0" smtClean="0">
                <a:solidFill>
                  <a:srgbClr val="FAFD00"/>
                </a:solidFill>
                <a:latin typeface="Arial" pitchFamily="34" charset="0"/>
              </a:rPr>
              <a:t>To create yaw, the one rudder pedal is moved forwards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61443" grpId="0" animBg="1"/>
      <p:bldP spid="11" grpId="0" animBg="1"/>
      <p:bldP spid="61446" grpId="0" animBg="1"/>
      <p:bldP spid="23" grpId="0"/>
      <p:bldP spid="2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rot="334342">
            <a:off x="1620838" y="1500188"/>
            <a:ext cx="5737225" cy="4376737"/>
            <a:chOff x="1621027" y="1500174"/>
            <a:chExt cx="5737055" cy="4376765"/>
          </a:xfrm>
        </p:grpSpPr>
        <p:pic>
          <p:nvPicPr>
            <p:cNvPr id="62468" name="Picture 14" descr="tutor upperside marked up.gif"/>
            <p:cNvPicPr>
              <a:picLocks noChangeAspect="1"/>
            </p:cNvPicPr>
            <p:nvPr/>
          </p:nvPicPr>
          <p:blipFill>
            <a:blip r:embed="rId2" cstate="email"/>
            <a:srcRect/>
            <a:stretch>
              <a:fillRect/>
            </a:stretch>
          </p:blipFill>
          <p:spPr bwMode="auto">
            <a:xfrm>
              <a:off x="1621027" y="1500174"/>
              <a:ext cx="5737055" cy="4224355"/>
            </a:xfrm>
            <a:prstGeom prst="rect">
              <a:avLst/>
            </a:prstGeom>
            <a:noFill/>
            <a:ln w="9525">
              <a:noFill/>
              <a:miter lim="800000"/>
              <a:headEnd/>
              <a:tailEnd/>
            </a:ln>
          </p:spPr>
        </p:pic>
        <p:sp>
          <p:nvSpPr>
            <p:cNvPr id="16" name="Freeform 15"/>
            <p:cNvSpPr/>
            <p:nvPr/>
          </p:nvSpPr>
          <p:spPr>
            <a:xfrm rot="3600000">
              <a:off x="4292503" y="5575619"/>
              <a:ext cx="447678" cy="142871"/>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
        <p:nvSpPr>
          <p:cNvPr id="20" name="Rectangle 3"/>
          <p:cNvSpPr>
            <a:spLocks noChangeArrowheads="1"/>
          </p:cNvSpPr>
          <p:nvPr/>
        </p:nvSpPr>
        <p:spPr bwMode="auto">
          <a:xfrm>
            <a:off x="0" y="332656"/>
            <a:ext cx="9144000" cy="1074653"/>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3200" b="1" dirty="0" smtClean="0">
                <a:solidFill>
                  <a:srgbClr val="FAFD00"/>
                </a:solidFill>
                <a:latin typeface="Arial" pitchFamily="34" charset="0"/>
              </a:rPr>
              <a:t>The aircraft yaws to the right </a:t>
            </a:r>
          </a:p>
          <a:p>
            <a:pPr algn="ctr" eaLnBrk="0" hangingPunct="0">
              <a:defRPr/>
            </a:pPr>
            <a:r>
              <a:rPr lang="en-US" sz="3200" b="1" dirty="0" smtClean="0">
                <a:solidFill>
                  <a:srgbClr val="FAFD00"/>
                </a:solidFill>
                <a:latin typeface="Arial" pitchFamily="34" charset="0"/>
              </a:rPr>
              <a:t>about the normal axis</a:t>
            </a:r>
            <a:endParaRPr lang="en-US" sz="3200" b="1" dirty="0">
              <a:solidFill>
                <a:srgbClr val="FAFD00"/>
              </a:solidFill>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684143">
            <a:off x="1620838" y="1500188"/>
            <a:ext cx="5737225" cy="4376737"/>
            <a:chOff x="1621027" y="1500174"/>
            <a:chExt cx="5737055" cy="4376765"/>
          </a:xfrm>
        </p:grpSpPr>
        <p:pic>
          <p:nvPicPr>
            <p:cNvPr id="63492" name="Picture 4" descr="tutor upperside marked up.gif"/>
            <p:cNvPicPr>
              <a:picLocks noChangeAspect="1"/>
            </p:cNvPicPr>
            <p:nvPr/>
          </p:nvPicPr>
          <p:blipFill>
            <a:blip r:embed="rId2" cstate="email"/>
            <a:srcRect/>
            <a:stretch>
              <a:fillRect/>
            </a:stretch>
          </p:blipFill>
          <p:spPr bwMode="auto">
            <a:xfrm>
              <a:off x="1621027" y="1500174"/>
              <a:ext cx="5737055" cy="4224355"/>
            </a:xfrm>
            <a:prstGeom prst="rect">
              <a:avLst/>
            </a:prstGeom>
            <a:noFill/>
            <a:ln w="9525">
              <a:noFill/>
              <a:miter lim="800000"/>
              <a:headEnd/>
              <a:tailEnd/>
            </a:ln>
          </p:spPr>
        </p:pic>
        <p:sp>
          <p:nvSpPr>
            <p:cNvPr id="6" name="Freeform 5"/>
            <p:cNvSpPr/>
            <p:nvPr/>
          </p:nvSpPr>
          <p:spPr>
            <a:xfrm rot="3600000">
              <a:off x="4304837" y="5577701"/>
              <a:ext cx="447678" cy="142871"/>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176379">
            <a:off x="1620838" y="1500188"/>
            <a:ext cx="5737225" cy="4376737"/>
            <a:chOff x="1621027" y="1500174"/>
            <a:chExt cx="5737055" cy="4376765"/>
          </a:xfrm>
        </p:grpSpPr>
        <p:pic>
          <p:nvPicPr>
            <p:cNvPr id="64516" name="Picture 4" descr="tutor upperside marked up.gif"/>
            <p:cNvPicPr>
              <a:picLocks noChangeAspect="1"/>
            </p:cNvPicPr>
            <p:nvPr/>
          </p:nvPicPr>
          <p:blipFill>
            <a:blip r:embed="rId2" cstate="email"/>
            <a:srcRect/>
            <a:stretch>
              <a:fillRect/>
            </a:stretch>
          </p:blipFill>
          <p:spPr bwMode="auto">
            <a:xfrm>
              <a:off x="1621027" y="1500174"/>
              <a:ext cx="5737055" cy="4224355"/>
            </a:xfrm>
            <a:prstGeom prst="rect">
              <a:avLst/>
            </a:prstGeom>
            <a:noFill/>
            <a:ln w="9525">
              <a:noFill/>
              <a:miter lim="800000"/>
              <a:headEnd/>
              <a:tailEnd/>
            </a:ln>
          </p:spPr>
        </p:pic>
        <p:sp>
          <p:nvSpPr>
            <p:cNvPr id="6" name="Freeform 5"/>
            <p:cNvSpPr/>
            <p:nvPr/>
          </p:nvSpPr>
          <p:spPr>
            <a:xfrm rot="3600000">
              <a:off x="4306639" y="5581832"/>
              <a:ext cx="447678" cy="142871"/>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endParaRPr>
            </a:p>
          </p:txBody>
        </p:sp>
      </p:grpSp>
      <p:sp>
        <p:nvSpPr>
          <p:cNvPr id="8" name="Rectangle 7"/>
          <p:cNvSpPr/>
          <p:nvPr/>
        </p:nvSpPr>
        <p:spPr>
          <a:xfrm>
            <a:off x="0" y="332656"/>
            <a:ext cx="9144000" cy="1384995"/>
          </a:xfrm>
          <a:prstGeom prst="rect">
            <a:avLst/>
          </a:prstGeom>
        </p:spPr>
        <p:txBody>
          <a:bodyPr wrap="square">
            <a:spAutoFit/>
          </a:bodyPr>
          <a:lstStyle/>
          <a:p>
            <a:pPr algn="ctr" defTabSz="762000" eaLnBrk="0" hangingPunct="0"/>
            <a:r>
              <a:rPr lang="en-US" sz="2800" b="1" dirty="0" smtClean="0">
                <a:solidFill>
                  <a:srgbClr val="FFFF00"/>
                </a:solidFill>
                <a:latin typeface="Arial" pitchFamily="34" charset="0"/>
              </a:rPr>
              <a:t>The aircraft yaws to the right and continues to do </a:t>
            </a:r>
          </a:p>
          <a:p>
            <a:pPr algn="ctr" defTabSz="762000" eaLnBrk="0" hangingPunct="0"/>
            <a:r>
              <a:rPr lang="en-US" sz="2800" b="1" dirty="0" smtClean="0">
                <a:solidFill>
                  <a:srgbClr val="FFFF00"/>
                </a:solidFill>
                <a:latin typeface="Arial" pitchFamily="34" charset="0"/>
              </a:rPr>
              <a:t>so until the  rudder pedals are set back to the neutral position</a:t>
            </a:r>
            <a:endParaRPr lang="en-GB"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GB" smtClean="0"/>
          </a:p>
        </p:txBody>
      </p:sp>
      <p:sp>
        <p:nvSpPr>
          <p:cNvPr id="35843" name="Rectangle 3"/>
          <p:cNvSpPr>
            <a:spLocks noGrp="1" noChangeArrowheads="1"/>
          </p:cNvSpPr>
          <p:nvPr>
            <p:ph type="body" idx="1"/>
          </p:nvPr>
        </p:nvSpPr>
        <p:spPr/>
        <p:txBody>
          <a:bodyPr/>
          <a:lstStyle/>
          <a:p>
            <a:endParaRPr lang="en-GB" smtClean="0"/>
          </a:p>
        </p:txBody>
      </p:sp>
      <p:pic>
        <p:nvPicPr>
          <p:cNvPr id="35844" name="Picture 4" descr="great_shutter_speed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379538" y="3045619"/>
            <a:ext cx="6715125" cy="766762"/>
          </a:xfrm>
          <a:prstGeom prst="rect">
            <a:avLst/>
          </a:prstGeom>
          <a:noFill/>
          <a:ln w="12700">
            <a:noFill/>
            <a:miter lim="800000"/>
            <a:headEnd/>
            <a:tailEnd/>
          </a:ln>
        </p:spPr>
        <p:txBody>
          <a:bodyPr lIns="90488" tIns="44450" rIns="90488" bIns="44450">
            <a:spAutoFit/>
          </a:bodyPr>
          <a:lstStyle/>
          <a:p>
            <a:pPr algn="ctr" defTabSz="762000" eaLnBrk="0" hangingPunct="0"/>
            <a:r>
              <a:rPr lang="en-GB" sz="4400" b="1" dirty="0">
                <a:solidFill>
                  <a:srgbClr val="FFFF00"/>
                </a:solidFill>
              </a:rPr>
              <a:t>Directional </a:t>
            </a:r>
            <a:r>
              <a:rPr lang="en-GB" sz="4400" b="1" dirty="0" smtClean="0">
                <a:solidFill>
                  <a:srgbClr val="FFFF00"/>
                </a:solidFill>
              </a:rPr>
              <a:t>stability</a:t>
            </a:r>
            <a:endParaRPr lang="en-GB" sz="4400" b="1" dirty="0">
              <a:solidFill>
                <a:srgbClr val="FFFF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Line 3"/>
          <p:cNvSpPr>
            <a:spLocks noChangeShapeType="1"/>
          </p:cNvSpPr>
          <p:nvPr/>
        </p:nvSpPr>
        <p:spPr bwMode="auto">
          <a:xfrm flipV="1">
            <a:off x="1763688" y="3501008"/>
            <a:ext cx="7056784" cy="0"/>
          </a:xfrm>
          <a:prstGeom prst="line">
            <a:avLst/>
          </a:prstGeom>
          <a:noFill/>
          <a:ln w="50800">
            <a:solidFill>
              <a:srgbClr val="FAFD00"/>
            </a:solidFill>
            <a:round/>
            <a:headEnd type="triangle" w="med" len="med"/>
            <a:tailEnd/>
          </a:ln>
        </p:spPr>
        <p:txBody>
          <a:bodyPr wrap="none" anchor="ctr"/>
          <a:lstStyle/>
          <a:p>
            <a:endParaRPr lang="en-GB"/>
          </a:p>
        </p:txBody>
      </p:sp>
      <p:sp>
        <p:nvSpPr>
          <p:cNvPr id="102404" name="Rectangle 4"/>
          <p:cNvSpPr>
            <a:spLocks noChangeArrowheads="1"/>
          </p:cNvSpPr>
          <p:nvPr/>
        </p:nvSpPr>
        <p:spPr bwMode="auto">
          <a:xfrm>
            <a:off x="892175" y="2997200"/>
            <a:ext cx="1160575" cy="951543"/>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AFD00"/>
                </a:solidFill>
              </a:rPr>
              <a:t>Flight</a:t>
            </a:r>
          </a:p>
          <a:p>
            <a:pPr defTabSz="762000" eaLnBrk="0" hangingPunct="0"/>
            <a:r>
              <a:rPr lang="en-GB" sz="2800" b="1" dirty="0">
                <a:solidFill>
                  <a:srgbClr val="FAFD00"/>
                </a:solidFill>
              </a:rPr>
              <a:t>p</a:t>
            </a:r>
            <a:r>
              <a:rPr lang="en-GB" sz="2800" b="1" dirty="0" smtClean="0">
                <a:solidFill>
                  <a:srgbClr val="FAFD00"/>
                </a:solidFill>
              </a:rPr>
              <a:t>ath</a:t>
            </a:r>
            <a:endParaRPr lang="en-GB" sz="2800" b="1" dirty="0">
              <a:solidFill>
                <a:srgbClr val="FAFD00"/>
              </a:solidFill>
            </a:endParaRPr>
          </a:p>
        </p:txBody>
      </p:sp>
      <p:grpSp>
        <p:nvGrpSpPr>
          <p:cNvPr id="2" name="Group 5"/>
          <p:cNvGrpSpPr>
            <a:grpSpLocks/>
          </p:cNvGrpSpPr>
          <p:nvPr/>
        </p:nvGrpSpPr>
        <p:grpSpPr bwMode="auto">
          <a:xfrm>
            <a:off x="2405063" y="1052513"/>
            <a:ext cx="4687887" cy="4935537"/>
            <a:chOff x="1515" y="858"/>
            <a:chExt cx="2953" cy="3109"/>
          </a:xfrm>
        </p:grpSpPr>
        <p:grpSp>
          <p:nvGrpSpPr>
            <p:cNvPr id="3" name="Group 6"/>
            <p:cNvGrpSpPr>
              <a:grpSpLocks/>
            </p:cNvGrpSpPr>
            <p:nvPr/>
          </p:nvGrpSpPr>
          <p:grpSpPr bwMode="auto">
            <a:xfrm>
              <a:off x="1515" y="858"/>
              <a:ext cx="2953" cy="3109"/>
              <a:chOff x="1515" y="553"/>
              <a:chExt cx="2958" cy="3219"/>
            </a:xfrm>
          </p:grpSpPr>
          <p:grpSp>
            <p:nvGrpSpPr>
              <p:cNvPr id="4" name="Group 7"/>
              <p:cNvGrpSpPr>
                <a:grpSpLocks/>
              </p:cNvGrpSpPr>
              <p:nvPr/>
            </p:nvGrpSpPr>
            <p:grpSpPr bwMode="auto">
              <a:xfrm>
                <a:off x="1515" y="553"/>
                <a:ext cx="2958" cy="3219"/>
                <a:chOff x="1515" y="553"/>
                <a:chExt cx="2958" cy="3219"/>
              </a:xfrm>
            </p:grpSpPr>
            <p:grpSp>
              <p:nvGrpSpPr>
                <p:cNvPr id="5" name="Group 8"/>
                <p:cNvGrpSpPr>
                  <a:grpSpLocks/>
                </p:cNvGrpSpPr>
                <p:nvPr/>
              </p:nvGrpSpPr>
              <p:grpSpPr bwMode="auto">
                <a:xfrm>
                  <a:off x="1515" y="553"/>
                  <a:ext cx="2955" cy="1612"/>
                  <a:chOff x="1515" y="553"/>
                  <a:chExt cx="2955" cy="1612"/>
                </a:xfrm>
              </p:grpSpPr>
              <p:sp>
                <p:nvSpPr>
                  <p:cNvPr id="37915" name="Freeform 9"/>
                  <p:cNvSpPr>
                    <a:spLocks/>
                  </p:cNvSpPr>
                  <p:nvPr/>
                </p:nvSpPr>
                <p:spPr bwMode="auto">
                  <a:xfrm>
                    <a:off x="2245" y="553"/>
                    <a:ext cx="726" cy="1485"/>
                  </a:xfrm>
                  <a:custGeom>
                    <a:avLst/>
                    <a:gdLst>
                      <a:gd name="T0" fmla="*/ 0 w 726"/>
                      <a:gd name="T1" fmla="*/ 1440 h 1485"/>
                      <a:gd name="T2" fmla="*/ 171 w 726"/>
                      <a:gd name="T3" fmla="*/ 240 h 1485"/>
                      <a:gd name="T4" fmla="*/ 298 w 726"/>
                      <a:gd name="T5" fmla="*/ 1 h 1485"/>
                      <a:gd name="T6" fmla="*/ 628 w 726"/>
                      <a:gd name="T7" fmla="*/ 247 h 1485"/>
                      <a:gd name="T8" fmla="*/ 726 w 726"/>
                      <a:gd name="T9" fmla="*/ 1485 h 1485"/>
                      <a:gd name="T10" fmla="*/ 0 w 726"/>
                      <a:gd name="T11" fmla="*/ 1440 h 1485"/>
                      <a:gd name="T12" fmla="*/ 0 60000 65536"/>
                      <a:gd name="T13" fmla="*/ 0 60000 65536"/>
                      <a:gd name="T14" fmla="*/ 0 60000 65536"/>
                      <a:gd name="T15" fmla="*/ 0 60000 65536"/>
                      <a:gd name="T16" fmla="*/ 0 60000 65536"/>
                      <a:gd name="T17" fmla="*/ 0 60000 65536"/>
                      <a:gd name="T18" fmla="*/ 0 w 726"/>
                      <a:gd name="T19" fmla="*/ 0 h 1485"/>
                      <a:gd name="T20" fmla="*/ 726 w 726"/>
                      <a:gd name="T21" fmla="*/ 1485 h 1485"/>
                    </a:gdLst>
                    <a:ahLst/>
                    <a:cxnLst>
                      <a:cxn ang="T12">
                        <a:pos x="T0" y="T1"/>
                      </a:cxn>
                      <a:cxn ang="T13">
                        <a:pos x="T2" y="T3"/>
                      </a:cxn>
                      <a:cxn ang="T14">
                        <a:pos x="T4" y="T5"/>
                      </a:cxn>
                      <a:cxn ang="T15">
                        <a:pos x="T6" y="T7"/>
                      </a:cxn>
                      <a:cxn ang="T16">
                        <a:pos x="T8" y="T9"/>
                      </a:cxn>
                      <a:cxn ang="T17">
                        <a:pos x="T10" y="T11"/>
                      </a:cxn>
                    </a:cxnLst>
                    <a:rect l="T18" t="T19" r="T20" b="T21"/>
                    <a:pathLst>
                      <a:path w="726" h="1485">
                        <a:moveTo>
                          <a:pt x="0" y="1440"/>
                        </a:moveTo>
                        <a:lnTo>
                          <a:pt x="171" y="240"/>
                        </a:lnTo>
                        <a:cubicBezTo>
                          <a:pt x="221" y="0"/>
                          <a:pt x="222" y="0"/>
                          <a:pt x="298" y="1"/>
                        </a:cubicBezTo>
                        <a:cubicBezTo>
                          <a:pt x="374" y="2"/>
                          <a:pt x="557" y="0"/>
                          <a:pt x="628" y="247"/>
                        </a:cubicBezTo>
                        <a:lnTo>
                          <a:pt x="726" y="1485"/>
                        </a:lnTo>
                        <a:lnTo>
                          <a:pt x="0" y="1440"/>
                        </a:lnTo>
                        <a:close/>
                      </a:path>
                    </a:pathLst>
                  </a:custGeom>
                  <a:solidFill>
                    <a:schemeClr val="accent1"/>
                  </a:solidFill>
                  <a:ln w="38100" cmpd="sng">
                    <a:solidFill>
                      <a:schemeClr val="accent1"/>
                    </a:solidFill>
                    <a:round/>
                    <a:headEnd/>
                    <a:tailEnd/>
                  </a:ln>
                </p:spPr>
                <p:txBody>
                  <a:bodyPr/>
                  <a:lstStyle/>
                  <a:p>
                    <a:endParaRPr lang="en-GB"/>
                  </a:p>
                </p:txBody>
              </p:sp>
              <p:sp>
                <p:nvSpPr>
                  <p:cNvPr id="37916" name="Freeform 10"/>
                  <p:cNvSpPr>
                    <a:spLocks/>
                  </p:cNvSpPr>
                  <p:nvPr/>
                </p:nvSpPr>
                <p:spPr bwMode="auto">
                  <a:xfrm>
                    <a:off x="3923" y="1570"/>
                    <a:ext cx="318" cy="590"/>
                  </a:xfrm>
                  <a:custGeom>
                    <a:avLst/>
                    <a:gdLst>
                      <a:gd name="T0" fmla="*/ 0 w 318"/>
                      <a:gd name="T1" fmla="*/ 590 h 590"/>
                      <a:gd name="T2" fmla="*/ 136 w 318"/>
                      <a:gd name="T3" fmla="*/ 0 h 590"/>
                      <a:gd name="T4" fmla="*/ 318 w 318"/>
                      <a:gd name="T5" fmla="*/ 0 h 590"/>
                      <a:gd name="T6" fmla="*/ 318 w 318"/>
                      <a:gd name="T7" fmla="*/ 590 h 590"/>
                      <a:gd name="T8" fmla="*/ 0 w 318"/>
                      <a:gd name="T9" fmla="*/ 590 h 590"/>
                      <a:gd name="T10" fmla="*/ 0 60000 65536"/>
                      <a:gd name="T11" fmla="*/ 0 60000 65536"/>
                      <a:gd name="T12" fmla="*/ 0 60000 65536"/>
                      <a:gd name="T13" fmla="*/ 0 60000 65536"/>
                      <a:gd name="T14" fmla="*/ 0 60000 65536"/>
                      <a:gd name="T15" fmla="*/ 0 w 318"/>
                      <a:gd name="T16" fmla="*/ 0 h 590"/>
                      <a:gd name="T17" fmla="*/ 318 w 318"/>
                      <a:gd name="T18" fmla="*/ 590 h 590"/>
                    </a:gdLst>
                    <a:ahLst/>
                    <a:cxnLst>
                      <a:cxn ang="T10">
                        <a:pos x="T0" y="T1"/>
                      </a:cxn>
                      <a:cxn ang="T11">
                        <a:pos x="T2" y="T3"/>
                      </a:cxn>
                      <a:cxn ang="T12">
                        <a:pos x="T4" y="T5"/>
                      </a:cxn>
                      <a:cxn ang="T13">
                        <a:pos x="T6" y="T7"/>
                      </a:cxn>
                      <a:cxn ang="T14">
                        <a:pos x="T8" y="T9"/>
                      </a:cxn>
                    </a:cxnLst>
                    <a:rect l="T15" t="T16" r="T17" b="T18"/>
                    <a:pathLst>
                      <a:path w="318" h="590">
                        <a:moveTo>
                          <a:pt x="0" y="590"/>
                        </a:moveTo>
                        <a:lnTo>
                          <a:pt x="136" y="0"/>
                        </a:lnTo>
                        <a:lnTo>
                          <a:pt x="318" y="0"/>
                        </a:lnTo>
                        <a:lnTo>
                          <a:pt x="318" y="590"/>
                        </a:lnTo>
                        <a:lnTo>
                          <a:pt x="0" y="590"/>
                        </a:lnTo>
                        <a:close/>
                      </a:path>
                    </a:pathLst>
                  </a:custGeom>
                  <a:solidFill>
                    <a:schemeClr val="accent1"/>
                  </a:solidFill>
                  <a:ln w="38100" cmpd="sng">
                    <a:solidFill>
                      <a:schemeClr val="accent1"/>
                    </a:solidFill>
                    <a:round/>
                    <a:headEnd/>
                    <a:tailEnd/>
                  </a:ln>
                </p:spPr>
                <p:txBody>
                  <a:bodyPr/>
                  <a:lstStyle/>
                  <a:p>
                    <a:endParaRPr lang="en-GB"/>
                  </a:p>
                </p:txBody>
              </p:sp>
              <p:sp>
                <p:nvSpPr>
                  <p:cNvPr id="37917" name="Freeform 11"/>
                  <p:cNvSpPr>
                    <a:spLocks/>
                  </p:cNvSpPr>
                  <p:nvPr/>
                </p:nvSpPr>
                <p:spPr bwMode="auto">
                  <a:xfrm>
                    <a:off x="1515" y="1979"/>
                    <a:ext cx="2955" cy="186"/>
                  </a:xfrm>
                  <a:custGeom>
                    <a:avLst/>
                    <a:gdLst>
                      <a:gd name="T0" fmla="*/ 4 w 2955"/>
                      <a:gd name="T1" fmla="*/ 186 h 186"/>
                      <a:gd name="T2" fmla="*/ 520 w 2955"/>
                      <a:gd name="T3" fmla="*/ 1 h 186"/>
                      <a:gd name="T4" fmla="*/ 2869 w 2955"/>
                      <a:gd name="T5" fmla="*/ 180 h 186"/>
                      <a:gd name="T6" fmla="*/ 4 w 2955"/>
                      <a:gd name="T7" fmla="*/ 186 h 186"/>
                      <a:gd name="T8" fmla="*/ 0 60000 65536"/>
                      <a:gd name="T9" fmla="*/ 0 60000 65536"/>
                      <a:gd name="T10" fmla="*/ 0 60000 65536"/>
                      <a:gd name="T11" fmla="*/ 0 60000 65536"/>
                      <a:gd name="T12" fmla="*/ 0 w 2955"/>
                      <a:gd name="T13" fmla="*/ 0 h 186"/>
                      <a:gd name="T14" fmla="*/ 2955 w 2955"/>
                      <a:gd name="T15" fmla="*/ 186 h 186"/>
                    </a:gdLst>
                    <a:ahLst/>
                    <a:cxnLst>
                      <a:cxn ang="T8">
                        <a:pos x="T0" y="T1"/>
                      </a:cxn>
                      <a:cxn ang="T9">
                        <a:pos x="T2" y="T3"/>
                      </a:cxn>
                      <a:cxn ang="T10">
                        <a:pos x="T4" y="T5"/>
                      </a:cxn>
                      <a:cxn ang="T11">
                        <a:pos x="T6" y="T7"/>
                      </a:cxn>
                    </a:cxnLst>
                    <a:rect l="T12" t="T13" r="T14" b="T15"/>
                    <a:pathLst>
                      <a:path w="2955" h="186">
                        <a:moveTo>
                          <a:pt x="4" y="186"/>
                        </a:moveTo>
                        <a:cubicBezTo>
                          <a:pt x="0" y="135"/>
                          <a:pt x="43" y="2"/>
                          <a:pt x="520" y="1"/>
                        </a:cubicBezTo>
                        <a:cubicBezTo>
                          <a:pt x="997" y="0"/>
                          <a:pt x="2955" y="149"/>
                          <a:pt x="2869" y="180"/>
                        </a:cubicBezTo>
                        <a:lnTo>
                          <a:pt x="4" y="186"/>
                        </a:lnTo>
                        <a:close/>
                      </a:path>
                    </a:pathLst>
                  </a:custGeom>
                  <a:solidFill>
                    <a:schemeClr val="accent1"/>
                  </a:solidFill>
                  <a:ln w="38100" cmpd="sng">
                    <a:solidFill>
                      <a:schemeClr val="accent1"/>
                    </a:solidFill>
                    <a:round/>
                    <a:headEnd/>
                    <a:tailEnd/>
                  </a:ln>
                </p:spPr>
                <p:txBody>
                  <a:bodyPr/>
                  <a:lstStyle/>
                  <a:p>
                    <a:endParaRPr lang="en-GB"/>
                  </a:p>
                </p:txBody>
              </p:sp>
              <p:sp>
                <p:nvSpPr>
                  <p:cNvPr id="37918" name="Freeform 12"/>
                  <p:cNvSpPr>
                    <a:spLocks/>
                  </p:cNvSpPr>
                  <p:nvPr/>
                </p:nvSpPr>
                <p:spPr bwMode="auto">
                  <a:xfrm>
                    <a:off x="2244" y="1986"/>
                    <a:ext cx="633" cy="177"/>
                  </a:xfrm>
                  <a:custGeom>
                    <a:avLst/>
                    <a:gdLst>
                      <a:gd name="T0" fmla="*/ 0 w 633"/>
                      <a:gd name="T1" fmla="*/ 177 h 177"/>
                      <a:gd name="T2" fmla="*/ 3 w 633"/>
                      <a:gd name="T3" fmla="*/ 120 h 177"/>
                      <a:gd name="T4" fmla="*/ 147 w 633"/>
                      <a:gd name="T5" fmla="*/ 0 h 177"/>
                      <a:gd name="T6" fmla="*/ 633 w 633"/>
                      <a:gd name="T7" fmla="*/ 30 h 177"/>
                      <a:gd name="T8" fmla="*/ 633 w 633"/>
                      <a:gd name="T9" fmla="*/ 174 h 177"/>
                      <a:gd name="T10" fmla="*/ 0 w 633"/>
                      <a:gd name="T11" fmla="*/ 177 h 177"/>
                      <a:gd name="T12" fmla="*/ 0 60000 65536"/>
                      <a:gd name="T13" fmla="*/ 0 60000 65536"/>
                      <a:gd name="T14" fmla="*/ 0 60000 65536"/>
                      <a:gd name="T15" fmla="*/ 0 60000 65536"/>
                      <a:gd name="T16" fmla="*/ 0 60000 65536"/>
                      <a:gd name="T17" fmla="*/ 0 60000 65536"/>
                      <a:gd name="T18" fmla="*/ 0 w 633"/>
                      <a:gd name="T19" fmla="*/ 0 h 177"/>
                      <a:gd name="T20" fmla="*/ 633 w 633"/>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633" h="177">
                        <a:moveTo>
                          <a:pt x="0" y="177"/>
                        </a:moveTo>
                        <a:lnTo>
                          <a:pt x="3" y="120"/>
                        </a:lnTo>
                        <a:cubicBezTo>
                          <a:pt x="27" y="91"/>
                          <a:pt x="42" y="15"/>
                          <a:pt x="147" y="0"/>
                        </a:cubicBezTo>
                        <a:lnTo>
                          <a:pt x="633" y="30"/>
                        </a:lnTo>
                        <a:lnTo>
                          <a:pt x="633" y="174"/>
                        </a:lnTo>
                        <a:lnTo>
                          <a:pt x="0" y="177"/>
                        </a:lnTo>
                        <a:close/>
                      </a:path>
                    </a:pathLst>
                  </a:custGeom>
                  <a:solidFill>
                    <a:schemeClr val="bg1"/>
                  </a:solidFill>
                  <a:ln w="38100" cmpd="sng">
                    <a:solidFill>
                      <a:schemeClr val="accent1"/>
                    </a:solidFill>
                    <a:round/>
                    <a:headEnd/>
                    <a:tailEnd/>
                  </a:ln>
                </p:spPr>
                <p:txBody>
                  <a:bodyPr/>
                  <a:lstStyle/>
                  <a:p>
                    <a:endParaRPr lang="en-GB"/>
                  </a:p>
                </p:txBody>
              </p:sp>
            </p:grpSp>
            <p:grpSp>
              <p:nvGrpSpPr>
                <p:cNvPr id="6" name="Group 13"/>
                <p:cNvGrpSpPr>
                  <a:grpSpLocks/>
                </p:cNvGrpSpPr>
                <p:nvPr/>
              </p:nvGrpSpPr>
              <p:grpSpPr bwMode="auto">
                <a:xfrm>
                  <a:off x="1518" y="2160"/>
                  <a:ext cx="2955" cy="1612"/>
                  <a:chOff x="1518" y="2160"/>
                  <a:chExt cx="2955" cy="1612"/>
                </a:xfrm>
              </p:grpSpPr>
              <p:sp>
                <p:nvSpPr>
                  <p:cNvPr id="37911" name="Freeform 14"/>
                  <p:cNvSpPr>
                    <a:spLocks/>
                  </p:cNvSpPr>
                  <p:nvPr/>
                </p:nvSpPr>
                <p:spPr bwMode="auto">
                  <a:xfrm flipV="1">
                    <a:off x="2248" y="2287"/>
                    <a:ext cx="726" cy="1485"/>
                  </a:xfrm>
                  <a:custGeom>
                    <a:avLst/>
                    <a:gdLst>
                      <a:gd name="T0" fmla="*/ 0 w 726"/>
                      <a:gd name="T1" fmla="*/ 1440 h 1485"/>
                      <a:gd name="T2" fmla="*/ 171 w 726"/>
                      <a:gd name="T3" fmla="*/ 240 h 1485"/>
                      <a:gd name="T4" fmla="*/ 298 w 726"/>
                      <a:gd name="T5" fmla="*/ 1 h 1485"/>
                      <a:gd name="T6" fmla="*/ 628 w 726"/>
                      <a:gd name="T7" fmla="*/ 247 h 1485"/>
                      <a:gd name="T8" fmla="*/ 726 w 726"/>
                      <a:gd name="T9" fmla="*/ 1485 h 1485"/>
                      <a:gd name="T10" fmla="*/ 0 w 726"/>
                      <a:gd name="T11" fmla="*/ 1440 h 1485"/>
                      <a:gd name="T12" fmla="*/ 0 60000 65536"/>
                      <a:gd name="T13" fmla="*/ 0 60000 65536"/>
                      <a:gd name="T14" fmla="*/ 0 60000 65536"/>
                      <a:gd name="T15" fmla="*/ 0 60000 65536"/>
                      <a:gd name="T16" fmla="*/ 0 60000 65536"/>
                      <a:gd name="T17" fmla="*/ 0 60000 65536"/>
                      <a:gd name="T18" fmla="*/ 0 w 726"/>
                      <a:gd name="T19" fmla="*/ 0 h 1485"/>
                      <a:gd name="T20" fmla="*/ 726 w 726"/>
                      <a:gd name="T21" fmla="*/ 1485 h 1485"/>
                    </a:gdLst>
                    <a:ahLst/>
                    <a:cxnLst>
                      <a:cxn ang="T12">
                        <a:pos x="T0" y="T1"/>
                      </a:cxn>
                      <a:cxn ang="T13">
                        <a:pos x="T2" y="T3"/>
                      </a:cxn>
                      <a:cxn ang="T14">
                        <a:pos x="T4" y="T5"/>
                      </a:cxn>
                      <a:cxn ang="T15">
                        <a:pos x="T6" y="T7"/>
                      </a:cxn>
                      <a:cxn ang="T16">
                        <a:pos x="T8" y="T9"/>
                      </a:cxn>
                      <a:cxn ang="T17">
                        <a:pos x="T10" y="T11"/>
                      </a:cxn>
                    </a:cxnLst>
                    <a:rect l="T18" t="T19" r="T20" b="T21"/>
                    <a:pathLst>
                      <a:path w="726" h="1485">
                        <a:moveTo>
                          <a:pt x="0" y="1440"/>
                        </a:moveTo>
                        <a:lnTo>
                          <a:pt x="171" y="240"/>
                        </a:lnTo>
                        <a:cubicBezTo>
                          <a:pt x="221" y="0"/>
                          <a:pt x="222" y="0"/>
                          <a:pt x="298" y="1"/>
                        </a:cubicBezTo>
                        <a:cubicBezTo>
                          <a:pt x="374" y="2"/>
                          <a:pt x="557" y="0"/>
                          <a:pt x="628" y="247"/>
                        </a:cubicBezTo>
                        <a:lnTo>
                          <a:pt x="726" y="1485"/>
                        </a:lnTo>
                        <a:lnTo>
                          <a:pt x="0" y="1440"/>
                        </a:lnTo>
                        <a:close/>
                      </a:path>
                    </a:pathLst>
                  </a:custGeom>
                  <a:solidFill>
                    <a:schemeClr val="accent1"/>
                  </a:solidFill>
                  <a:ln w="38100" cmpd="sng">
                    <a:solidFill>
                      <a:schemeClr val="accent1"/>
                    </a:solidFill>
                    <a:round/>
                    <a:headEnd/>
                    <a:tailEnd/>
                  </a:ln>
                </p:spPr>
                <p:txBody>
                  <a:bodyPr/>
                  <a:lstStyle/>
                  <a:p>
                    <a:endParaRPr lang="en-GB"/>
                  </a:p>
                </p:txBody>
              </p:sp>
              <p:sp>
                <p:nvSpPr>
                  <p:cNvPr id="37912" name="Freeform 15"/>
                  <p:cNvSpPr>
                    <a:spLocks/>
                  </p:cNvSpPr>
                  <p:nvPr/>
                </p:nvSpPr>
                <p:spPr bwMode="auto">
                  <a:xfrm flipV="1">
                    <a:off x="3926" y="2165"/>
                    <a:ext cx="318" cy="590"/>
                  </a:xfrm>
                  <a:custGeom>
                    <a:avLst/>
                    <a:gdLst>
                      <a:gd name="T0" fmla="*/ 0 w 318"/>
                      <a:gd name="T1" fmla="*/ 590 h 590"/>
                      <a:gd name="T2" fmla="*/ 136 w 318"/>
                      <a:gd name="T3" fmla="*/ 0 h 590"/>
                      <a:gd name="T4" fmla="*/ 318 w 318"/>
                      <a:gd name="T5" fmla="*/ 0 h 590"/>
                      <a:gd name="T6" fmla="*/ 318 w 318"/>
                      <a:gd name="T7" fmla="*/ 590 h 590"/>
                      <a:gd name="T8" fmla="*/ 0 w 318"/>
                      <a:gd name="T9" fmla="*/ 590 h 590"/>
                      <a:gd name="T10" fmla="*/ 0 60000 65536"/>
                      <a:gd name="T11" fmla="*/ 0 60000 65536"/>
                      <a:gd name="T12" fmla="*/ 0 60000 65536"/>
                      <a:gd name="T13" fmla="*/ 0 60000 65536"/>
                      <a:gd name="T14" fmla="*/ 0 60000 65536"/>
                      <a:gd name="T15" fmla="*/ 0 w 318"/>
                      <a:gd name="T16" fmla="*/ 0 h 590"/>
                      <a:gd name="T17" fmla="*/ 318 w 318"/>
                      <a:gd name="T18" fmla="*/ 590 h 590"/>
                    </a:gdLst>
                    <a:ahLst/>
                    <a:cxnLst>
                      <a:cxn ang="T10">
                        <a:pos x="T0" y="T1"/>
                      </a:cxn>
                      <a:cxn ang="T11">
                        <a:pos x="T2" y="T3"/>
                      </a:cxn>
                      <a:cxn ang="T12">
                        <a:pos x="T4" y="T5"/>
                      </a:cxn>
                      <a:cxn ang="T13">
                        <a:pos x="T6" y="T7"/>
                      </a:cxn>
                      <a:cxn ang="T14">
                        <a:pos x="T8" y="T9"/>
                      </a:cxn>
                    </a:cxnLst>
                    <a:rect l="T15" t="T16" r="T17" b="T18"/>
                    <a:pathLst>
                      <a:path w="318" h="590">
                        <a:moveTo>
                          <a:pt x="0" y="590"/>
                        </a:moveTo>
                        <a:lnTo>
                          <a:pt x="136" y="0"/>
                        </a:lnTo>
                        <a:lnTo>
                          <a:pt x="318" y="0"/>
                        </a:lnTo>
                        <a:lnTo>
                          <a:pt x="318" y="590"/>
                        </a:lnTo>
                        <a:lnTo>
                          <a:pt x="0" y="590"/>
                        </a:lnTo>
                        <a:close/>
                      </a:path>
                    </a:pathLst>
                  </a:custGeom>
                  <a:solidFill>
                    <a:schemeClr val="accent1"/>
                  </a:solidFill>
                  <a:ln w="38100" cmpd="sng">
                    <a:solidFill>
                      <a:schemeClr val="accent1"/>
                    </a:solidFill>
                    <a:round/>
                    <a:headEnd/>
                    <a:tailEnd/>
                  </a:ln>
                </p:spPr>
                <p:txBody>
                  <a:bodyPr/>
                  <a:lstStyle/>
                  <a:p>
                    <a:endParaRPr lang="en-GB"/>
                  </a:p>
                </p:txBody>
              </p:sp>
              <p:sp>
                <p:nvSpPr>
                  <p:cNvPr id="37913" name="Freeform 16"/>
                  <p:cNvSpPr>
                    <a:spLocks/>
                  </p:cNvSpPr>
                  <p:nvPr/>
                </p:nvSpPr>
                <p:spPr bwMode="auto">
                  <a:xfrm flipV="1">
                    <a:off x="1518" y="2160"/>
                    <a:ext cx="2955" cy="186"/>
                  </a:xfrm>
                  <a:custGeom>
                    <a:avLst/>
                    <a:gdLst>
                      <a:gd name="T0" fmla="*/ 4 w 2955"/>
                      <a:gd name="T1" fmla="*/ 186 h 186"/>
                      <a:gd name="T2" fmla="*/ 520 w 2955"/>
                      <a:gd name="T3" fmla="*/ 1 h 186"/>
                      <a:gd name="T4" fmla="*/ 2869 w 2955"/>
                      <a:gd name="T5" fmla="*/ 180 h 186"/>
                      <a:gd name="T6" fmla="*/ 4 w 2955"/>
                      <a:gd name="T7" fmla="*/ 186 h 186"/>
                      <a:gd name="T8" fmla="*/ 0 60000 65536"/>
                      <a:gd name="T9" fmla="*/ 0 60000 65536"/>
                      <a:gd name="T10" fmla="*/ 0 60000 65536"/>
                      <a:gd name="T11" fmla="*/ 0 60000 65536"/>
                      <a:gd name="T12" fmla="*/ 0 w 2955"/>
                      <a:gd name="T13" fmla="*/ 0 h 186"/>
                      <a:gd name="T14" fmla="*/ 2955 w 2955"/>
                      <a:gd name="T15" fmla="*/ 186 h 186"/>
                    </a:gdLst>
                    <a:ahLst/>
                    <a:cxnLst>
                      <a:cxn ang="T8">
                        <a:pos x="T0" y="T1"/>
                      </a:cxn>
                      <a:cxn ang="T9">
                        <a:pos x="T2" y="T3"/>
                      </a:cxn>
                      <a:cxn ang="T10">
                        <a:pos x="T4" y="T5"/>
                      </a:cxn>
                      <a:cxn ang="T11">
                        <a:pos x="T6" y="T7"/>
                      </a:cxn>
                    </a:cxnLst>
                    <a:rect l="T12" t="T13" r="T14" b="T15"/>
                    <a:pathLst>
                      <a:path w="2955" h="186">
                        <a:moveTo>
                          <a:pt x="4" y="186"/>
                        </a:moveTo>
                        <a:cubicBezTo>
                          <a:pt x="0" y="135"/>
                          <a:pt x="43" y="2"/>
                          <a:pt x="520" y="1"/>
                        </a:cubicBezTo>
                        <a:cubicBezTo>
                          <a:pt x="997" y="0"/>
                          <a:pt x="2955" y="149"/>
                          <a:pt x="2869" y="180"/>
                        </a:cubicBezTo>
                        <a:lnTo>
                          <a:pt x="4" y="186"/>
                        </a:lnTo>
                        <a:close/>
                      </a:path>
                    </a:pathLst>
                  </a:custGeom>
                  <a:solidFill>
                    <a:schemeClr val="accent1"/>
                  </a:solidFill>
                  <a:ln w="38100" cmpd="sng">
                    <a:solidFill>
                      <a:schemeClr val="accent1"/>
                    </a:solidFill>
                    <a:round/>
                    <a:headEnd/>
                    <a:tailEnd/>
                  </a:ln>
                </p:spPr>
                <p:txBody>
                  <a:bodyPr/>
                  <a:lstStyle/>
                  <a:p>
                    <a:endParaRPr lang="en-GB"/>
                  </a:p>
                </p:txBody>
              </p:sp>
              <p:sp>
                <p:nvSpPr>
                  <p:cNvPr id="37914" name="Freeform 17"/>
                  <p:cNvSpPr>
                    <a:spLocks/>
                  </p:cNvSpPr>
                  <p:nvPr/>
                </p:nvSpPr>
                <p:spPr bwMode="auto">
                  <a:xfrm flipV="1">
                    <a:off x="2247" y="2162"/>
                    <a:ext cx="633" cy="177"/>
                  </a:xfrm>
                  <a:custGeom>
                    <a:avLst/>
                    <a:gdLst>
                      <a:gd name="T0" fmla="*/ 0 w 633"/>
                      <a:gd name="T1" fmla="*/ 177 h 177"/>
                      <a:gd name="T2" fmla="*/ 3 w 633"/>
                      <a:gd name="T3" fmla="*/ 120 h 177"/>
                      <a:gd name="T4" fmla="*/ 147 w 633"/>
                      <a:gd name="T5" fmla="*/ 0 h 177"/>
                      <a:gd name="T6" fmla="*/ 633 w 633"/>
                      <a:gd name="T7" fmla="*/ 30 h 177"/>
                      <a:gd name="T8" fmla="*/ 633 w 633"/>
                      <a:gd name="T9" fmla="*/ 174 h 177"/>
                      <a:gd name="T10" fmla="*/ 0 w 633"/>
                      <a:gd name="T11" fmla="*/ 177 h 177"/>
                      <a:gd name="T12" fmla="*/ 0 60000 65536"/>
                      <a:gd name="T13" fmla="*/ 0 60000 65536"/>
                      <a:gd name="T14" fmla="*/ 0 60000 65536"/>
                      <a:gd name="T15" fmla="*/ 0 60000 65536"/>
                      <a:gd name="T16" fmla="*/ 0 60000 65536"/>
                      <a:gd name="T17" fmla="*/ 0 60000 65536"/>
                      <a:gd name="T18" fmla="*/ 0 w 633"/>
                      <a:gd name="T19" fmla="*/ 0 h 177"/>
                      <a:gd name="T20" fmla="*/ 633 w 633"/>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633" h="177">
                        <a:moveTo>
                          <a:pt x="0" y="177"/>
                        </a:moveTo>
                        <a:lnTo>
                          <a:pt x="3" y="120"/>
                        </a:lnTo>
                        <a:cubicBezTo>
                          <a:pt x="27" y="91"/>
                          <a:pt x="42" y="15"/>
                          <a:pt x="147" y="0"/>
                        </a:cubicBezTo>
                        <a:lnTo>
                          <a:pt x="633" y="30"/>
                        </a:lnTo>
                        <a:lnTo>
                          <a:pt x="633" y="174"/>
                        </a:lnTo>
                        <a:lnTo>
                          <a:pt x="0" y="177"/>
                        </a:lnTo>
                        <a:close/>
                      </a:path>
                    </a:pathLst>
                  </a:custGeom>
                  <a:solidFill>
                    <a:schemeClr val="bg1"/>
                  </a:solidFill>
                  <a:ln w="38100" cmpd="sng">
                    <a:solidFill>
                      <a:schemeClr val="accent1"/>
                    </a:solidFill>
                    <a:round/>
                    <a:headEnd/>
                    <a:tailEnd/>
                  </a:ln>
                </p:spPr>
                <p:txBody>
                  <a:bodyPr/>
                  <a:lstStyle/>
                  <a:p>
                    <a:endParaRPr lang="en-GB"/>
                  </a:p>
                </p:txBody>
              </p:sp>
            </p:grpSp>
          </p:grpSp>
          <p:sp>
            <p:nvSpPr>
              <p:cNvPr id="37908" name="Freeform 18"/>
              <p:cNvSpPr>
                <a:spLocks/>
              </p:cNvSpPr>
              <p:nvPr/>
            </p:nvSpPr>
            <p:spPr bwMode="auto">
              <a:xfrm>
                <a:off x="3706" y="2136"/>
                <a:ext cx="683" cy="45"/>
              </a:xfrm>
              <a:custGeom>
                <a:avLst/>
                <a:gdLst>
                  <a:gd name="T0" fmla="*/ 0 w 4087"/>
                  <a:gd name="T1" fmla="*/ 0 h 524"/>
                  <a:gd name="T2" fmla="*/ 1 w 4087"/>
                  <a:gd name="T3" fmla="*/ 0 h 524"/>
                  <a:gd name="T4" fmla="*/ 3 w 4087"/>
                  <a:gd name="T5" fmla="*/ 0 h 524"/>
                  <a:gd name="T6" fmla="*/ 1 w 4087"/>
                  <a:gd name="T7" fmla="*/ 0 h 524"/>
                  <a:gd name="T8" fmla="*/ 0 w 4087"/>
                  <a:gd name="T9" fmla="*/ 0 h 524"/>
                  <a:gd name="T10" fmla="*/ 0 60000 65536"/>
                  <a:gd name="T11" fmla="*/ 0 60000 65536"/>
                  <a:gd name="T12" fmla="*/ 0 60000 65536"/>
                  <a:gd name="T13" fmla="*/ 0 60000 65536"/>
                  <a:gd name="T14" fmla="*/ 0 60000 65536"/>
                  <a:gd name="T15" fmla="*/ 0 w 4087"/>
                  <a:gd name="T16" fmla="*/ 0 h 524"/>
                  <a:gd name="T17" fmla="*/ 4087 w 4087"/>
                  <a:gd name="T18" fmla="*/ 524 h 524"/>
                </a:gdLst>
                <a:ahLst/>
                <a:cxnLst>
                  <a:cxn ang="T10">
                    <a:pos x="T0" y="T1"/>
                  </a:cxn>
                  <a:cxn ang="T11">
                    <a:pos x="T2" y="T3"/>
                  </a:cxn>
                  <a:cxn ang="T12">
                    <a:pos x="T4" y="T5"/>
                  </a:cxn>
                  <a:cxn ang="T13">
                    <a:pos x="T6" y="T7"/>
                  </a:cxn>
                  <a:cxn ang="T14">
                    <a:pos x="T8" y="T9"/>
                  </a:cxn>
                </a:cxnLst>
                <a:rect l="T15" t="T16" r="T17" b="T18"/>
                <a:pathLst>
                  <a:path w="4087" h="524">
                    <a:moveTo>
                      <a:pt x="1" y="271"/>
                    </a:moveTo>
                    <a:cubicBezTo>
                      <a:pt x="0" y="184"/>
                      <a:pt x="676" y="2"/>
                      <a:pt x="1357" y="1"/>
                    </a:cubicBezTo>
                    <a:cubicBezTo>
                      <a:pt x="2038" y="0"/>
                      <a:pt x="3565" y="211"/>
                      <a:pt x="4087" y="265"/>
                    </a:cubicBezTo>
                    <a:cubicBezTo>
                      <a:pt x="3565" y="325"/>
                      <a:pt x="2044" y="522"/>
                      <a:pt x="1363" y="523"/>
                    </a:cubicBezTo>
                    <a:cubicBezTo>
                      <a:pt x="682" y="524"/>
                      <a:pt x="2" y="358"/>
                      <a:pt x="1" y="271"/>
                    </a:cubicBezTo>
                    <a:close/>
                  </a:path>
                </a:pathLst>
              </a:custGeom>
              <a:solidFill>
                <a:schemeClr val="accent2"/>
              </a:solidFill>
              <a:ln w="9525">
                <a:solidFill>
                  <a:schemeClr val="tx1"/>
                </a:solidFill>
                <a:round/>
                <a:headEnd/>
                <a:tailEnd/>
              </a:ln>
            </p:spPr>
            <p:txBody>
              <a:bodyPr/>
              <a:lstStyle/>
              <a:p>
                <a:endParaRPr lang="en-GB"/>
              </a:p>
            </p:txBody>
          </p:sp>
        </p:grpSp>
        <p:sp>
          <p:nvSpPr>
            <p:cNvPr id="37906" name="Oval 19"/>
            <p:cNvSpPr>
              <a:spLocks noChangeArrowheads="1"/>
            </p:cNvSpPr>
            <p:nvPr/>
          </p:nvSpPr>
          <p:spPr bwMode="auto">
            <a:xfrm>
              <a:off x="2468" y="2342"/>
              <a:ext cx="136" cy="136"/>
            </a:xfrm>
            <a:prstGeom prst="ellipse">
              <a:avLst/>
            </a:prstGeom>
            <a:solidFill>
              <a:schemeClr val="tx1"/>
            </a:solidFill>
            <a:ln w="12700">
              <a:solidFill>
                <a:schemeClr val="tx1"/>
              </a:solidFill>
              <a:round/>
              <a:headEnd/>
              <a:tailEnd/>
            </a:ln>
          </p:spPr>
          <p:txBody>
            <a:bodyPr wrap="none" anchor="ctr"/>
            <a:lstStyle/>
            <a:p>
              <a:endParaRPr lang="en-GB"/>
            </a:p>
          </p:txBody>
        </p:sp>
      </p:grpSp>
      <p:grpSp>
        <p:nvGrpSpPr>
          <p:cNvPr id="7" name="Group 20"/>
          <p:cNvGrpSpPr>
            <a:grpSpLocks/>
          </p:cNvGrpSpPr>
          <p:nvPr/>
        </p:nvGrpSpPr>
        <p:grpSpPr bwMode="auto">
          <a:xfrm>
            <a:off x="3492451" y="2275792"/>
            <a:ext cx="920749" cy="1251633"/>
            <a:chOff x="2212" y="1856"/>
            <a:chExt cx="580" cy="548"/>
          </a:xfrm>
        </p:grpSpPr>
        <p:sp>
          <p:nvSpPr>
            <p:cNvPr id="37903" name="Rectangle 21"/>
            <p:cNvSpPr>
              <a:spLocks noChangeArrowheads="1"/>
            </p:cNvSpPr>
            <p:nvPr/>
          </p:nvSpPr>
          <p:spPr bwMode="auto">
            <a:xfrm>
              <a:off x="2212" y="1856"/>
              <a:ext cx="580" cy="328"/>
            </a:xfrm>
            <a:prstGeom prst="rect">
              <a:avLst/>
            </a:prstGeom>
            <a:noFill/>
            <a:ln w="12700">
              <a:noFill/>
              <a:miter lim="800000"/>
              <a:headEnd/>
              <a:tailEnd/>
            </a:ln>
          </p:spPr>
          <p:txBody>
            <a:bodyPr wrap="none" lIns="90488" tIns="44450" rIns="90488" bIns="44450">
              <a:spAutoFit/>
            </a:bodyPr>
            <a:lstStyle/>
            <a:p>
              <a:pPr defTabSz="762000" eaLnBrk="0" hangingPunct="0"/>
              <a:r>
                <a:rPr lang="en-GB" b="1" dirty="0">
                  <a:solidFill>
                    <a:srgbClr val="008000"/>
                  </a:solidFill>
                  <a:latin typeface="Comic Sans MS" pitchFamily="66" charset="0"/>
                </a:rPr>
                <a:t>  </a:t>
              </a:r>
              <a:r>
                <a:rPr lang="en-GB" sz="2800" b="1" dirty="0">
                  <a:solidFill>
                    <a:srgbClr val="FF0000"/>
                  </a:solidFill>
                </a:rPr>
                <a:t>CG</a:t>
              </a:r>
            </a:p>
          </p:txBody>
        </p:sp>
        <p:sp>
          <p:nvSpPr>
            <p:cNvPr id="37904" name="Line 22"/>
            <p:cNvSpPr>
              <a:spLocks noChangeShapeType="1"/>
            </p:cNvSpPr>
            <p:nvPr/>
          </p:nvSpPr>
          <p:spPr bwMode="auto">
            <a:xfrm>
              <a:off x="2541" y="2069"/>
              <a:ext cx="0" cy="335"/>
            </a:xfrm>
            <a:prstGeom prst="line">
              <a:avLst/>
            </a:prstGeom>
            <a:noFill/>
            <a:ln w="41275">
              <a:solidFill>
                <a:srgbClr val="FF0000"/>
              </a:solidFill>
              <a:round/>
              <a:headEnd/>
              <a:tailEnd type="triangle" w="med" len="med"/>
            </a:ln>
          </p:spPr>
          <p:txBody>
            <a:bodyPr/>
            <a:lstStyle/>
            <a:p>
              <a:endParaRPr lang="en-GB"/>
            </a:p>
          </p:txBody>
        </p:sp>
      </p:grpSp>
      <p:sp>
        <p:nvSpPr>
          <p:cNvPr id="102423" name="Rectangle 23"/>
          <p:cNvSpPr>
            <a:spLocks noChangeArrowheads="1"/>
          </p:cNvSpPr>
          <p:nvPr/>
        </p:nvSpPr>
        <p:spPr bwMode="auto">
          <a:xfrm>
            <a:off x="251520" y="6165304"/>
            <a:ext cx="7344816" cy="459100"/>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a:solidFill>
                  <a:srgbClr val="FFFF00"/>
                </a:solidFill>
              </a:rPr>
              <a:t>Something causes the aircraft to yaw</a:t>
            </a:r>
          </a:p>
        </p:txBody>
      </p:sp>
      <p:sp>
        <p:nvSpPr>
          <p:cNvPr id="102424" name="Freeform 24"/>
          <p:cNvSpPr>
            <a:spLocks/>
          </p:cNvSpPr>
          <p:nvPr/>
        </p:nvSpPr>
        <p:spPr bwMode="auto">
          <a:xfrm>
            <a:off x="5829300" y="4037013"/>
            <a:ext cx="1028700" cy="217487"/>
          </a:xfrm>
          <a:custGeom>
            <a:avLst/>
            <a:gdLst>
              <a:gd name="T0" fmla="*/ 0 w 648"/>
              <a:gd name="T1" fmla="*/ 0 h 137"/>
              <a:gd name="T2" fmla="*/ 2147483647 w 648"/>
              <a:gd name="T3" fmla="*/ 2147483647 h 137"/>
              <a:gd name="T4" fmla="*/ 0 w 648"/>
              <a:gd name="T5" fmla="*/ 2147483647 h 137"/>
              <a:gd name="T6" fmla="*/ 0 w 648"/>
              <a:gd name="T7" fmla="*/ 0 h 137"/>
              <a:gd name="T8" fmla="*/ 0 60000 65536"/>
              <a:gd name="T9" fmla="*/ 0 60000 65536"/>
              <a:gd name="T10" fmla="*/ 0 60000 65536"/>
              <a:gd name="T11" fmla="*/ 0 60000 65536"/>
              <a:gd name="T12" fmla="*/ 0 w 648"/>
              <a:gd name="T13" fmla="*/ 0 h 137"/>
              <a:gd name="T14" fmla="*/ 648 w 648"/>
              <a:gd name="T15" fmla="*/ 137 h 137"/>
            </a:gdLst>
            <a:ahLst/>
            <a:cxnLst>
              <a:cxn ang="T8">
                <a:pos x="T0" y="T1"/>
              </a:cxn>
              <a:cxn ang="T9">
                <a:pos x="T2" y="T3"/>
              </a:cxn>
              <a:cxn ang="T10">
                <a:pos x="T4" y="T5"/>
              </a:cxn>
              <a:cxn ang="T11">
                <a:pos x="T6" y="T7"/>
              </a:cxn>
            </a:cxnLst>
            <a:rect l="T12" t="T13" r="T14" b="T15"/>
            <a:pathLst>
              <a:path w="648" h="137">
                <a:moveTo>
                  <a:pt x="0" y="0"/>
                </a:moveTo>
                <a:lnTo>
                  <a:pt x="648" y="137"/>
                </a:lnTo>
                <a:lnTo>
                  <a:pt x="0" y="136"/>
                </a:lnTo>
                <a:lnTo>
                  <a:pt x="0" y="0"/>
                </a:lnTo>
                <a:close/>
              </a:path>
            </a:pathLst>
          </a:custGeom>
          <a:solidFill>
            <a:srgbClr val="FFFFFF"/>
          </a:solidFill>
          <a:ln w="12700" cap="flat" cmpd="sng">
            <a:solidFill>
              <a:schemeClr val="tx1"/>
            </a:solidFill>
            <a:prstDash val="solid"/>
            <a:round/>
            <a:headEnd type="none" w="med" len="med"/>
            <a:tailEnd type="none" w="med" len="med"/>
          </a:ln>
        </p:spPr>
        <p:txBody>
          <a:bodyPr/>
          <a:lstStyle/>
          <a:p>
            <a:endParaRPr lang="en-GB"/>
          </a:p>
        </p:txBody>
      </p:sp>
      <p:sp>
        <p:nvSpPr>
          <p:cNvPr id="102425" name="Line 25"/>
          <p:cNvSpPr>
            <a:spLocks noChangeShapeType="1"/>
          </p:cNvSpPr>
          <p:nvPr/>
        </p:nvSpPr>
        <p:spPr bwMode="auto">
          <a:xfrm rot="-5400000">
            <a:off x="5688012" y="3609976"/>
            <a:ext cx="936625" cy="0"/>
          </a:xfrm>
          <a:prstGeom prst="line">
            <a:avLst/>
          </a:prstGeom>
          <a:noFill/>
          <a:ln w="76200">
            <a:solidFill>
              <a:srgbClr val="FFFF00"/>
            </a:solidFill>
            <a:round/>
            <a:headEnd/>
            <a:tailEnd type="triangle" w="med" len="med"/>
          </a:ln>
        </p:spPr>
        <p:txBody>
          <a:bodyPr/>
          <a:lstStyle/>
          <a:p>
            <a:endParaRPr lang="en-GB"/>
          </a:p>
        </p:txBody>
      </p:sp>
      <p:sp>
        <p:nvSpPr>
          <p:cNvPr id="102426" name="Line 26"/>
          <p:cNvSpPr>
            <a:spLocks noChangeShapeType="1"/>
          </p:cNvSpPr>
          <p:nvPr/>
        </p:nvSpPr>
        <p:spPr bwMode="auto">
          <a:xfrm>
            <a:off x="4859338" y="4221163"/>
            <a:ext cx="936625" cy="0"/>
          </a:xfrm>
          <a:prstGeom prst="line">
            <a:avLst/>
          </a:prstGeom>
          <a:noFill/>
          <a:ln w="50800">
            <a:solidFill>
              <a:srgbClr val="FAFD00"/>
            </a:solidFill>
            <a:round/>
            <a:headEnd/>
            <a:tailEnd type="triangle" w="med" len="med"/>
          </a:ln>
        </p:spPr>
        <p:txBody>
          <a:bodyPr/>
          <a:lstStyle/>
          <a:p>
            <a:endParaRPr lang="en-GB"/>
          </a:p>
        </p:txBody>
      </p:sp>
      <p:sp>
        <p:nvSpPr>
          <p:cNvPr id="102427" name="Rectangle 27"/>
          <p:cNvSpPr>
            <a:spLocks noChangeArrowheads="1"/>
          </p:cNvSpPr>
          <p:nvPr/>
        </p:nvSpPr>
        <p:spPr bwMode="auto">
          <a:xfrm>
            <a:off x="5868144" y="2708920"/>
            <a:ext cx="742192"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AFD00"/>
                </a:solidFill>
              </a:rPr>
              <a:t>Lift</a:t>
            </a:r>
          </a:p>
        </p:txBody>
      </p:sp>
      <p:sp>
        <p:nvSpPr>
          <p:cNvPr id="102428" name="Rectangle 28"/>
          <p:cNvSpPr>
            <a:spLocks noChangeArrowheads="1"/>
          </p:cNvSpPr>
          <p:nvPr/>
        </p:nvSpPr>
        <p:spPr bwMode="auto">
          <a:xfrm>
            <a:off x="6444208" y="692696"/>
            <a:ext cx="2475038" cy="1936428"/>
          </a:xfrm>
          <a:prstGeom prst="rect">
            <a:avLst/>
          </a:prstGeom>
          <a:noFill/>
          <a:ln w="12700">
            <a:noFill/>
            <a:miter lim="800000"/>
            <a:headEnd/>
            <a:tailEnd/>
          </a:ln>
        </p:spPr>
        <p:txBody>
          <a:bodyPr wrap="none" lIns="90488" tIns="44450" rIns="90488" bIns="44450">
            <a:spAutoFit/>
          </a:bodyPr>
          <a:lstStyle/>
          <a:p>
            <a:pPr marL="457200" indent="-457200" defTabSz="762000" eaLnBrk="0" hangingPunct="0"/>
            <a:r>
              <a:rPr lang="en-GB" sz="2400" b="1" dirty="0">
                <a:solidFill>
                  <a:srgbClr val="FFFF00"/>
                </a:solidFill>
              </a:rPr>
              <a:t>Stabilising</a:t>
            </a:r>
          </a:p>
          <a:p>
            <a:pPr marL="457200" indent="-457200" defTabSz="762000" eaLnBrk="0" hangingPunct="0"/>
            <a:r>
              <a:rPr lang="en-GB" sz="2400" b="1" dirty="0">
                <a:solidFill>
                  <a:srgbClr val="FFFF00"/>
                </a:solidFill>
              </a:rPr>
              <a:t>Influence</a:t>
            </a:r>
          </a:p>
          <a:p>
            <a:pPr marL="457200" indent="-457200" defTabSz="762000" eaLnBrk="0" hangingPunct="0"/>
            <a:r>
              <a:rPr lang="en-GB" sz="2400" b="1" dirty="0">
                <a:solidFill>
                  <a:srgbClr val="FFFF00"/>
                </a:solidFill>
              </a:rPr>
              <a:t>of </a:t>
            </a:r>
            <a:r>
              <a:rPr lang="en-GB" sz="2400" b="1" dirty="0" smtClean="0">
                <a:solidFill>
                  <a:srgbClr val="FFFF00"/>
                </a:solidFill>
              </a:rPr>
              <a:t>the fin</a:t>
            </a:r>
            <a:r>
              <a:rPr lang="en-GB" sz="2400" b="1" dirty="0">
                <a:solidFill>
                  <a:srgbClr val="FFFF00"/>
                </a:solidFill>
              </a:rPr>
              <a:t>:</a:t>
            </a:r>
          </a:p>
          <a:p>
            <a:pPr marL="457200" indent="-457200" defTabSz="762000" eaLnBrk="0" hangingPunct="0">
              <a:buFontTx/>
              <a:buAutoNum type="arabicPeriod"/>
            </a:pPr>
            <a:r>
              <a:rPr lang="en-GB" sz="2400" b="1" dirty="0">
                <a:solidFill>
                  <a:srgbClr val="FFFF00"/>
                </a:solidFill>
              </a:rPr>
              <a:t>Value of </a:t>
            </a:r>
            <a:r>
              <a:rPr lang="en-GB" sz="2400" b="1" dirty="0" smtClean="0">
                <a:solidFill>
                  <a:srgbClr val="FFFF00"/>
                </a:solidFill>
              </a:rPr>
              <a:t>lift</a:t>
            </a:r>
            <a:endParaRPr lang="en-GB" sz="2400" b="1" dirty="0">
              <a:solidFill>
                <a:srgbClr val="FFFF00"/>
              </a:solidFill>
            </a:endParaRPr>
          </a:p>
          <a:p>
            <a:pPr marL="457200" indent="-457200" defTabSz="762000" eaLnBrk="0" hangingPunct="0">
              <a:buFontTx/>
              <a:buAutoNum type="arabicPeriod"/>
            </a:pPr>
            <a:r>
              <a:rPr lang="en-GB" sz="2400" b="1" dirty="0">
                <a:solidFill>
                  <a:srgbClr val="FFFF00"/>
                </a:solidFill>
              </a:rPr>
              <a:t>Moment </a:t>
            </a:r>
            <a:r>
              <a:rPr lang="en-GB" sz="2400" b="1" dirty="0" smtClean="0">
                <a:solidFill>
                  <a:srgbClr val="FFFF00"/>
                </a:solidFill>
              </a:rPr>
              <a:t>arm</a:t>
            </a:r>
            <a:endParaRPr lang="en-GB" sz="2400" b="1" dirty="0">
              <a:solidFill>
                <a:srgbClr val="FFFF00"/>
              </a:solidFill>
            </a:endParaRPr>
          </a:p>
        </p:txBody>
      </p:sp>
      <p:sp>
        <p:nvSpPr>
          <p:cNvPr id="102429" name="Rectangle 29"/>
          <p:cNvSpPr>
            <a:spLocks noChangeArrowheads="1"/>
          </p:cNvSpPr>
          <p:nvPr/>
        </p:nvSpPr>
        <p:spPr bwMode="auto">
          <a:xfrm>
            <a:off x="0" y="5661248"/>
            <a:ext cx="3587522"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FFF00"/>
                </a:solidFill>
              </a:rPr>
              <a:t>Enhancement features:</a:t>
            </a:r>
          </a:p>
        </p:txBody>
      </p:sp>
      <p:sp>
        <p:nvSpPr>
          <p:cNvPr id="102430" name="Rectangle 30"/>
          <p:cNvSpPr>
            <a:spLocks noChangeArrowheads="1"/>
          </p:cNvSpPr>
          <p:nvPr/>
        </p:nvSpPr>
        <p:spPr bwMode="auto">
          <a:xfrm>
            <a:off x="251520" y="6165304"/>
            <a:ext cx="7633220" cy="458788"/>
          </a:xfrm>
          <a:prstGeom prst="rect">
            <a:avLst/>
          </a:prstGeom>
          <a:noFill/>
          <a:ln w="12700">
            <a:noFill/>
            <a:miter lim="800000"/>
            <a:headEnd/>
            <a:tailEnd/>
          </a:ln>
        </p:spPr>
        <p:txBody>
          <a:bodyPr wrap="square" lIns="90488" tIns="44450" rIns="90488" bIns="44450">
            <a:spAutoFit/>
          </a:bodyPr>
          <a:lstStyle/>
          <a:p>
            <a:pPr defTabSz="762000" eaLnBrk="0" hangingPunct="0"/>
            <a:r>
              <a:rPr lang="en-GB" sz="2400" b="1" dirty="0">
                <a:solidFill>
                  <a:srgbClr val="FFFF00"/>
                </a:solidFill>
              </a:rPr>
              <a:t>A large fin and/or a long moment arm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404"/>
                                        </p:tgtEl>
                                        <p:attrNameLst>
                                          <p:attrName>style.visibility</p:attrName>
                                        </p:attrNameLst>
                                      </p:cBhvr>
                                      <p:to>
                                        <p:strVal val="visible"/>
                                      </p:to>
                                    </p:set>
                                    <p:anim calcmode="lin" valueType="num">
                                      <p:cBhvr additive="base">
                                        <p:cTn id="11" dur="3000" fill="hold"/>
                                        <p:tgtEl>
                                          <p:spTgt spid="102404"/>
                                        </p:tgtEl>
                                        <p:attrNameLst>
                                          <p:attrName>ppt_x</p:attrName>
                                        </p:attrNameLst>
                                      </p:cBhvr>
                                      <p:tavLst>
                                        <p:tav tm="0">
                                          <p:val>
                                            <p:strVal val="1+#ppt_w/2"/>
                                          </p:val>
                                        </p:tav>
                                        <p:tav tm="100000">
                                          <p:val>
                                            <p:strVal val="#ppt_x"/>
                                          </p:val>
                                        </p:tav>
                                      </p:tavLst>
                                    </p:anim>
                                    <p:anim calcmode="lin" valueType="num">
                                      <p:cBhvr additive="base">
                                        <p:cTn id="12" dur="3000" fill="hold"/>
                                        <p:tgtEl>
                                          <p:spTgt spid="10240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403"/>
                                        </p:tgtEl>
                                        <p:attrNameLst>
                                          <p:attrName>style.visibility</p:attrName>
                                        </p:attrNameLst>
                                      </p:cBhvr>
                                      <p:to>
                                        <p:strVal val="visible"/>
                                      </p:to>
                                    </p:set>
                                    <p:anim calcmode="lin" valueType="num">
                                      <p:cBhvr additive="base">
                                        <p:cTn id="15" dur="3000" fill="hold"/>
                                        <p:tgtEl>
                                          <p:spTgt spid="102403"/>
                                        </p:tgtEl>
                                        <p:attrNameLst>
                                          <p:attrName>ppt_x</p:attrName>
                                        </p:attrNameLst>
                                      </p:cBhvr>
                                      <p:tavLst>
                                        <p:tav tm="0">
                                          <p:val>
                                            <p:strVal val="1+#ppt_w/2"/>
                                          </p:val>
                                        </p:tav>
                                        <p:tav tm="100000">
                                          <p:val>
                                            <p:strVal val="#ppt_x"/>
                                          </p:val>
                                        </p:tav>
                                      </p:tavLst>
                                    </p:anim>
                                    <p:anim calcmode="lin" valueType="num">
                                      <p:cBhvr additive="base">
                                        <p:cTn id="16" dur="3000" fill="hold"/>
                                        <p:tgtEl>
                                          <p:spTgt spid="102403"/>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2423"/>
                                        </p:tgtEl>
                                        <p:attrNameLst>
                                          <p:attrName>style.visibility</p:attrName>
                                        </p:attrNameLst>
                                      </p:cBhvr>
                                      <p:to>
                                        <p:strVal val="visible"/>
                                      </p:to>
                                    </p:set>
                                    <p:animEffect transition="in" filter="fade">
                                      <p:cBhvr>
                                        <p:cTn id="25" dur="2000"/>
                                        <p:tgtEl>
                                          <p:spTgt spid="102423"/>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840000">
                                      <p:cBhvr>
                                        <p:cTn id="29" dur="2000" fill="hold"/>
                                        <p:tgtEl>
                                          <p:spTgt spid="2"/>
                                        </p:tgtEl>
                                        <p:attrNameLst>
                                          <p:attrName>r</p:attrName>
                                        </p:attrNameLst>
                                      </p:cBhvr>
                                    </p:animRot>
                                  </p:childTnLst>
                                </p:cTn>
                              </p:par>
                              <p:par>
                                <p:cTn id="30" presetID="0" presetClass="path" presetSubtype="0" accel="50000" decel="50000" fill="hold" nodeType="withEffect">
                                  <p:stCondLst>
                                    <p:cond delay="0"/>
                                  </p:stCondLst>
                                  <p:childTnLst>
                                    <p:animMotion origin="layout" path="M 5.55556E-7 4.56647E-6 L 5.55556E-7 0.02104 " pathEditMode="relative" ptsTypes="AA">
                                      <p:cBhvr>
                                        <p:cTn id="31" dur="2000" fill="hold"/>
                                        <p:tgtEl>
                                          <p:spTgt spid="2"/>
                                        </p:tgtEl>
                                        <p:attrNameLst>
                                          <p:attrName>ppt_x</p:attrName>
                                          <p:attrName>ppt_y</p:attrName>
                                        </p:attrNameLst>
                                      </p:cBhvr>
                                    </p:animMotion>
                                  </p:childTnLst>
                                </p:cTn>
                              </p:par>
                              <p:par>
                                <p:cTn id="32" presetID="10" presetClass="exit" presetSubtype="0" fill="hold" grpId="1" nodeType="withEffect">
                                  <p:stCondLst>
                                    <p:cond delay="0"/>
                                  </p:stCondLst>
                                  <p:childTnLst>
                                    <p:animEffect transition="out" filter="fade">
                                      <p:cBhvr>
                                        <p:cTn id="33" dur="2000"/>
                                        <p:tgtEl>
                                          <p:spTgt spid="102423"/>
                                        </p:tgtEl>
                                      </p:cBhvr>
                                    </p:animEffect>
                                    <p:set>
                                      <p:cBhvr>
                                        <p:cTn id="34" dur="1" fill="hold">
                                          <p:stCondLst>
                                            <p:cond delay="1999"/>
                                          </p:stCondLst>
                                        </p:cTn>
                                        <p:tgtEl>
                                          <p:spTgt spid="1024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2426"/>
                                        </p:tgtEl>
                                        <p:attrNameLst>
                                          <p:attrName>style.visibility</p:attrName>
                                        </p:attrNameLst>
                                      </p:cBhvr>
                                      <p:to>
                                        <p:strVal val="visible"/>
                                      </p:to>
                                    </p:set>
                                    <p:animEffect transition="in" filter="wipe(left)">
                                      <p:cBhvr>
                                        <p:cTn id="39" dur="1000"/>
                                        <p:tgtEl>
                                          <p:spTgt spid="10242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02424"/>
                                        </p:tgtEl>
                                        <p:attrNameLst>
                                          <p:attrName>style.visibility</p:attrName>
                                        </p:attrNameLst>
                                      </p:cBhvr>
                                      <p:to>
                                        <p:strVal val="visible"/>
                                      </p:to>
                                    </p:set>
                                    <p:animEffect transition="in" filter="wipe(left)">
                                      <p:cBhvr>
                                        <p:cTn id="43" dur="1000"/>
                                        <p:tgtEl>
                                          <p:spTgt spid="1024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2425"/>
                                        </p:tgtEl>
                                        <p:attrNameLst>
                                          <p:attrName>style.visibility</p:attrName>
                                        </p:attrNameLst>
                                      </p:cBhvr>
                                      <p:to>
                                        <p:strVal val="visible"/>
                                      </p:to>
                                    </p:set>
                                    <p:animEffect transition="in" filter="wipe(down)">
                                      <p:cBhvr>
                                        <p:cTn id="48" dur="1000"/>
                                        <p:tgtEl>
                                          <p:spTgt spid="102425"/>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02427"/>
                                        </p:tgtEl>
                                        <p:attrNameLst>
                                          <p:attrName>style.visibility</p:attrName>
                                        </p:attrNameLst>
                                      </p:cBhvr>
                                      <p:to>
                                        <p:strVal val="visible"/>
                                      </p:to>
                                    </p:set>
                                    <p:animEffect transition="in" filter="fade">
                                      <p:cBhvr>
                                        <p:cTn id="52" dur="1000"/>
                                        <p:tgtEl>
                                          <p:spTgt spid="1024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2428">
                                            <p:txEl>
                                              <p:pRg st="0" end="0"/>
                                            </p:txEl>
                                          </p:spTgt>
                                        </p:tgtEl>
                                        <p:attrNameLst>
                                          <p:attrName>style.visibility</p:attrName>
                                        </p:attrNameLst>
                                      </p:cBhvr>
                                      <p:to>
                                        <p:strVal val="visible"/>
                                      </p:to>
                                    </p:set>
                                    <p:animEffect transition="in" filter="wipe(left)">
                                      <p:cBhvr>
                                        <p:cTn id="57" dur="1000"/>
                                        <p:tgtEl>
                                          <p:spTgt spid="102428">
                                            <p:txEl>
                                              <p:pRg st="0" end="0"/>
                                            </p:txEl>
                                          </p:spTgt>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102428">
                                            <p:txEl>
                                              <p:pRg st="1" end="1"/>
                                            </p:txEl>
                                          </p:spTgt>
                                        </p:tgtEl>
                                        <p:attrNameLst>
                                          <p:attrName>style.visibility</p:attrName>
                                        </p:attrNameLst>
                                      </p:cBhvr>
                                      <p:to>
                                        <p:strVal val="visible"/>
                                      </p:to>
                                    </p:set>
                                    <p:animEffect transition="in" filter="wipe(left)">
                                      <p:cBhvr>
                                        <p:cTn id="61" dur="1000"/>
                                        <p:tgtEl>
                                          <p:spTgt spid="102428">
                                            <p:txEl>
                                              <p:pRg st="1" end="1"/>
                                            </p:txEl>
                                          </p:spTgt>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102428">
                                            <p:txEl>
                                              <p:pRg st="2" end="2"/>
                                            </p:txEl>
                                          </p:spTgt>
                                        </p:tgtEl>
                                        <p:attrNameLst>
                                          <p:attrName>style.visibility</p:attrName>
                                        </p:attrNameLst>
                                      </p:cBhvr>
                                      <p:to>
                                        <p:strVal val="visible"/>
                                      </p:to>
                                    </p:set>
                                    <p:animEffect transition="in" filter="wipe(left)">
                                      <p:cBhvr>
                                        <p:cTn id="65" dur="1000"/>
                                        <p:tgtEl>
                                          <p:spTgt spid="102428">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02428">
                                            <p:txEl>
                                              <p:pRg st="3" end="3"/>
                                            </p:txEl>
                                          </p:spTgt>
                                        </p:tgtEl>
                                        <p:attrNameLst>
                                          <p:attrName>style.visibility</p:attrName>
                                        </p:attrNameLst>
                                      </p:cBhvr>
                                      <p:to>
                                        <p:strVal val="visible"/>
                                      </p:to>
                                    </p:set>
                                    <p:animEffect transition="in" filter="wipe(left)">
                                      <p:cBhvr>
                                        <p:cTn id="70" dur="1000"/>
                                        <p:tgtEl>
                                          <p:spTgt spid="102428">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2428">
                                            <p:txEl>
                                              <p:pRg st="4" end="4"/>
                                            </p:txEl>
                                          </p:spTgt>
                                        </p:tgtEl>
                                        <p:attrNameLst>
                                          <p:attrName>style.visibility</p:attrName>
                                        </p:attrNameLst>
                                      </p:cBhvr>
                                      <p:to>
                                        <p:strVal val="visible"/>
                                      </p:to>
                                    </p:set>
                                    <p:animEffect transition="in" filter="wipe(left)">
                                      <p:cBhvr>
                                        <p:cTn id="75" dur="1000"/>
                                        <p:tgtEl>
                                          <p:spTgt spid="102428">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02429"/>
                                        </p:tgtEl>
                                        <p:attrNameLst>
                                          <p:attrName>style.visibility</p:attrName>
                                        </p:attrNameLst>
                                      </p:cBhvr>
                                      <p:to>
                                        <p:strVal val="visible"/>
                                      </p:to>
                                    </p:set>
                                    <p:animEffect transition="in" filter="wipe(left)">
                                      <p:cBhvr>
                                        <p:cTn id="80" dur="1000"/>
                                        <p:tgtEl>
                                          <p:spTgt spid="1024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02430"/>
                                        </p:tgtEl>
                                        <p:attrNameLst>
                                          <p:attrName>style.visibility</p:attrName>
                                        </p:attrNameLst>
                                      </p:cBhvr>
                                      <p:to>
                                        <p:strVal val="visible"/>
                                      </p:to>
                                    </p:set>
                                    <p:animEffect transition="in" filter="wipe(left)">
                                      <p:cBhvr>
                                        <p:cTn id="85" dur="1000"/>
                                        <p:tgtEl>
                                          <p:spTgt spid="102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p:bldP spid="102404" grpId="0"/>
      <p:bldP spid="102423" grpId="0"/>
      <p:bldP spid="102423" grpId="1"/>
      <p:bldP spid="102424" grpId="0" animBg="1"/>
      <p:bldP spid="102425" grpId="0" animBg="1"/>
      <p:bldP spid="102426" grpId="0" animBg="1"/>
      <p:bldP spid="102427" grpId="0"/>
      <p:bldP spid="102429" grpId="0" autoUpdateAnimBg="0"/>
      <p:bldP spid="10243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79512" y="2708920"/>
            <a:ext cx="9144000" cy="701731"/>
          </a:xfrm>
          <a:prstGeom prst="rect">
            <a:avLst/>
          </a:prstGeom>
        </p:spPr>
        <p:txBody>
          <a:bodyPr/>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tornadof04"/>
          <p:cNvPicPr>
            <a:picLocks noGrp="1" noChangeAspect="1" noChangeArrowheads="1"/>
          </p:cNvPicPr>
          <p:nvPr>
            <p:ph/>
          </p:nvPr>
        </p:nvPicPr>
        <p:blipFill>
          <a:blip r:embed="rId3" cstate="email"/>
          <a:srcRect/>
          <a:stretch>
            <a:fillRect/>
          </a:stretch>
        </p:blipFill>
        <p:spPr>
          <a:xfrm>
            <a:off x="0" y="0"/>
            <a:ext cx="9144000" cy="6860183"/>
          </a:xfrm>
          <a:noFill/>
        </p:spPr>
      </p:pic>
      <p:sp>
        <p:nvSpPr>
          <p:cNvPr id="38915" name="Line 3"/>
          <p:cNvSpPr>
            <a:spLocks noChangeShapeType="1"/>
          </p:cNvSpPr>
          <p:nvPr/>
        </p:nvSpPr>
        <p:spPr bwMode="auto">
          <a:xfrm flipH="1" flipV="1">
            <a:off x="3900488" y="3879850"/>
            <a:ext cx="14287" cy="15875"/>
          </a:xfrm>
          <a:prstGeom prst="line">
            <a:avLst/>
          </a:prstGeom>
          <a:noFill/>
          <a:ln w="12700">
            <a:solidFill>
              <a:srgbClr val="99FFFF"/>
            </a:solidFill>
            <a:round/>
            <a:headEnd/>
            <a:tailEnd/>
          </a:ln>
        </p:spPr>
        <p:txBody>
          <a:bodyPr wrap="none" anchor="ctr"/>
          <a:lstStyle/>
          <a:p>
            <a:endParaRPr lang="en-GB"/>
          </a:p>
        </p:txBody>
      </p:sp>
      <p:sp>
        <p:nvSpPr>
          <p:cNvPr id="38916" name="Line 4"/>
          <p:cNvSpPr>
            <a:spLocks noChangeShapeType="1"/>
          </p:cNvSpPr>
          <p:nvPr/>
        </p:nvSpPr>
        <p:spPr bwMode="auto">
          <a:xfrm flipV="1">
            <a:off x="5053013" y="3487738"/>
            <a:ext cx="1587" cy="14287"/>
          </a:xfrm>
          <a:prstGeom prst="line">
            <a:avLst/>
          </a:prstGeom>
          <a:noFill/>
          <a:ln w="12700">
            <a:solidFill>
              <a:srgbClr val="99FFFF"/>
            </a:solidFill>
            <a:round/>
            <a:headEnd/>
            <a:tailEnd/>
          </a:ln>
        </p:spPr>
        <p:txBody>
          <a:bodyPr wrap="none" anchor="ctr"/>
          <a:lstStyle/>
          <a:p>
            <a:endParaRPr lang="en-GB"/>
          </a:p>
        </p:txBody>
      </p:sp>
      <p:sp>
        <p:nvSpPr>
          <p:cNvPr id="38917" name="Rectangle 5"/>
          <p:cNvSpPr>
            <a:spLocks noChangeArrowheads="1"/>
          </p:cNvSpPr>
          <p:nvPr/>
        </p:nvSpPr>
        <p:spPr bwMode="auto">
          <a:xfrm>
            <a:off x="1953665" y="777875"/>
            <a:ext cx="5201746" cy="766877"/>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4400" b="1" dirty="0" smtClean="0">
                <a:solidFill>
                  <a:srgbClr val="FAFD00"/>
                </a:solidFill>
              </a:rPr>
              <a:t>CG </a:t>
            </a:r>
            <a:r>
              <a:rPr lang="en-GB" sz="4400" b="1" dirty="0">
                <a:solidFill>
                  <a:srgbClr val="FAFD00"/>
                </a:solidFill>
              </a:rPr>
              <a:t>c</a:t>
            </a:r>
            <a:r>
              <a:rPr lang="en-GB" sz="4400" b="1" dirty="0" smtClean="0">
                <a:solidFill>
                  <a:srgbClr val="FAFD00"/>
                </a:solidFill>
              </a:rPr>
              <a:t>onsiderations</a:t>
            </a:r>
            <a:endParaRPr lang="en-GB" sz="4400" b="1" dirty="0">
              <a:solidFill>
                <a:srgbClr val="FAFD00"/>
              </a:solidFill>
            </a:endParaRPr>
          </a:p>
        </p:txBody>
      </p:sp>
      <p:sp>
        <p:nvSpPr>
          <p:cNvPr id="38918" name="Rectangle 6"/>
          <p:cNvSpPr>
            <a:spLocks noChangeArrowheads="1"/>
          </p:cNvSpPr>
          <p:nvPr/>
        </p:nvSpPr>
        <p:spPr bwMode="auto">
          <a:xfrm>
            <a:off x="0" y="5545138"/>
            <a:ext cx="9144000" cy="582211"/>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3200" b="1" dirty="0">
                <a:solidFill>
                  <a:srgbClr val="FAFD00"/>
                </a:solidFill>
                <a:effectLst>
                  <a:outerShdw blurRad="38100" dist="38100" dir="2700000" algn="tl">
                    <a:srgbClr val="000000">
                      <a:alpha val="43137"/>
                    </a:srgbClr>
                  </a:outerShdw>
                </a:effectLst>
              </a:rPr>
              <a:t>An aft </a:t>
            </a:r>
            <a:r>
              <a:rPr lang="en-GB" sz="3200" b="1" dirty="0" smtClean="0">
                <a:solidFill>
                  <a:srgbClr val="FAFD00"/>
                </a:solidFill>
                <a:effectLst>
                  <a:outerShdw blurRad="38100" dist="38100" dir="2700000" algn="tl">
                    <a:srgbClr val="000000">
                      <a:alpha val="43137"/>
                    </a:srgbClr>
                  </a:outerShdw>
                </a:effectLst>
              </a:rPr>
              <a:t>CG </a:t>
            </a:r>
            <a:r>
              <a:rPr lang="en-GB" sz="3200" b="1" dirty="0">
                <a:solidFill>
                  <a:srgbClr val="FAFD00"/>
                </a:solidFill>
                <a:effectLst>
                  <a:outerShdw blurRad="38100" dist="38100" dir="2700000" algn="tl">
                    <a:srgbClr val="000000">
                      <a:alpha val="43137"/>
                    </a:srgbClr>
                  </a:outerShdw>
                </a:effectLst>
              </a:rPr>
              <a:t>requires a large </a:t>
            </a:r>
            <a:r>
              <a:rPr lang="en-GB" sz="3200" b="1" dirty="0" smtClean="0">
                <a:solidFill>
                  <a:srgbClr val="FAFD00"/>
                </a:solidFill>
                <a:effectLst>
                  <a:outerShdw blurRad="38100" dist="38100" dir="2700000" algn="tl">
                    <a:srgbClr val="000000">
                      <a:alpha val="43137"/>
                    </a:srgbClr>
                  </a:outerShdw>
                </a:effectLst>
              </a:rPr>
              <a:t>fin</a:t>
            </a:r>
            <a:endParaRPr lang="en-GB" sz="3200" b="1" dirty="0">
              <a:solidFill>
                <a:srgbClr val="FAFD00"/>
              </a:solidFill>
              <a:effectLst>
                <a:outerShdw blurRad="38100" dist="38100" dir="2700000" algn="tl">
                  <a:srgbClr val="000000">
                    <a:alpha val="43137"/>
                  </a:srgbClr>
                </a:outerShdw>
              </a:effectLst>
            </a:endParaRPr>
          </a:p>
        </p:txBody>
      </p:sp>
      <p:sp>
        <p:nvSpPr>
          <p:cNvPr id="38919" name="Oval 7"/>
          <p:cNvSpPr>
            <a:spLocks noChangeArrowheads="1"/>
          </p:cNvSpPr>
          <p:nvPr/>
        </p:nvSpPr>
        <p:spPr bwMode="auto">
          <a:xfrm>
            <a:off x="4139952" y="2852936"/>
            <a:ext cx="360040" cy="360040"/>
          </a:xfrm>
          <a:prstGeom prst="ellipse">
            <a:avLst/>
          </a:prstGeom>
          <a:solidFill>
            <a:srgbClr val="FAFD00"/>
          </a:solidFill>
          <a:ln w="38100">
            <a:solidFill>
              <a:schemeClr val="bg2"/>
            </a:solidFill>
            <a:round/>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643306" y="3045562"/>
            <a:ext cx="5858977" cy="766877"/>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4400" b="1" dirty="0">
                <a:solidFill>
                  <a:srgbClr val="FAFD00"/>
                </a:solidFill>
              </a:rPr>
              <a:t>Longitudinal </a:t>
            </a:r>
            <a:r>
              <a:rPr lang="en-GB" sz="4400" b="1" dirty="0" smtClean="0">
                <a:solidFill>
                  <a:srgbClr val="FAFD00"/>
                </a:solidFill>
              </a:rPr>
              <a:t>stability</a:t>
            </a:r>
            <a:endParaRPr lang="en-GB" sz="4400" b="1" dirty="0">
              <a:solidFill>
                <a:srgbClr val="FAFD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96" name="Line 64"/>
          <p:cNvSpPr>
            <a:spLocks noChangeShapeType="1"/>
          </p:cNvSpPr>
          <p:nvPr/>
        </p:nvSpPr>
        <p:spPr bwMode="auto">
          <a:xfrm flipH="1">
            <a:off x="1134840" y="2821707"/>
            <a:ext cx="7129462" cy="0"/>
          </a:xfrm>
          <a:prstGeom prst="line">
            <a:avLst/>
          </a:prstGeom>
          <a:noFill/>
          <a:ln w="50800">
            <a:solidFill>
              <a:srgbClr val="FAFD00"/>
            </a:solidFill>
            <a:round/>
            <a:headEnd/>
            <a:tailEnd type="triangle" w="med" len="med"/>
          </a:ln>
        </p:spPr>
        <p:txBody>
          <a:bodyPr wrap="none" anchor="ctr"/>
          <a:lstStyle/>
          <a:p>
            <a:endParaRPr lang="en-GB" sz="2800" b="1">
              <a:solidFill>
                <a:srgbClr val="FFFF00"/>
              </a:solidFill>
            </a:endParaRPr>
          </a:p>
        </p:txBody>
      </p:sp>
      <p:sp>
        <p:nvSpPr>
          <p:cNvPr id="69702" name="Rectangle 70"/>
          <p:cNvSpPr>
            <a:spLocks noChangeArrowheads="1"/>
          </p:cNvSpPr>
          <p:nvPr/>
        </p:nvSpPr>
        <p:spPr bwMode="auto">
          <a:xfrm>
            <a:off x="7164288" y="2852936"/>
            <a:ext cx="942567"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p</a:t>
            </a:r>
            <a:r>
              <a:rPr lang="en-GB" sz="2800" b="1" dirty="0" smtClean="0">
                <a:solidFill>
                  <a:srgbClr val="FFFF00"/>
                </a:solidFill>
              </a:rPr>
              <a:t>ath</a:t>
            </a:r>
            <a:endParaRPr lang="en-GB" sz="2800" b="1" dirty="0">
              <a:solidFill>
                <a:srgbClr val="FFFF00"/>
              </a:solidFill>
            </a:endParaRPr>
          </a:p>
        </p:txBody>
      </p:sp>
      <p:sp>
        <p:nvSpPr>
          <p:cNvPr id="43013" name="Line 3"/>
          <p:cNvSpPr>
            <a:spLocks noChangeShapeType="1"/>
          </p:cNvSpPr>
          <p:nvPr/>
        </p:nvSpPr>
        <p:spPr bwMode="auto">
          <a:xfrm flipH="1" flipV="1">
            <a:off x="3992340" y="2912194"/>
            <a:ext cx="14287" cy="15875"/>
          </a:xfrm>
          <a:prstGeom prst="line">
            <a:avLst/>
          </a:prstGeom>
          <a:noFill/>
          <a:ln w="12700">
            <a:solidFill>
              <a:srgbClr val="99FFFF"/>
            </a:solidFill>
            <a:round/>
            <a:headEnd/>
            <a:tailEnd/>
          </a:ln>
        </p:spPr>
        <p:txBody>
          <a:bodyPr wrap="none" anchor="ctr"/>
          <a:lstStyle/>
          <a:p>
            <a:endParaRPr lang="en-GB" sz="2800" b="1">
              <a:solidFill>
                <a:srgbClr val="FFFF00"/>
              </a:solidFill>
            </a:endParaRPr>
          </a:p>
        </p:txBody>
      </p:sp>
      <p:grpSp>
        <p:nvGrpSpPr>
          <p:cNvPr id="2" name="Group 4"/>
          <p:cNvGrpSpPr>
            <a:grpSpLocks/>
          </p:cNvGrpSpPr>
          <p:nvPr/>
        </p:nvGrpSpPr>
        <p:grpSpPr bwMode="auto">
          <a:xfrm>
            <a:off x="2339752" y="1916832"/>
            <a:ext cx="4503738" cy="1446212"/>
            <a:chOff x="1416" y="1817"/>
            <a:chExt cx="2837" cy="911"/>
          </a:xfrm>
        </p:grpSpPr>
        <p:sp>
          <p:nvSpPr>
            <p:cNvPr id="43021" name="Freeform 5"/>
            <p:cNvSpPr>
              <a:spLocks/>
            </p:cNvSpPr>
            <p:nvPr/>
          </p:nvSpPr>
          <p:spPr bwMode="auto">
            <a:xfrm>
              <a:off x="3304" y="2076"/>
              <a:ext cx="492" cy="191"/>
            </a:xfrm>
            <a:custGeom>
              <a:avLst/>
              <a:gdLst>
                <a:gd name="T0" fmla="*/ 0 w 492"/>
                <a:gd name="T1" fmla="*/ 150 h 191"/>
                <a:gd name="T2" fmla="*/ 4 w 492"/>
                <a:gd name="T3" fmla="*/ 149 h 191"/>
                <a:gd name="T4" fmla="*/ 13 w 492"/>
                <a:gd name="T5" fmla="*/ 148 h 191"/>
                <a:gd name="T6" fmla="*/ 29 w 492"/>
                <a:gd name="T7" fmla="*/ 148 h 191"/>
                <a:gd name="T8" fmla="*/ 48 w 492"/>
                <a:gd name="T9" fmla="*/ 145 h 191"/>
                <a:gd name="T10" fmla="*/ 71 w 492"/>
                <a:gd name="T11" fmla="*/ 141 h 191"/>
                <a:gd name="T12" fmla="*/ 97 w 492"/>
                <a:gd name="T13" fmla="*/ 138 h 191"/>
                <a:gd name="T14" fmla="*/ 127 w 492"/>
                <a:gd name="T15" fmla="*/ 134 h 191"/>
                <a:gd name="T16" fmla="*/ 157 w 492"/>
                <a:gd name="T17" fmla="*/ 131 h 191"/>
                <a:gd name="T18" fmla="*/ 188 w 492"/>
                <a:gd name="T19" fmla="*/ 128 h 191"/>
                <a:gd name="T20" fmla="*/ 220 w 492"/>
                <a:gd name="T21" fmla="*/ 124 h 191"/>
                <a:gd name="T22" fmla="*/ 251 w 492"/>
                <a:gd name="T23" fmla="*/ 119 h 191"/>
                <a:gd name="T24" fmla="*/ 280 w 492"/>
                <a:gd name="T25" fmla="*/ 115 h 191"/>
                <a:gd name="T26" fmla="*/ 306 w 492"/>
                <a:gd name="T27" fmla="*/ 111 h 191"/>
                <a:gd name="T28" fmla="*/ 329 w 492"/>
                <a:gd name="T29" fmla="*/ 110 h 191"/>
                <a:gd name="T30" fmla="*/ 349 w 492"/>
                <a:gd name="T31" fmla="*/ 106 h 191"/>
                <a:gd name="T32" fmla="*/ 364 w 492"/>
                <a:gd name="T33" fmla="*/ 104 h 191"/>
                <a:gd name="T34" fmla="*/ 376 w 492"/>
                <a:gd name="T35" fmla="*/ 102 h 191"/>
                <a:gd name="T36" fmla="*/ 387 w 492"/>
                <a:gd name="T37" fmla="*/ 97 h 191"/>
                <a:gd name="T38" fmla="*/ 398 w 492"/>
                <a:gd name="T39" fmla="*/ 90 h 191"/>
                <a:gd name="T40" fmla="*/ 409 w 492"/>
                <a:gd name="T41" fmla="*/ 82 h 191"/>
                <a:gd name="T42" fmla="*/ 420 w 492"/>
                <a:gd name="T43" fmla="*/ 73 h 191"/>
                <a:gd name="T44" fmla="*/ 432 w 492"/>
                <a:gd name="T45" fmla="*/ 65 h 191"/>
                <a:gd name="T46" fmla="*/ 441 w 492"/>
                <a:gd name="T47" fmla="*/ 55 h 191"/>
                <a:gd name="T48" fmla="*/ 451 w 492"/>
                <a:gd name="T49" fmla="*/ 45 h 191"/>
                <a:gd name="T50" fmla="*/ 459 w 492"/>
                <a:gd name="T51" fmla="*/ 34 h 191"/>
                <a:gd name="T52" fmla="*/ 466 w 492"/>
                <a:gd name="T53" fmla="*/ 27 h 191"/>
                <a:gd name="T54" fmla="*/ 473 w 492"/>
                <a:gd name="T55" fmla="*/ 18 h 191"/>
                <a:gd name="T56" fmla="*/ 480 w 492"/>
                <a:gd name="T57" fmla="*/ 10 h 191"/>
                <a:gd name="T58" fmla="*/ 484 w 492"/>
                <a:gd name="T59" fmla="*/ 5 h 191"/>
                <a:gd name="T60" fmla="*/ 488 w 492"/>
                <a:gd name="T61" fmla="*/ 1 h 191"/>
                <a:gd name="T62" fmla="*/ 489 w 492"/>
                <a:gd name="T63" fmla="*/ 0 h 191"/>
                <a:gd name="T64" fmla="*/ 491 w 492"/>
                <a:gd name="T65" fmla="*/ 1 h 191"/>
                <a:gd name="T66" fmla="*/ 489 w 492"/>
                <a:gd name="T67" fmla="*/ 177 h 191"/>
                <a:gd name="T68" fmla="*/ 0 w 492"/>
                <a:gd name="T69" fmla="*/ 190 h 191"/>
                <a:gd name="T70" fmla="*/ 0 w 492"/>
                <a:gd name="T71" fmla="*/ 150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1"/>
                <a:gd name="T110" fmla="*/ 492 w 492"/>
                <a:gd name="T111" fmla="*/ 191 h 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1">
                  <a:moveTo>
                    <a:pt x="0" y="150"/>
                  </a:moveTo>
                  <a:lnTo>
                    <a:pt x="4" y="149"/>
                  </a:lnTo>
                  <a:lnTo>
                    <a:pt x="13" y="148"/>
                  </a:lnTo>
                  <a:lnTo>
                    <a:pt x="29" y="148"/>
                  </a:lnTo>
                  <a:lnTo>
                    <a:pt x="48" y="145"/>
                  </a:lnTo>
                  <a:lnTo>
                    <a:pt x="71" y="141"/>
                  </a:lnTo>
                  <a:lnTo>
                    <a:pt x="97" y="138"/>
                  </a:lnTo>
                  <a:lnTo>
                    <a:pt x="127" y="134"/>
                  </a:lnTo>
                  <a:lnTo>
                    <a:pt x="157" y="131"/>
                  </a:lnTo>
                  <a:lnTo>
                    <a:pt x="188" y="128"/>
                  </a:lnTo>
                  <a:lnTo>
                    <a:pt x="220" y="124"/>
                  </a:lnTo>
                  <a:lnTo>
                    <a:pt x="251" y="119"/>
                  </a:lnTo>
                  <a:lnTo>
                    <a:pt x="280" y="115"/>
                  </a:lnTo>
                  <a:lnTo>
                    <a:pt x="306" y="111"/>
                  </a:lnTo>
                  <a:lnTo>
                    <a:pt x="329" y="110"/>
                  </a:lnTo>
                  <a:lnTo>
                    <a:pt x="349" y="106"/>
                  </a:lnTo>
                  <a:lnTo>
                    <a:pt x="364" y="104"/>
                  </a:lnTo>
                  <a:lnTo>
                    <a:pt x="376" y="102"/>
                  </a:lnTo>
                  <a:lnTo>
                    <a:pt x="387" y="97"/>
                  </a:lnTo>
                  <a:lnTo>
                    <a:pt x="398" y="90"/>
                  </a:lnTo>
                  <a:lnTo>
                    <a:pt x="409" y="82"/>
                  </a:lnTo>
                  <a:lnTo>
                    <a:pt x="420" y="73"/>
                  </a:lnTo>
                  <a:lnTo>
                    <a:pt x="432" y="65"/>
                  </a:lnTo>
                  <a:lnTo>
                    <a:pt x="441" y="55"/>
                  </a:lnTo>
                  <a:lnTo>
                    <a:pt x="451" y="45"/>
                  </a:lnTo>
                  <a:lnTo>
                    <a:pt x="459" y="34"/>
                  </a:lnTo>
                  <a:lnTo>
                    <a:pt x="466" y="27"/>
                  </a:lnTo>
                  <a:lnTo>
                    <a:pt x="473" y="18"/>
                  </a:lnTo>
                  <a:lnTo>
                    <a:pt x="480" y="10"/>
                  </a:lnTo>
                  <a:lnTo>
                    <a:pt x="484" y="5"/>
                  </a:lnTo>
                  <a:lnTo>
                    <a:pt x="488" y="1"/>
                  </a:lnTo>
                  <a:lnTo>
                    <a:pt x="489" y="0"/>
                  </a:lnTo>
                  <a:lnTo>
                    <a:pt x="491" y="1"/>
                  </a:lnTo>
                  <a:lnTo>
                    <a:pt x="489" y="177"/>
                  </a:lnTo>
                  <a:lnTo>
                    <a:pt x="0" y="190"/>
                  </a:lnTo>
                  <a:lnTo>
                    <a:pt x="0" y="150"/>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22" name="Freeform 6"/>
            <p:cNvSpPr>
              <a:spLocks/>
            </p:cNvSpPr>
            <p:nvPr/>
          </p:nvSpPr>
          <p:spPr bwMode="auto">
            <a:xfrm>
              <a:off x="3295" y="2079"/>
              <a:ext cx="502" cy="195"/>
            </a:xfrm>
            <a:custGeom>
              <a:avLst/>
              <a:gdLst>
                <a:gd name="T0" fmla="*/ 0 w 502"/>
                <a:gd name="T1" fmla="*/ 151 h 195"/>
                <a:gd name="T2" fmla="*/ 0 w 502"/>
                <a:gd name="T3" fmla="*/ 151 h 195"/>
                <a:gd name="T4" fmla="*/ 4 w 502"/>
                <a:gd name="T5" fmla="*/ 151 h 195"/>
                <a:gd name="T6" fmla="*/ 14 w 502"/>
                <a:gd name="T7" fmla="*/ 149 h 195"/>
                <a:gd name="T8" fmla="*/ 29 w 502"/>
                <a:gd name="T9" fmla="*/ 147 h 195"/>
                <a:gd name="T10" fmla="*/ 49 w 502"/>
                <a:gd name="T11" fmla="*/ 145 h 195"/>
                <a:gd name="T12" fmla="*/ 72 w 502"/>
                <a:gd name="T13" fmla="*/ 143 h 195"/>
                <a:gd name="T14" fmla="*/ 100 w 502"/>
                <a:gd name="T15" fmla="*/ 140 h 195"/>
                <a:gd name="T16" fmla="*/ 129 w 502"/>
                <a:gd name="T17" fmla="*/ 136 h 195"/>
                <a:gd name="T18" fmla="*/ 161 w 502"/>
                <a:gd name="T19" fmla="*/ 132 h 195"/>
                <a:gd name="T20" fmla="*/ 192 w 502"/>
                <a:gd name="T21" fmla="*/ 128 h 195"/>
                <a:gd name="T22" fmla="*/ 225 w 502"/>
                <a:gd name="T23" fmla="*/ 125 h 195"/>
                <a:gd name="T24" fmla="*/ 256 w 502"/>
                <a:gd name="T25" fmla="*/ 121 h 195"/>
                <a:gd name="T26" fmla="*/ 285 w 502"/>
                <a:gd name="T27" fmla="*/ 119 h 195"/>
                <a:gd name="T28" fmla="*/ 314 w 502"/>
                <a:gd name="T29" fmla="*/ 114 h 195"/>
                <a:gd name="T30" fmla="*/ 337 w 502"/>
                <a:gd name="T31" fmla="*/ 112 h 195"/>
                <a:gd name="T32" fmla="*/ 357 w 502"/>
                <a:gd name="T33" fmla="*/ 109 h 195"/>
                <a:gd name="T34" fmla="*/ 372 w 502"/>
                <a:gd name="T35" fmla="*/ 106 h 195"/>
                <a:gd name="T36" fmla="*/ 384 w 502"/>
                <a:gd name="T37" fmla="*/ 104 h 195"/>
                <a:gd name="T38" fmla="*/ 395 w 502"/>
                <a:gd name="T39" fmla="*/ 99 h 195"/>
                <a:gd name="T40" fmla="*/ 407 w 502"/>
                <a:gd name="T41" fmla="*/ 92 h 195"/>
                <a:gd name="T42" fmla="*/ 418 w 502"/>
                <a:gd name="T43" fmla="*/ 84 h 195"/>
                <a:gd name="T44" fmla="*/ 429 w 502"/>
                <a:gd name="T45" fmla="*/ 76 h 195"/>
                <a:gd name="T46" fmla="*/ 441 w 502"/>
                <a:gd name="T47" fmla="*/ 66 h 195"/>
                <a:gd name="T48" fmla="*/ 451 w 502"/>
                <a:gd name="T49" fmla="*/ 56 h 195"/>
                <a:gd name="T50" fmla="*/ 460 w 502"/>
                <a:gd name="T51" fmla="*/ 46 h 195"/>
                <a:gd name="T52" fmla="*/ 469 w 502"/>
                <a:gd name="T53" fmla="*/ 35 h 195"/>
                <a:gd name="T54" fmla="*/ 476 w 502"/>
                <a:gd name="T55" fmla="*/ 26 h 195"/>
                <a:gd name="T56" fmla="*/ 484 w 502"/>
                <a:gd name="T57" fmla="*/ 18 h 195"/>
                <a:gd name="T58" fmla="*/ 490 w 502"/>
                <a:gd name="T59" fmla="*/ 10 h 195"/>
                <a:gd name="T60" fmla="*/ 494 w 502"/>
                <a:gd name="T61" fmla="*/ 5 h 195"/>
                <a:gd name="T62" fmla="*/ 498 w 502"/>
                <a:gd name="T63" fmla="*/ 1 h 195"/>
                <a:gd name="T64" fmla="*/ 499 w 502"/>
                <a:gd name="T65" fmla="*/ 0 h 195"/>
                <a:gd name="T66" fmla="*/ 501 w 502"/>
                <a:gd name="T67" fmla="*/ 1 h 195"/>
                <a:gd name="T68" fmla="*/ 501 w 502"/>
                <a:gd name="T69" fmla="*/ 183 h 195"/>
                <a:gd name="T70" fmla="*/ 0 w 502"/>
                <a:gd name="T71" fmla="*/ 194 h 195"/>
                <a:gd name="T72" fmla="*/ 0 w 502"/>
                <a:gd name="T73" fmla="*/ 151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2"/>
                <a:gd name="T112" fmla="*/ 0 h 195"/>
                <a:gd name="T113" fmla="*/ 502 w 502"/>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2" h="195">
                  <a:moveTo>
                    <a:pt x="0" y="151"/>
                  </a:moveTo>
                  <a:lnTo>
                    <a:pt x="0" y="151"/>
                  </a:lnTo>
                  <a:lnTo>
                    <a:pt x="4" y="151"/>
                  </a:lnTo>
                  <a:lnTo>
                    <a:pt x="14" y="149"/>
                  </a:lnTo>
                  <a:lnTo>
                    <a:pt x="29" y="147"/>
                  </a:lnTo>
                  <a:lnTo>
                    <a:pt x="49" y="145"/>
                  </a:lnTo>
                  <a:lnTo>
                    <a:pt x="72" y="143"/>
                  </a:lnTo>
                  <a:lnTo>
                    <a:pt x="100" y="140"/>
                  </a:lnTo>
                  <a:lnTo>
                    <a:pt x="129" y="136"/>
                  </a:lnTo>
                  <a:lnTo>
                    <a:pt x="161" y="132"/>
                  </a:lnTo>
                  <a:lnTo>
                    <a:pt x="192" y="128"/>
                  </a:lnTo>
                  <a:lnTo>
                    <a:pt x="225" y="125"/>
                  </a:lnTo>
                  <a:lnTo>
                    <a:pt x="256" y="121"/>
                  </a:lnTo>
                  <a:lnTo>
                    <a:pt x="285" y="119"/>
                  </a:lnTo>
                  <a:lnTo>
                    <a:pt x="314" y="114"/>
                  </a:lnTo>
                  <a:lnTo>
                    <a:pt x="337" y="112"/>
                  </a:lnTo>
                  <a:lnTo>
                    <a:pt x="357" y="109"/>
                  </a:lnTo>
                  <a:lnTo>
                    <a:pt x="372" y="106"/>
                  </a:lnTo>
                  <a:lnTo>
                    <a:pt x="384" y="104"/>
                  </a:lnTo>
                  <a:lnTo>
                    <a:pt x="395" y="99"/>
                  </a:lnTo>
                  <a:lnTo>
                    <a:pt x="407" y="92"/>
                  </a:lnTo>
                  <a:lnTo>
                    <a:pt x="418" y="84"/>
                  </a:lnTo>
                  <a:lnTo>
                    <a:pt x="429" y="76"/>
                  </a:lnTo>
                  <a:lnTo>
                    <a:pt x="441" y="66"/>
                  </a:lnTo>
                  <a:lnTo>
                    <a:pt x="451" y="56"/>
                  </a:lnTo>
                  <a:lnTo>
                    <a:pt x="460" y="46"/>
                  </a:lnTo>
                  <a:lnTo>
                    <a:pt x="469" y="35"/>
                  </a:lnTo>
                  <a:lnTo>
                    <a:pt x="476" y="26"/>
                  </a:lnTo>
                  <a:lnTo>
                    <a:pt x="484" y="18"/>
                  </a:lnTo>
                  <a:lnTo>
                    <a:pt x="490" y="10"/>
                  </a:lnTo>
                  <a:lnTo>
                    <a:pt x="494" y="5"/>
                  </a:lnTo>
                  <a:lnTo>
                    <a:pt x="498" y="1"/>
                  </a:lnTo>
                  <a:lnTo>
                    <a:pt x="499" y="0"/>
                  </a:lnTo>
                  <a:lnTo>
                    <a:pt x="501" y="1"/>
                  </a:lnTo>
                  <a:lnTo>
                    <a:pt x="501" y="183"/>
                  </a:lnTo>
                  <a:lnTo>
                    <a:pt x="0" y="194"/>
                  </a:lnTo>
                  <a:lnTo>
                    <a:pt x="0" y="15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23" name="Freeform 7"/>
            <p:cNvSpPr>
              <a:spLocks/>
            </p:cNvSpPr>
            <p:nvPr/>
          </p:nvSpPr>
          <p:spPr bwMode="auto">
            <a:xfrm>
              <a:off x="1610" y="1817"/>
              <a:ext cx="2640" cy="698"/>
            </a:xfrm>
            <a:custGeom>
              <a:avLst/>
              <a:gdLst>
                <a:gd name="T0" fmla="*/ 3 w 2640"/>
                <a:gd name="T1" fmla="*/ 609 h 698"/>
                <a:gd name="T2" fmla="*/ 32 w 2640"/>
                <a:gd name="T3" fmla="*/ 487 h 698"/>
                <a:gd name="T4" fmla="*/ 74 w 2640"/>
                <a:gd name="T5" fmla="*/ 479 h 698"/>
                <a:gd name="T6" fmla="*/ 110 w 2640"/>
                <a:gd name="T7" fmla="*/ 475 h 698"/>
                <a:gd name="T8" fmla="*/ 142 w 2640"/>
                <a:gd name="T9" fmla="*/ 468 h 698"/>
                <a:gd name="T10" fmla="*/ 173 w 2640"/>
                <a:gd name="T11" fmla="*/ 463 h 698"/>
                <a:gd name="T12" fmla="*/ 205 w 2640"/>
                <a:gd name="T13" fmla="*/ 458 h 698"/>
                <a:gd name="T14" fmla="*/ 238 w 2640"/>
                <a:gd name="T15" fmla="*/ 454 h 698"/>
                <a:gd name="T16" fmla="*/ 275 w 2640"/>
                <a:gd name="T17" fmla="*/ 449 h 698"/>
                <a:gd name="T18" fmla="*/ 317 w 2640"/>
                <a:gd name="T19" fmla="*/ 445 h 698"/>
                <a:gd name="T20" fmla="*/ 368 w 2640"/>
                <a:gd name="T21" fmla="*/ 440 h 698"/>
                <a:gd name="T22" fmla="*/ 428 w 2640"/>
                <a:gd name="T23" fmla="*/ 433 h 698"/>
                <a:gd name="T24" fmla="*/ 558 w 2640"/>
                <a:gd name="T25" fmla="*/ 370 h 698"/>
                <a:gd name="T26" fmla="*/ 680 w 2640"/>
                <a:gd name="T27" fmla="*/ 325 h 698"/>
                <a:gd name="T28" fmla="*/ 796 w 2640"/>
                <a:gd name="T29" fmla="*/ 294 h 698"/>
                <a:gd name="T30" fmla="*/ 904 w 2640"/>
                <a:gd name="T31" fmla="*/ 275 h 698"/>
                <a:gd name="T32" fmla="*/ 1001 w 2640"/>
                <a:gd name="T33" fmla="*/ 267 h 698"/>
                <a:gd name="T34" fmla="*/ 1091 w 2640"/>
                <a:gd name="T35" fmla="*/ 268 h 698"/>
                <a:gd name="T36" fmla="*/ 1169 w 2640"/>
                <a:gd name="T37" fmla="*/ 275 h 698"/>
                <a:gd name="T38" fmla="*/ 1238 w 2640"/>
                <a:gd name="T39" fmla="*/ 285 h 698"/>
                <a:gd name="T40" fmla="*/ 1295 w 2640"/>
                <a:gd name="T41" fmla="*/ 298 h 698"/>
                <a:gd name="T42" fmla="*/ 1339 w 2640"/>
                <a:gd name="T43" fmla="*/ 313 h 698"/>
                <a:gd name="T44" fmla="*/ 1382 w 2640"/>
                <a:gd name="T45" fmla="*/ 330 h 698"/>
                <a:gd name="T46" fmla="*/ 1457 w 2640"/>
                <a:gd name="T47" fmla="*/ 352 h 698"/>
                <a:gd name="T48" fmla="*/ 1541 w 2640"/>
                <a:gd name="T49" fmla="*/ 372 h 698"/>
                <a:gd name="T50" fmla="*/ 1619 w 2640"/>
                <a:gd name="T51" fmla="*/ 388 h 698"/>
                <a:gd name="T52" fmla="*/ 1678 w 2640"/>
                <a:gd name="T53" fmla="*/ 400 h 698"/>
                <a:gd name="T54" fmla="*/ 1704 w 2640"/>
                <a:gd name="T55" fmla="*/ 404 h 698"/>
                <a:gd name="T56" fmla="*/ 1716 w 2640"/>
                <a:gd name="T57" fmla="*/ 407 h 698"/>
                <a:gd name="T58" fmla="*/ 1743 w 2640"/>
                <a:gd name="T59" fmla="*/ 414 h 698"/>
                <a:gd name="T60" fmla="*/ 1784 w 2640"/>
                <a:gd name="T61" fmla="*/ 421 h 698"/>
                <a:gd name="T62" fmla="*/ 1832 w 2640"/>
                <a:gd name="T63" fmla="*/ 427 h 698"/>
                <a:gd name="T64" fmla="*/ 1889 w 2640"/>
                <a:gd name="T65" fmla="*/ 432 h 698"/>
                <a:gd name="T66" fmla="*/ 1946 w 2640"/>
                <a:gd name="T67" fmla="*/ 430 h 698"/>
                <a:gd name="T68" fmla="*/ 2004 w 2640"/>
                <a:gd name="T69" fmla="*/ 424 h 698"/>
                <a:gd name="T70" fmla="*/ 2056 w 2640"/>
                <a:gd name="T71" fmla="*/ 408 h 698"/>
                <a:gd name="T72" fmla="*/ 2102 w 2640"/>
                <a:gd name="T73" fmla="*/ 383 h 698"/>
                <a:gd name="T74" fmla="*/ 2137 w 2640"/>
                <a:gd name="T75" fmla="*/ 345 h 698"/>
                <a:gd name="T76" fmla="*/ 2301 w 2640"/>
                <a:gd name="T77" fmla="*/ 48 h 698"/>
                <a:gd name="T78" fmla="*/ 2311 w 2640"/>
                <a:gd name="T79" fmla="*/ 34 h 698"/>
                <a:gd name="T80" fmla="*/ 2341 w 2640"/>
                <a:gd name="T81" fmla="*/ 12 h 698"/>
                <a:gd name="T82" fmla="*/ 2388 w 2640"/>
                <a:gd name="T83" fmla="*/ 4 h 698"/>
                <a:gd name="T84" fmla="*/ 2426 w 2640"/>
                <a:gd name="T85" fmla="*/ 4 h 698"/>
                <a:gd name="T86" fmla="*/ 2467 w 2640"/>
                <a:gd name="T87" fmla="*/ 0 h 698"/>
                <a:gd name="T88" fmla="*/ 2505 w 2640"/>
                <a:gd name="T89" fmla="*/ 1 h 698"/>
                <a:gd name="T90" fmla="*/ 2532 w 2640"/>
                <a:gd name="T91" fmla="*/ 1 h 698"/>
                <a:gd name="T92" fmla="*/ 2543 w 2640"/>
                <a:gd name="T93" fmla="*/ 1 h 698"/>
                <a:gd name="T94" fmla="*/ 2561 w 2640"/>
                <a:gd name="T95" fmla="*/ 122 h 698"/>
                <a:gd name="T96" fmla="*/ 2578 w 2640"/>
                <a:gd name="T97" fmla="*/ 242 h 698"/>
                <a:gd name="T98" fmla="*/ 2595 w 2640"/>
                <a:gd name="T99" fmla="*/ 363 h 698"/>
                <a:gd name="T100" fmla="*/ 2612 w 2640"/>
                <a:gd name="T101" fmla="*/ 482 h 698"/>
                <a:gd name="T102" fmla="*/ 2631 w 2640"/>
                <a:gd name="T103" fmla="*/ 604 h 698"/>
                <a:gd name="T104" fmla="*/ 2638 w 2640"/>
                <a:gd name="T105" fmla="*/ 654 h 698"/>
                <a:gd name="T106" fmla="*/ 2635 w 2640"/>
                <a:gd name="T107" fmla="*/ 665 h 698"/>
                <a:gd name="T108" fmla="*/ 2612 w 2640"/>
                <a:gd name="T109" fmla="*/ 672 h 6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0"/>
                <a:gd name="T166" fmla="*/ 0 h 698"/>
                <a:gd name="T167" fmla="*/ 2640 w 2640"/>
                <a:gd name="T168" fmla="*/ 698 h 6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0" h="698">
                  <a:moveTo>
                    <a:pt x="2439" y="696"/>
                  </a:moveTo>
                  <a:lnTo>
                    <a:pt x="2439" y="621"/>
                  </a:lnTo>
                  <a:lnTo>
                    <a:pt x="3" y="609"/>
                  </a:lnTo>
                  <a:lnTo>
                    <a:pt x="0" y="493"/>
                  </a:lnTo>
                  <a:lnTo>
                    <a:pt x="17" y="490"/>
                  </a:lnTo>
                  <a:lnTo>
                    <a:pt x="32" y="487"/>
                  </a:lnTo>
                  <a:lnTo>
                    <a:pt x="47" y="484"/>
                  </a:lnTo>
                  <a:lnTo>
                    <a:pt x="62" y="483"/>
                  </a:lnTo>
                  <a:lnTo>
                    <a:pt x="74" y="479"/>
                  </a:lnTo>
                  <a:lnTo>
                    <a:pt x="86" y="477"/>
                  </a:lnTo>
                  <a:lnTo>
                    <a:pt x="98" y="475"/>
                  </a:lnTo>
                  <a:lnTo>
                    <a:pt x="110" y="475"/>
                  </a:lnTo>
                  <a:lnTo>
                    <a:pt x="121" y="471"/>
                  </a:lnTo>
                  <a:lnTo>
                    <a:pt x="132" y="469"/>
                  </a:lnTo>
                  <a:lnTo>
                    <a:pt x="142" y="468"/>
                  </a:lnTo>
                  <a:lnTo>
                    <a:pt x="153" y="467"/>
                  </a:lnTo>
                  <a:lnTo>
                    <a:pt x="163" y="464"/>
                  </a:lnTo>
                  <a:lnTo>
                    <a:pt x="173" y="463"/>
                  </a:lnTo>
                  <a:lnTo>
                    <a:pt x="184" y="462"/>
                  </a:lnTo>
                  <a:lnTo>
                    <a:pt x="194" y="460"/>
                  </a:lnTo>
                  <a:lnTo>
                    <a:pt x="205" y="458"/>
                  </a:lnTo>
                  <a:lnTo>
                    <a:pt x="217" y="457"/>
                  </a:lnTo>
                  <a:lnTo>
                    <a:pt x="227" y="456"/>
                  </a:lnTo>
                  <a:lnTo>
                    <a:pt x="238" y="454"/>
                  </a:lnTo>
                  <a:lnTo>
                    <a:pt x="249" y="452"/>
                  </a:lnTo>
                  <a:lnTo>
                    <a:pt x="262" y="450"/>
                  </a:lnTo>
                  <a:lnTo>
                    <a:pt x="275" y="449"/>
                  </a:lnTo>
                  <a:lnTo>
                    <a:pt x="288" y="448"/>
                  </a:lnTo>
                  <a:lnTo>
                    <a:pt x="303" y="447"/>
                  </a:lnTo>
                  <a:lnTo>
                    <a:pt x="317" y="445"/>
                  </a:lnTo>
                  <a:lnTo>
                    <a:pt x="334" y="443"/>
                  </a:lnTo>
                  <a:lnTo>
                    <a:pt x="349" y="442"/>
                  </a:lnTo>
                  <a:lnTo>
                    <a:pt x="368" y="440"/>
                  </a:lnTo>
                  <a:lnTo>
                    <a:pt x="388" y="437"/>
                  </a:lnTo>
                  <a:lnTo>
                    <a:pt x="407" y="436"/>
                  </a:lnTo>
                  <a:lnTo>
                    <a:pt x="428" y="433"/>
                  </a:lnTo>
                  <a:lnTo>
                    <a:pt x="473" y="410"/>
                  </a:lnTo>
                  <a:lnTo>
                    <a:pt x="516" y="389"/>
                  </a:lnTo>
                  <a:lnTo>
                    <a:pt x="558" y="370"/>
                  </a:lnTo>
                  <a:lnTo>
                    <a:pt x="600" y="354"/>
                  </a:lnTo>
                  <a:lnTo>
                    <a:pt x="641" y="339"/>
                  </a:lnTo>
                  <a:lnTo>
                    <a:pt x="680" y="325"/>
                  </a:lnTo>
                  <a:lnTo>
                    <a:pt x="720" y="314"/>
                  </a:lnTo>
                  <a:lnTo>
                    <a:pt x="758" y="304"/>
                  </a:lnTo>
                  <a:lnTo>
                    <a:pt x="796" y="294"/>
                  </a:lnTo>
                  <a:lnTo>
                    <a:pt x="833" y="287"/>
                  </a:lnTo>
                  <a:lnTo>
                    <a:pt x="868" y="281"/>
                  </a:lnTo>
                  <a:lnTo>
                    <a:pt x="904" y="275"/>
                  </a:lnTo>
                  <a:lnTo>
                    <a:pt x="937" y="272"/>
                  </a:lnTo>
                  <a:lnTo>
                    <a:pt x="969" y="268"/>
                  </a:lnTo>
                  <a:lnTo>
                    <a:pt x="1001" y="267"/>
                  </a:lnTo>
                  <a:lnTo>
                    <a:pt x="1032" y="266"/>
                  </a:lnTo>
                  <a:lnTo>
                    <a:pt x="1062" y="266"/>
                  </a:lnTo>
                  <a:lnTo>
                    <a:pt x="1091" y="268"/>
                  </a:lnTo>
                  <a:lnTo>
                    <a:pt x="1117" y="270"/>
                  </a:lnTo>
                  <a:lnTo>
                    <a:pt x="1144" y="273"/>
                  </a:lnTo>
                  <a:lnTo>
                    <a:pt x="1169" y="275"/>
                  </a:lnTo>
                  <a:lnTo>
                    <a:pt x="1193" y="278"/>
                  </a:lnTo>
                  <a:lnTo>
                    <a:pt x="1216" y="282"/>
                  </a:lnTo>
                  <a:lnTo>
                    <a:pt x="1238" y="285"/>
                  </a:lnTo>
                  <a:lnTo>
                    <a:pt x="1258" y="289"/>
                  </a:lnTo>
                  <a:lnTo>
                    <a:pt x="1277" y="294"/>
                  </a:lnTo>
                  <a:lnTo>
                    <a:pt x="1295" y="298"/>
                  </a:lnTo>
                  <a:lnTo>
                    <a:pt x="1311" y="303"/>
                  </a:lnTo>
                  <a:lnTo>
                    <a:pt x="1326" y="308"/>
                  </a:lnTo>
                  <a:lnTo>
                    <a:pt x="1339" y="313"/>
                  </a:lnTo>
                  <a:lnTo>
                    <a:pt x="1350" y="317"/>
                  </a:lnTo>
                  <a:lnTo>
                    <a:pt x="1361" y="320"/>
                  </a:lnTo>
                  <a:lnTo>
                    <a:pt x="1382" y="330"/>
                  </a:lnTo>
                  <a:lnTo>
                    <a:pt x="1405" y="336"/>
                  </a:lnTo>
                  <a:lnTo>
                    <a:pt x="1430" y="344"/>
                  </a:lnTo>
                  <a:lnTo>
                    <a:pt x="1457" y="352"/>
                  </a:lnTo>
                  <a:lnTo>
                    <a:pt x="1485" y="357"/>
                  </a:lnTo>
                  <a:lnTo>
                    <a:pt x="1513" y="366"/>
                  </a:lnTo>
                  <a:lnTo>
                    <a:pt x="1541" y="372"/>
                  </a:lnTo>
                  <a:lnTo>
                    <a:pt x="1568" y="379"/>
                  </a:lnTo>
                  <a:lnTo>
                    <a:pt x="1594" y="383"/>
                  </a:lnTo>
                  <a:lnTo>
                    <a:pt x="1619" y="388"/>
                  </a:lnTo>
                  <a:lnTo>
                    <a:pt x="1642" y="392"/>
                  </a:lnTo>
                  <a:lnTo>
                    <a:pt x="1660" y="397"/>
                  </a:lnTo>
                  <a:lnTo>
                    <a:pt x="1678" y="400"/>
                  </a:lnTo>
                  <a:lnTo>
                    <a:pt x="1691" y="402"/>
                  </a:lnTo>
                  <a:lnTo>
                    <a:pt x="1699" y="403"/>
                  </a:lnTo>
                  <a:lnTo>
                    <a:pt x="1704" y="404"/>
                  </a:lnTo>
                  <a:lnTo>
                    <a:pt x="1706" y="405"/>
                  </a:lnTo>
                  <a:lnTo>
                    <a:pt x="1711" y="405"/>
                  </a:lnTo>
                  <a:lnTo>
                    <a:pt x="1716" y="407"/>
                  </a:lnTo>
                  <a:lnTo>
                    <a:pt x="1724" y="410"/>
                  </a:lnTo>
                  <a:lnTo>
                    <a:pt x="1733" y="410"/>
                  </a:lnTo>
                  <a:lnTo>
                    <a:pt x="1743" y="414"/>
                  </a:lnTo>
                  <a:lnTo>
                    <a:pt x="1755" y="416"/>
                  </a:lnTo>
                  <a:lnTo>
                    <a:pt x="1768" y="417"/>
                  </a:lnTo>
                  <a:lnTo>
                    <a:pt x="1784" y="421"/>
                  </a:lnTo>
                  <a:lnTo>
                    <a:pt x="1799" y="423"/>
                  </a:lnTo>
                  <a:lnTo>
                    <a:pt x="1815" y="425"/>
                  </a:lnTo>
                  <a:lnTo>
                    <a:pt x="1832" y="427"/>
                  </a:lnTo>
                  <a:lnTo>
                    <a:pt x="1850" y="428"/>
                  </a:lnTo>
                  <a:lnTo>
                    <a:pt x="1869" y="429"/>
                  </a:lnTo>
                  <a:lnTo>
                    <a:pt x="1889" y="432"/>
                  </a:lnTo>
                  <a:lnTo>
                    <a:pt x="1908" y="432"/>
                  </a:lnTo>
                  <a:lnTo>
                    <a:pt x="1928" y="431"/>
                  </a:lnTo>
                  <a:lnTo>
                    <a:pt x="1946" y="430"/>
                  </a:lnTo>
                  <a:lnTo>
                    <a:pt x="1966" y="430"/>
                  </a:lnTo>
                  <a:lnTo>
                    <a:pt x="1985" y="427"/>
                  </a:lnTo>
                  <a:lnTo>
                    <a:pt x="2004" y="424"/>
                  </a:lnTo>
                  <a:lnTo>
                    <a:pt x="2021" y="419"/>
                  </a:lnTo>
                  <a:lnTo>
                    <a:pt x="2040" y="415"/>
                  </a:lnTo>
                  <a:lnTo>
                    <a:pt x="2056" y="408"/>
                  </a:lnTo>
                  <a:lnTo>
                    <a:pt x="2072" y="402"/>
                  </a:lnTo>
                  <a:lnTo>
                    <a:pt x="2089" y="393"/>
                  </a:lnTo>
                  <a:lnTo>
                    <a:pt x="2102" y="383"/>
                  </a:lnTo>
                  <a:lnTo>
                    <a:pt x="2116" y="372"/>
                  </a:lnTo>
                  <a:lnTo>
                    <a:pt x="2128" y="360"/>
                  </a:lnTo>
                  <a:lnTo>
                    <a:pt x="2137" y="345"/>
                  </a:lnTo>
                  <a:lnTo>
                    <a:pt x="2147" y="330"/>
                  </a:lnTo>
                  <a:lnTo>
                    <a:pt x="2155" y="313"/>
                  </a:lnTo>
                  <a:lnTo>
                    <a:pt x="2301" y="48"/>
                  </a:lnTo>
                  <a:lnTo>
                    <a:pt x="2303" y="46"/>
                  </a:lnTo>
                  <a:lnTo>
                    <a:pt x="2307" y="40"/>
                  </a:lnTo>
                  <a:lnTo>
                    <a:pt x="2311" y="34"/>
                  </a:lnTo>
                  <a:lnTo>
                    <a:pt x="2318" y="26"/>
                  </a:lnTo>
                  <a:lnTo>
                    <a:pt x="2328" y="18"/>
                  </a:lnTo>
                  <a:lnTo>
                    <a:pt x="2341" y="12"/>
                  </a:lnTo>
                  <a:lnTo>
                    <a:pt x="2357" y="8"/>
                  </a:lnTo>
                  <a:lnTo>
                    <a:pt x="2376" y="5"/>
                  </a:lnTo>
                  <a:lnTo>
                    <a:pt x="2388" y="4"/>
                  </a:lnTo>
                  <a:lnTo>
                    <a:pt x="2400" y="4"/>
                  </a:lnTo>
                  <a:lnTo>
                    <a:pt x="2413" y="4"/>
                  </a:lnTo>
                  <a:lnTo>
                    <a:pt x="2426" y="4"/>
                  </a:lnTo>
                  <a:lnTo>
                    <a:pt x="2441" y="2"/>
                  </a:lnTo>
                  <a:lnTo>
                    <a:pt x="2455" y="3"/>
                  </a:lnTo>
                  <a:lnTo>
                    <a:pt x="2467" y="0"/>
                  </a:lnTo>
                  <a:lnTo>
                    <a:pt x="2481" y="1"/>
                  </a:lnTo>
                  <a:lnTo>
                    <a:pt x="2494" y="0"/>
                  </a:lnTo>
                  <a:lnTo>
                    <a:pt x="2505" y="1"/>
                  </a:lnTo>
                  <a:lnTo>
                    <a:pt x="2515" y="0"/>
                  </a:lnTo>
                  <a:lnTo>
                    <a:pt x="2524" y="0"/>
                  </a:lnTo>
                  <a:lnTo>
                    <a:pt x="2532" y="1"/>
                  </a:lnTo>
                  <a:lnTo>
                    <a:pt x="2537" y="1"/>
                  </a:lnTo>
                  <a:lnTo>
                    <a:pt x="2541" y="1"/>
                  </a:lnTo>
                  <a:lnTo>
                    <a:pt x="2543" y="1"/>
                  </a:lnTo>
                  <a:lnTo>
                    <a:pt x="2550" y="43"/>
                  </a:lnTo>
                  <a:lnTo>
                    <a:pt x="2556" y="83"/>
                  </a:lnTo>
                  <a:lnTo>
                    <a:pt x="2561" y="122"/>
                  </a:lnTo>
                  <a:lnTo>
                    <a:pt x="2568" y="164"/>
                  </a:lnTo>
                  <a:lnTo>
                    <a:pt x="2574" y="203"/>
                  </a:lnTo>
                  <a:lnTo>
                    <a:pt x="2578" y="242"/>
                  </a:lnTo>
                  <a:lnTo>
                    <a:pt x="2583" y="284"/>
                  </a:lnTo>
                  <a:lnTo>
                    <a:pt x="2590" y="325"/>
                  </a:lnTo>
                  <a:lnTo>
                    <a:pt x="2595" y="363"/>
                  </a:lnTo>
                  <a:lnTo>
                    <a:pt x="2600" y="404"/>
                  </a:lnTo>
                  <a:lnTo>
                    <a:pt x="2606" y="444"/>
                  </a:lnTo>
                  <a:lnTo>
                    <a:pt x="2612" y="482"/>
                  </a:lnTo>
                  <a:lnTo>
                    <a:pt x="2618" y="524"/>
                  </a:lnTo>
                  <a:lnTo>
                    <a:pt x="2625" y="564"/>
                  </a:lnTo>
                  <a:lnTo>
                    <a:pt x="2631" y="604"/>
                  </a:lnTo>
                  <a:lnTo>
                    <a:pt x="2637" y="644"/>
                  </a:lnTo>
                  <a:lnTo>
                    <a:pt x="2638" y="649"/>
                  </a:lnTo>
                  <a:lnTo>
                    <a:pt x="2638" y="654"/>
                  </a:lnTo>
                  <a:lnTo>
                    <a:pt x="2639" y="658"/>
                  </a:lnTo>
                  <a:lnTo>
                    <a:pt x="2637" y="661"/>
                  </a:lnTo>
                  <a:lnTo>
                    <a:pt x="2635" y="665"/>
                  </a:lnTo>
                  <a:lnTo>
                    <a:pt x="2631" y="668"/>
                  </a:lnTo>
                  <a:lnTo>
                    <a:pt x="2623" y="670"/>
                  </a:lnTo>
                  <a:lnTo>
                    <a:pt x="2612" y="672"/>
                  </a:lnTo>
                  <a:lnTo>
                    <a:pt x="2475" y="697"/>
                  </a:lnTo>
                  <a:lnTo>
                    <a:pt x="2439" y="696"/>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24" name="Freeform 8"/>
            <p:cNvSpPr>
              <a:spLocks/>
            </p:cNvSpPr>
            <p:nvPr/>
          </p:nvSpPr>
          <p:spPr bwMode="auto">
            <a:xfrm>
              <a:off x="1601" y="1822"/>
              <a:ext cx="2652" cy="702"/>
            </a:xfrm>
            <a:custGeom>
              <a:avLst/>
              <a:gdLst>
                <a:gd name="T0" fmla="*/ 3 w 2652"/>
                <a:gd name="T1" fmla="*/ 609 h 702"/>
                <a:gd name="T2" fmla="*/ 32 w 2652"/>
                <a:gd name="T3" fmla="*/ 486 h 702"/>
                <a:gd name="T4" fmla="*/ 74 w 2652"/>
                <a:gd name="T5" fmla="*/ 479 h 702"/>
                <a:gd name="T6" fmla="*/ 111 w 2652"/>
                <a:gd name="T7" fmla="*/ 472 h 702"/>
                <a:gd name="T8" fmla="*/ 143 w 2652"/>
                <a:gd name="T9" fmla="*/ 467 h 702"/>
                <a:gd name="T10" fmla="*/ 174 w 2652"/>
                <a:gd name="T11" fmla="*/ 461 h 702"/>
                <a:gd name="T12" fmla="*/ 206 w 2652"/>
                <a:gd name="T13" fmla="*/ 457 h 702"/>
                <a:gd name="T14" fmla="*/ 238 w 2652"/>
                <a:gd name="T15" fmla="*/ 453 h 702"/>
                <a:gd name="T16" fmla="*/ 276 w 2652"/>
                <a:gd name="T17" fmla="*/ 449 h 702"/>
                <a:gd name="T18" fmla="*/ 319 w 2652"/>
                <a:gd name="T19" fmla="*/ 444 h 702"/>
                <a:gd name="T20" fmla="*/ 370 w 2652"/>
                <a:gd name="T21" fmla="*/ 440 h 702"/>
                <a:gd name="T22" fmla="*/ 430 w 2652"/>
                <a:gd name="T23" fmla="*/ 432 h 702"/>
                <a:gd name="T24" fmla="*/ 560 w 2652"/>
                <a:gd name="T25" fmla="*/ 369 h 702"/>
                <a:gd name="T26" fmla="*/ 683 w 2652"/>
                <a:gd name="T27" fmla="*/ 324 h 702"/>
                <a:gd name="T28" fmla="*/ 799 w 2652"/>
                <a:gd name="T29" fmla="*/ 293 h 702"/>
                <a:gd name="T30" fmla="*/ 907 w 2652"/>
                <a:gd name="T31" fmla="*/ 274 h 702"/>
                <a:gd name="T32" fmla="*/ 1006 w 2652"/>
                <a:gd name="T33" fmla="*/ 267 h 702"/>
                <a:gd name="T34" fmla="*/ 1096 w 2652"/>
                <a:gd name="T35" fmla="*/ 268 h 702"/>
                <a:gd name="T36" fmla="*/ 1174 w 2652"/>
                <a:gd name="T37" fmla="*/ 274 h 702"/>
                <a:gd name="T38" fmla="*/ 1244 w 2652"/>
                <a:gd name="T39" fmla="*/ 285 h 702"/>
                <a:gd name="T40" fmla="*/ 1301 w 2652"/>
                <a:gd name="T41" fmla="*/ 298 h 702"/>
                <a:gd name="T42" fmla="*/ 1344 w 2652"/>
                <a:gd name="T43" fmla="*/ 312 h 702"/>
                <a:gd name="T44" fmla="*/ 1388 w 2652"/>
                <a:gd name="T45" fmla="*/ 329 h 702"/>
                <a:gd name="T46" fmla="*/ 1465 w 2652"/>
                <a:gd name="T47" fmla="*/ 351 h 702"/>
                <a:gd name="T48" fmla="*/ 1547 w 2652"/>
                <a:gd name="T49" fmla="*/ 372 h 702"/>
                <a:gd name="T50" fmla="*/ 1626 w 2652"/>
                <a:gd name="T51" fmla="*/ 389 h 702"/>
                <a:gd name="T52" fmla="*/ 1686 w 2652"/>
                <a:gd name="T53" fmla="*/ 401 h 702"/>
                <a:gd name="T54" fmla="*/ 1711 w 2652"/>
                <a:gd name="T55" fmla="*/ 405 h 702"/>
                <a:gd name="T56" fmla="*/ 1724 w 2652"/>
                <a:gd name="T57" fmla="*/ 408 h 702"/>
                <a:gd name="T58" fmla="*/ 1751 w 2652"/>
                <a:gd name="T59" fmla="*/ 414 h 702"/>
                <a:gd name="T60" fmla="*/ 1792 w 2652"/>
                <a:gd name="T61" fmla="*/ 422 h 702"/>
                <a:gd name="T62" fmla="*/ 1841 w 2652"/>
                <a:gd name="T63" fmla="*/ 429 h 702"/>
                <a:gd name="T64" fmla="*/ 1898 w 2652"/>
                <a:gd name="T65" fmla="*/ 433 h 702"/>
                <a:gd name="T66" fmla="*/ 1956 w 2652"/>
                <a:gd name="T67" fmla="*/ 433 h 702"/>
                <a:gd name="T68" fmla="*/ 2012 w 2652"/>
                <a:gd name="T69" fmla="*/ 425 h 702"/>
                <a:gd name="T70" fmla="*/ 2066 w 2652"/>
                <a:gd name="T71" fmla="*/ 409 h 702"/>
                <a:gd name="T72" fmla="*/ 2111 w 2652"/>
                <a:gd name="T73" fmla="*/ 385 h 702"/>
                <a:gd name="T74" fmla="*/ 2147 w 2652"/>
                <a:gd name="T75" fmla="*/ 347 h 702"/>
                <a:gd name="T76" fmla="*/ 2311 w 2652"/>
                <a:gd name="T77" fmla="*/ 47 h 702"/>
                <a:gd name="T78" fmla="*/ 2320 w 2652"/>
                <a:gd name="T79" fmla="*/ 32 h 702"/>
                <a:gd name="T80" fmla="*/ 2351 w 2652"/>
                <a:gd name="T81" fmla="*/ 12 h 702"/>
                <a:gd name="T82" fmla="*/ 2398 w 2652"/>
                <a:gd name="T83" fmla="*/ 4 h 702"/>
                <a:gd name="T84" fmla="*/ 2437 w 2652"/>
                <a:gd name="T85" fmla="*/ 2 h 702"/>
                <a:gd name="T86" fmla="*/ 2479 w 2652"/>
                <a:gd name="T87" fmla="*/ 1 h 702"/>
                <a:gd name="T88" fmla="*/ 2516 w 2652"/>
                <a:gd name="T89" fmla="*/ 0 h 702"/>
                <a:gd name="T90" fmla="*/ 2544 w 2652"/>
                <a:gd name="T91" fmla="*/ 0 h 702"/>
                <a:gd name="T92" fmla="*/ 2554 w 2652"/>
                <a:gd name="T93" fmla="*/ 1 h 702"/>
                <a:gd name="T94" fmla="*/ 2573 w 2652"/>
                <a:gd name="T95" fmla="*/ 123 h 702"/>
                <a:gd name="T96" fmla="*/ 2590 w 2652"/>
                <a:gd name="T97" fmla="*/ 245 h 702"/>
                <a:gd name="T98" fmla="*/ 2608 w 2652"/>
                <a:gd name="T99" fmla="*/ 366 h 702"/>
                <a:gd name="T100" fmla="*/ 2624 w 2652"/>
                <a:gd name="T101" fmla="*/ 487 h 702"/>
                <a:gd name="T102" fmla="*/ 2643 w 2652"/>
                <a:gd name="T103" fmla="*/ 608 h 702"/>
                <a:gd name="T104" fmla="*/ 2651 w 2652"/>
                <a:gd name="T105" fmla="*/ 658 h 702"/>
                <a:gd name="T106" fmla="*/ 2647 w 2652"/>
                <a:gd name="T107" fmla="*/ 669 h 702"/>
                <a:gd name="T108" fmla="*/ 2625 w 2652"/>
                <a:gd name="T109" fmla="*/ 677 h 7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2"/>
                <a:gd name="T166" fmla="*/ 0 h 702"/>
                <a:gd name="T167" fmla="*/ 2652 w 2652"/>
                <a:gd name="T168" fmla="*/ 702 h 7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2" h="702">
                  <a:moveTo>
                    <a:pt x="2451" y="700"/>
                  </a:moveTo>
                  <a:lnTo>
                    <a:pt x="2449" y="624"/>
                  </a:lnTo>
                  <a:lnTo>
                    <a:pt x="3" y="609"/>
                  </a:lnTo>
                  <a:lnTo>
                    <a:pt x="0" y="491"/>
                  </a:lnTo>
                  <a:lnTo>
                    <a:pt x="17" y="490"/>
                  </a:lnTo>
                  <a:lnTo>
                    <a:pt x="32" y="486"/>
                  </a:lnTo>
                  <a:lnTo>
                    <a:pt x="47" y="483"/>
                  </a:lnTo>
                  <a:lnTo>
                    <a:pt x="62" y="482"/>
                  </a:lnTo>
                  <a:lnTo>
                    <a:pt x="74" y="479"/>
                  </a:lnTo>
                  <a:lnTo>
                    <a:pt x="87" y="476"/>
                  </a:lnTo>
                  <a:lnTo>
                    <a:pt x="99" y="474"/>
                  </a:lnTo>
                  <a:lnTo>
                    <a:pt x="111" y="472"/>
                  </a:lnTo>
                  <a:lnTo>
                    <a:pt x="122" y="470"/>
                  </a:lnTo>
                  <a:lnTo>
                    <a:pt x="133" y="468"/>
                  </a:lnTo>
                  <a:lnTo>
                    <a:pt x="143" y="467"/>
                  </a:lnTo>
                  <a:lnTo>
                    <a:pt x="153" y="466"/>
                  </a:lnTo>
                  <a:lnTo>
                    <a:pt x="164" y="462"/>
                  </a:lnTo>
                  <a:lnTo>
                    <a:pt x="174" y="461"/>
                  </a:lnTo>
                  <a:lnTo>
                    <a:pt x="185" y="461"/>
                  </a:lnTo>
                  <a:lnTo>
                    <a:pt x="195" y="459"/>
                  </a:lnTo>
                  <a:lnTo>
                    <a:pt x="206" y="457"/>
                  </a:lnTo>
                  <a:lnTo>
                    <a:pt x="217" y="456"/>
                  </a:lnTo>
                  <a:lnTo>
                    <a:pt x="228" y="454"/>
                  </a:lnTo>
                  <a:lnTo>
                    <a:pt x="238" y="453"/>
                  </a:lnTo>
                  <a:lnTo>
                    <a:pt x="251" y="452"/>
                  </a:lnTo>
                  <a:lnTo>
                    <a:pt x="263" y="450"/>
                  </a:lnTo>
                  <a:lnTo>
                    <a:pt x="276" y="449"/>
                  </a:lnTo>
                  <a:lnTo>
                    <a:pt x="290" y="448"/>
                  </a:lnTo>
                  <a:lnTo>
                    <a:pt x="304" y="446"/>
                  </a:lnTo>
                  <a:lnTo>
                    <a:pt x="319" y="444"/>
                  </a:lnTo>
                  <a:lnTo>
                    <a:pt x="336" y="443"/>
                  </a:lnTo>
                  <a:lnTo>
                    <a:pt x="352" y="441"/>
                  </a:lnTo>
                  <a:lnTo>
                    <a:pt x="370" y="440"/>
                  </a:lnTo>
                  <a:lnTo>
                    <a:pt x="390" y="437"/>
                  </a:lnTo>
                  <a:lnTo>
                    <a:pt x="409" y="435"/>
                  </a:lnTo>
                  <a:lnTo>
                    <a:pt x="430" y="432"/>
                  </a:lnTo>
                  <a:lnTo>
                    <a:pt x="475" y="409"/>
                  </a:lnTo>
                  <a:lnTo>
                    <a:pt x="518" y="388"/>
                  </a:lnTo>
                  <a:lnTo>
                    <a:pt x="560" y="369"/>
                  </a:lnTo>
                  <a:lnTo>
                    <a:pt x="602" y="353"/>
                  </a:lnTo>
                  <a:lnTo>
                    <a:pt x="643" y="338"/>
                  </a:lnTo>
                  <a:lnTo>
                    <a:pt x="683" y="324"/>
                  </a:lnTo>
                  <a:lnTo>
                    <a:pt x="723" y="313"/>
                  </a:lnTo>
                  <a:lnTo>
                    <a:pt x="761" y="302"/>
                  </a:lnTo>
                  <a:lnTo>
                    <a:pt x="799" y="293"/>
                  </a:lnTo>
                  <a:lnTo>
                    <a:pt x="836" y="286"/>
                  </a:lnTo>
                  <a:lnTo>
                    <a:pt x="872" y="280"/>
                  </a:lnTo>
                  <a:lnTo>
                    <a:pt x="907" y="274"/>
                  </a:lnTo>
                  <a:lnTo>
                    <a:pt x="940" y="270"/>
                  </a:lnTo>
                  <a:lnTo>
                    <a:pt x="973" y="267"/>
                  </a:lnTo>
                  <a:lnTo>
                    <a:pt x="1006" y="267"/>
                  </a:lnTo>
                  <a:lnTo>
                    <a:pt x="1037" y="264"/>
                  </a:lnTo>
                  <a:lnTo>
                    <a:pt x="1066" y="266"/>
                  </a:lnTo>
                  <a:lnTo>
                    <a:pt x="1096" y="268"/>
                  </a:lnTo>
                  <a:lnTo>
                    <a:pt x="1123" y="269"/>
                  </a:lnTo>
                  <a:lnTo>
                    <a:pt x="1149" y="270"/>
                  </a:lnTo>
                  <a:lnTo>
                    <a:pt x="1174" y="274"/>
                  </a:lnTo>
                  <a:lnTo>
                    <a:pt x="1198" y="277"/>
                  </a:lnTo>
                  <a:lnTo>
                    <a:pt x="1221" y="281"/>
                  </a:lnTo>
                  <a:lnTo>
                    <a:pt x="1244" y="285"/>
                  </a:lnTo>
                  <a:lnTo>
                    <a:pt x="1263" y="288"/>
                  </a:lnTo>
                  <a:lnTo>
                    <a:pt x="1283" y="293"/>
                  </a:lnTo>
                  <a:lnTo>
                    <a:pt x="1301" y="298"/>
                  </a:lnTo>
                  <a:lnTo>
                    <a:pt x="1317" y="303"/>
                  </a:lnTo>
                  <a:lnTo>
                    <a:pt x="1331" y="308"/>
                  </a:lnTo>
                  <a:lnTo>
                    <a:pt x="1344" y="312"/>
                  </a:lnTo>
                  <a:lnTo>
                    <a:pt x="1356" y="317"/>
                  </a:lnTo>
                  <a:lnTo>
                    <a:pt x="1367" y="320"/>
                  </a:lnTo>
                  <a:lnTo>
                    <a:pt x="1388" y="329"/>
                  </a:lnTo>
                  <a:lnTo>
                    <a:pt x="1411" y="336"/>
                  </a:lnTo>
                  <a:lnTo>
                    <a:pt x="1438" y="343"/>
                  </a:lnTo>
                  <a:lnTo>
                    <a:pt x="1465" y="351"/>
                  </a:lnTo>
                  <a:lnTo>
                    <a:pt x="1492" y="358"/>
                  </a:lnTo>
                  <a:lnTo>
                    <a:pt x="1519" y="365"/>
                  </a:lnTo>
                  <a:lnTo>
                    <a:pt x="1547" y="372"/>
                  </a:lnTo>
                  <a:lnTo>
                    <a:pt x="1574" y="379"/>
                  </a:lnTo>
                  <a:lnTo>
                    <a:pt x="1601" y="383"/>
                  </a:lnTo>
                  <a:lnTo>
                    <a:pt x="1626" y="389"/>
                  </a:lnTo>
                  <a:lnTo>
                    <a:pt x="1649" y="394"/>
                  </a:lnTo>
                  <a:lnTo>
                    <a:pt x="1668" y="398"/>
                  </a:lnTo>
                  <a:lnTo>
                    <a:pt x="1686" y="401"/>
                  </a:lnTo>
                  <a:lnTo>
                    <a:pt x="1698" y="404"/>
                  </a:lnTo>
                  <a:lnTo>
                    <a:pt x="1707" y="405"/>
                  </a:lnTo>
                  <a:lnTo>
                    <a:pt x="1711" y="405"/>
                  </a:lnTo>
                  <a:lnTo>
                    <a:pt x="1713" y="405"/>
                  </a:lnTo>
                  <a:lnTo>
                    <a:pt x="1718" y="407"/>
                  </a:lnTo>
                  <a:lnTo>
                    <a:pt x="1724" y="408"/>
                  </a:lnTo>
                  <a:lnTo>
                    <a:pt x="1731" y="410"/>
                  </a:lnTo>
                  <a:lnTo>
                    <a:pt x="1740" y="412"/>
                  </a:lnTo>
                  <a:lnTo>
                    <a:pt x="1751" y="414"/>
                  </a:lnTo>
                  <a:lnTo>
                    <a:pt x="1763" y="416"/>
                  </a:lnTo>
                  <a:lnTo>
                    <a:pt x="1776" y="418"/>
                  </a:lnTo>
                  <a:lnTo>
                    <a:pt x="1792" y="422"/>
                  </a:lnTo>
                  <a:lnTo>
                    <a:pt x="1807" y="423"/>
                  </a:lnTo>
                  <a:lnTo>
                    <a:pt x="1824" y="425"/>
                  </a:lnTo>
                  <a:lnTo>
                    <a:pt x="1841" y="429"/>
                  </a:lnTo>
                  <a:lnTo>
                    <a:pt x="1860" y="430"/>
                  </a:lnTo>
                  <a:lnTo>
                    <a:pt x="1878" y="432"/>
                  </a:lnTo>
                  <a:lnTo>
                    <a:pt x="1898" y="433"/>
                  </a:lnTo>
                  <a:lnTo>
                    <a:pt x="1917" y="433"/>
                  </a:lnTo>
                  <a:lnTo>
                    <a:pt x="1936" y="432"/>
                  </a:lnTo>
                  <a:lnTo>
                    <a:pt x="1956" y="433"/>
                  </a:lnTo>
                  <a:lnTo>
                    <a:pt x="1975" y="431"/>
                  </a:lnTo>
                  <a:lnTo>
                    <a:pt x="1994" y="429"/>
                  </a:lnTo>
                  <a:lnTo>
                    <a:pt x="2012" y="425"/>
                  </a:lnTo>
                  <a:lnTo>
                    <a:pt x="2031" y="422"/>
                  </a:lnTo>
                  <a:lnTo>
                    <a:pt x="2049" y="417"/>
                  </a:lnTo>
                  <a:lnTo>
                    <a:pt x="2066" y="409"/>
                  </a:lnTo>
                  <a:lnTo>
                    <a:pt x="2083" y="402"/>
                  </a:lnTo>
                  <a:lnTo>
                    <a:pt x="2098" y="395"/>
                  </a:lnTo>
                  <a:lnTo>
                    <a:pt x="2111" y="385"/>
                  </a:lnTo>
                  <a:lnTo>
                    <a:pt x="2126" y="373"/>
                  </a:lnTo>
                  <a:lnTo>
                    <a:pt x="2137" y="362"/>
                  </a:lnTo>
                  <a:lnTo>
                    <a:pt x="2147" y="347"/>
                  </a:lnTo>
                  <a:lnTo>
                    <a:pt x="2156" y="331"/>
                  </a:lnTo>
                  <a:lnTo>
                    <a:pt x="2164" y="314"/>
                  </a:lnTo>
                  <a:lnTo>
                    <a:pt x="2311" y="47"/>
                  </a:lnTo>
                  <a:lnTo>
                    <a:pt x="2312" y="44"/>
                  </a:lnTo>
                  <a:lnTo>
                    <a:pt x="2316" y="40"/>
                  </a:lnTo>
                  <a:lnTo>
                    <a:pt x="2320" y="32"/>
                  </a:lnTo>
                  <a:lnTo>
                    <a:pt x="2328" y="25"/>
                  </a:lnTo>
                  <a:lnTo>
                    <a:pt x="2338" y="18"/>
                  </a:lnTo>
                  <a:lnTo>
                    <a:pt x="2351" y="12"/>
                  </a:lnTo>
                  <a:lnTo>
                    <a:pt x="2367" y="8"/>
                  </a:lnTo>
                  <a:lnTo>
                    <a:pt x="2386" y="5"/>
                  </a:lnTo>
                  <a:lnTo>
                    <a:pt x="2398" y="4"/>
                  </a:lnTo>
                  <a:lnTo>
                    <a:pt x="2410" y="2"/>
                  </a:lnTo>
                  <a:lnTo>
                    <a:pt x="2424" y="3"/>
                  </a:lnTo>
                  <a:lnTo>
                    <a:pt x="2437" y="2"/>
                  </a:lnTo>
                  <a:lnTo>
                    <a:pt x="2452" y="1"/>
                  </a:lnTo>
                  <a:lnTo>
                    <a:pt x="2465" y="1"/>
                  </a:lnTo>
                  <a:lnTo>
                    <a:pt x="2479" y="1"/>
                  </a:lnTo>
                  <a:lnTo>
                    <a:pt x="2492" y="0"/>
                  </a:lnTo>
                  <a:lnTo>
                    <a:pt x="2505" y="0"/>
                  </a:lnTo>
                  <a:lnTo>
                    <a:pt x="2516" y="0"/>
                  </a:lnTo>
                  <a:lnTo>
                    <a:pt x="2527" y="0"/>
                  </a:lnTo>
                  <a:lnTo>
                    <a:pt x="2535" y="0"/>
                  </a:lnTo>
                  <a:lnTo>
                    <a:pt x="2544" y="0"/>
                  </a:lnTo>
                  <a:lnTo>
                    <a:pt x="2548" y="0"/>
                  </a:lnTo>
                  <a:lnTo>
                    <a:pt x="2552" y="1"/>
                  </a:lnTo>
                  <a:lnTo>
                    <a:pt x="2554" y="1"/>
                  </a:lnTo>
                  <a:lnTo>
                    <a:pt x="2562" y="42"/>
                  </a:lnTo>
                  <a:lnTo>
                    <a:pt x="2567" y="82"/>
                  </a:lnTo>
                  <a:lnTo>
                    <a:pt x="2573" y="123"/>
                  </a:lnTo>
                  <a:lnTo>
                    <a:pt x="2579" y="164"/>
                  </a:lnTo>
                  <a:lnTo>
                    <a:pt x="2585" y="203"/>
                  </a:lnTo>
                  <a:lnTo>
                    <a:pt x="2590" y="245"/>
                  </a:lnTo>
                  <a:lnTo>
                    <a:pt x="2595" y="285"/>
                  </a:lnTo>
                  <a:lnTo>
                    <a:pt x="2602" y="326"/>
                  </a:lnTo>
                  <a:lnTo>
                    <a:pt x="2608" y="366"/>
                  </a:lnTo>
                  <a:lnTo>
                    <a:pt x="2612" y="406"/>
                  </a:lnTo>
                  <a:lnTo>
                    <a:pt x="2619" y="446"/>
                  </a:lnTo>
                  <a:lnTo>
                    <a:pt x="2624" y="487"/>
                  </a:lnTo>
                  <a:lnTo>
                    <a:pt x="2630" y="527"/>
                  </a:lnTo>
                  <a:lnTo>
                    <a:pt x="2635" y="567"/>
                  </a:lnTo>
                  <a:lnTo>
                    <a:pt x="2643" y="608"/>
                  </a:lnTo>
                  <a:lnTo>
                    <a:pt x="2649" y="649"/>
                  </a:lnTo>
                  <a:lnTo>
                    <a:pt x="2651" y="653"/>
                  </a:lnTo>
                  <a:lnTo>
                    <a:pt x="2651" y="658"/>
                  </a:lnTo>
                  <a:lnTo>
                    <a:pt x="2651" y="663"/>
                  </a:lnTo>
                  <a:lnTo>
                    <a:pt x="2650" y="666"/>
                  </a:lnTo>
                  <a:lnTo>
                    <a:pt x="2647" y="669"/>
                  </a:lnTo>
                  <a:lnTo>
                    <a:pt x="2643" y="673"/>
                  </a:lnTo>
                  <a:lnTo>
                    <a:pt x="2635" y="674"/>
                  </a:lnTo>
                  <a:lnTo>
                    <a:pt x="2625" y="677"/>
                  </a:lnTo>
                  <a:lnTo>
                    <a:pt x="2488" y="701"/>
                  </a:lnTo>
                  <a:lnTo>
                    <a:pt x="2451" y="70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25" name="Freeform 9"/>
            <p:cNvSpPr>
              <a:spLocks/>
            </p:cNvSpPr>
            <p:nvPr/>
          </p:nvSpPr>
          <p:spPr bwMode="auto">
            <a:xfrm>
              <a:off x="2040" y="2080"/>
              <a:ext cx="847" cy="211"/>
            </a:xfrm>
            <a:custGeom>
              <a:avLst/>
              <a:gdLst>
                <a:gd name="T0" fmla="*/ 0 w 847"/>
                <a:gd name="T1" fmla="*/ 171 h 211"/>
                <a:gd name="T2" fmla="*/ 17 w 847"/>
                <a:gd name="T3" fmla="*/ 205 h 211"/>
                <a:gd name="T4" fmla="*/ 18 w 847"/>
                <a:gd name="T5" fmla="*/ 210 h 211"/>
                <a:gd name="T6" fmla="*/ 168 w 847"/>
                <a:gd name="T7" fmla="*/ 210 h 211"/>
                <a:gd name="T8" fmla="*/ 795 w 847"/>
                <a:gd name="T9" fmla="*/ 91 h 211"/>
                <a:gd name="T10" fmla="*/ 846 w 847"/>
                <a:gd name="T11" fmla="*/ 30 h 211"/>
                <a:gd name="T12" fmla="*/ 845 w 847"/>
                <a:gd name="T13" fmla="*/ 29 h 211"/>
                <a:gd name="T14" fmla="*/ 842 w 847"/>
                <a:gd name="T15" fmla="*/ 29 h 211"/>
                <a:gd name="T16" fmla="*/ 836 w 847"/>
                <a:gd name="T17" fmla="*/ 27 h 211"/>
                <a:gd name="T18" fmla="*/ 829 w 847"/>
                <a:gd name="T19" fmla="*/ 25 h 211"/>
                <a:gd name="T20" fmla="*/ 820 w 847"/>
                <a:gd name="T21" fmla="*/ 21 h 211"/>
                <a:gd name="T22" fmla="*/ 808 w 847"/>
                <a:gd name="T23" fmla="*/ 19 h 211"/>
                <a:gd name="T24" fmla="*/ 795 w 847"/>
                <a:gd name="T25" fmla="*/ 18 h 211"/>
                <a:gd name="T26" fmla="*/ 781 w 847"/>
                <a:gd name="T27" fmla="*/ 15 h 211"/>
                <a:gd name="T28" fmla="*/ 765 w 847"/>
                <a:gd name="T29" fmla="*/ 11 h 211"/>
                <a:gd name="T30" fmla="*/ 746 w 847"/>
                <a:gd name="T31" fmla="*/ 8 h 211"/>
                <a:gd name="T32" fmla="*/ 727 w 847"/>
                <a:gd name="T33" fmla="*/ 7 h 211"/>
                <a:gd name="T34" fmla="*/ 705 w 847"/>
                <a:gd name="T35" fmla="*/ 5 h 211"/>
                <a:gd name="T36" fmla="*/ 681 w 847"/>
                <a:gd name="T37" fmla="*/ 2 h 211"/>
                <a:gd name="T38" fmla="*/ 657 w 847"/>
                <a:gd name="T39" fmla="*/ 1 h 211"/>
                <a:gd name="T40" fmla="*/ 631 w 847"/>
                <a:gd name="T41" fmla="*/ 0 h 211"/>
                <a:gd name="T42" fmla="*/ 603 w 847"/>
                <a:gd name="T43" fmla="*/ 1 h 211"/>
                <a:gd name="T44" fmla="*/ 575 w 847"/>
                <a:gd name="T45" fmla="*/ 1 h 211"/>
                <a:gd name="T46" fmla="*/ 544 w 847"/>
                <a:gd name="T47" fmla="*/ 5 h 211"/>
                <a:gd name="T48" fmla="*/ 513 w 847"/>
                <a:gd name="T49" fmla="*/ 7 h 211"/>
                <a:gd name="T50" fmla="*/ 480 w 847"/>
                <a:gd name="T51" fmla="*/ 9 h 211"/>
                <a:gd name="T52" fmla="*/ 445 w 847"/>
                <a:gd name="T53" fmla="*/ 15 h 211"/>
                <a:gd name="T54" fmla="*/ 410 w 847"/>
                <a:gd name="T55" fmla="*/ 21 h 211"/>
                <a:gd name="T56" fmla="*/ 374 w 847"/>
                <a:gd name="T57" fmla="*/ 30 h 211"/>
                <a:gd name="T58" fmla="*/ 335 w 847"/>
                <a:gd name="T59" fmla="*/ 38 h 211"/>
                <a:gd name="T60" fmla="*/ 296 w 847"/>
                <a:gd name="T61" fmla="*/ 48 h 211"/>
                <a:gd name="T62" fmla="*/ 258 w 847"/>
                <a:gd name="T63" fmla="*/ 61 h 211"/>
                <a:gd name="T64" fmla="*/ 216 w 847"/>
                <a:gd name="T65" fmla="*/ 75 h 211"/>
                <a:gd name="T66" fmla="*/ 175 w 847"/>
                <a:gd name="T67" fmla="*/ 90 h 211"/>
                <a:gd name="T68" fmla="*/ 132 w 847"/>
                <a:gd name="T69" fmla="*/ 106 h 211"/>
                <a:gd name="T70" fmla="*/ 90 w 847"/>
                <a:gd name="T71" fmla="*/ 127 h 211"/>
                <a:gd name="T72" fmla="*/ 46 w 847"/>
                <a:gd name="T73" fmla="*/ 148 h 211"/>
                <a:gd name="T74" fmla="*/ 0 w 847"/>
                <a:gd name="T75" fmla="*/ 171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7"/>
                <a:gd name="T115" fmla="*/ 0 h 211"/>
                <a:gd name="T116" fmla="*/ 847 w 847"/>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7" h="211">
                  <a:moveTo>
                    <a:pt x="0" y="171"/>
                  </a:moveTo>
                  <a:lnTo>
                    <a:pt x="17" y="205"/>
                  </a:lnTo>
                  <a:lnTo>
                    <a:pt x="18" y="210"/>
                  </a:lnTo>
                  <a:lnTo>
                    <a:pt x="168" y="210"/>
                  </a:lnTo>
                  <a:lnTo>
                    <a:pt x="795" y="91"/>
                  </a:lnTo>
                  <a:lnTo>
                    <a:pt x="846" y="30"/>
                  </a:lnTo>
                  <a:lnTo>
                    <a:pt x="845" y="29"/>
                  </a:lnTo>
                  <a:lnTo>
                    <a:pt x="842" y="29"/>
                  </a:lnTo>
                  <a:lnTo>
                    <a:pt x="836" y="27"/>
                  </a:lnTo>
                  <a:lnTo>
                    <a:pt x="829" y="25"/>
                  </a:lnTo>
                  <a:lnTo>
                    <a:pt x="820" y="21"/>
                  </a:lnTo>
                  <a:lnTo>
                    <a:pt x="808" y="19"/>
                  </a:lnTo>
                  <a:lnTo>
                    <a:pt x="795" y="18"/>
                  </a:lnTo>
                  <a:lnTo>
                    <a:pt x="781" y="15"/>
                  </a:lnTo>
                  <a:lnTo>
                    <a:pt x="765" y="11"/>
                  </a:lnTo>
                  <a:lnTo>
                    <a:pt x="746" y="8"/>
                  </a:lnTo>
                  <a:lnTo>
                    <a:pt x="727" y="7"/>
                  </a:lnTo>
                  <a:lnTo>
                    <a:pt x="705" y="5"/>
                  </a:lnTo>
                  <a:lnTo>
                    <a:pt x="681" y="2"/>
                  </a:lnTo>
                  <a:lnTo>
                    <a:pt x="657" y="1"/>
                  </a:lnTo>
                  <a:lnTo>
                    <a:pt x="631" y="0"/>
                  </a:lnTo>
                  <a:lnTo>
                    <a:pt x="603" y="1"/>
                  </a:lnTo>
                  <a:lnTo>
                    <a:pt x="575" y="1"/>
                  </a:lnTo>
                  <a:lnTo>
                    <a:pt x="544" y="5"/>
                  </a:lnTo>
                  <a:lnTo>
                    <a:pt x="513" y="7"/>
                  </a:lnTo>
                  <a:lnTo>
                    <a:pt x="480" y="9"/>
                  </a:lnTo>
                  <a:lnTo>
                    <a:pt x="445" y="15"/>
                  </a:lnTo>
                  <a:lnTo>
                    <a:pt x="410" y="21"/>
                  </a:lnTo>
                  <a:lnTo>
                    <a:pt x="374" y="30"/>
                  </a:lnTo>
                  <a:lnTo>
                    <a:pt x="335" y="38"/>
                  </a:lnTo>
                  <a:lnTo>
                    <a:pt x="296" y="48"/>
                  </a:lnTo>
                  <a:lnTo>
                    <a:pt x="258" y="61"/>
                  </a:lnTo>
                  <a:lnTo>
                    <a:pt x="216" y="75"/>
                  </a:lnTo>
                  <a:lnTo>
                    <a:pt x="175" y="90"/>
                  </a:lnTo>
                  <a:lnTo>
                    <a:pt x="132" y="106"/>
                  </a:lnTo>
                  <a:lnTo>
                    <a:pt x="90" y="127"/>
                  </a:lnTo>
                  <a:lnTo>
                    <a:pt x="46" y="148"/>
                  </a:lnTo>
                  <a:lnTo>
                    <a:pt x="0" y="171"/>
                  </a:lnTo>
                </a:path>
              </a:pathLst>
            </a:custGeom>
            <a:solidFill>
              <a:srgbClr val="99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26" name="Freeform 10"/>
            <p:cNvSpPr>
              <a:spLocks/>
            </p:cNvSpPr>
            <p:nvPr/>
          </p:nvSpPr>
          <p:spPr bwMode="auto">
            <a:xfrm>
              <a:off x="2031" y="2085"/>
              <a:ext cx="860" cy="213"/>
            </a:xfrm>
            <a:custGeom>
              <a:avLst/>
              <a:gdLst>
                <a:gd name="T0" fmla="*/ 0 w 860"/>
                <a:gd name="T1" fmla="*/ 170 h 213"/>
                <a:gd name="T2" fmla="*/ 16 w 860"/>
                <a:gd name="T3" fmla="*/ 206 h 213"/>
                <a:gd name="T4" fmla="*/ 18 w 860"/>
                <a:gd name="T5" fmla="*/ 211 h 213"/>
                <a:gd name="T6" fmla="*/ 171 w 860"/>
                <a:gd name="T7" fmla="*/ 212 h 213"/>
                <a:gd name="T8" fmla="*/ 807 w 860"/>
                <a:gd name="T9" fmla="*/ 95 h 213"/>
                <a:gd name="T10" fmla="*/ 859 w 860"/>
                <a:gd name="T11" fmla="*/ 33 h 213"/>
                <a:gd name="T12" fmla="*/ 858 w 860"/>
                <a:gd name="T13" fmla="*/ 32 h 213"/>
                <a:gd name="T14" fmla="*/ 854 w 860"/>
                <a:gd name="T15" fmla="*/ 31 h 213"/>
                <a:gd name="T16" fmla="*/ 849 w 860"/>
                <a:gd name="T17" fmla="*/ 30 h 213"/>
                <a:gd name="T18" fmla="*/ 842 w 860"/>
                <a:gd name="T19" fmla="*/ 27 h 213"/>
                <a:gd name="T20" fmla="*/ 832 w 860"/>
                <a:gd name="T21" fmla="*/ 24 h 213"/>
                <a:gd name="T22" fmla="*/ 820 w 860"/>
                <a:gd name="T23" fmla="*/ 21 h 213"/>
                <a:gd name="T24" fmla="*/ 807 w 860"/>
                <a:gd name="T25" fmla="*/ 19 h 213"/>
                <a:gd name="T26" fmla="*/ 792 w 860"/>
                <a:gd name="T27" fmla="*/ 16 h 213"/>
                <a:gd name="T28" fmla="*/ 776 w 860"/>
                <a:gd name="T29" fmla="*/ 13 h 213"/>
                <a:gd name="T30" fmla="*/ 756 w 860"/>
                <a:gd name="T31" fmla="*/ 10 h 213"/>
                <a:gd name="T32" fmla="*/ 737 w 860"/>
                <a:gd name="T33" fmla="*/ 8 h 213"/>
                <a:gd name="T34" fmla="*/ 716 w 860"/>
                <a:gd name="T35" fmla="*/ 5 h 213"/>
                <a:gd name="T36" fmla="*/ 692 w 860"/>
                <a:gd name="T37" fmla="*/ 3 h 213"/>
                <a:gd name="T38" fmla="*/ 667 w 860"/>
                <a:gd name="T39" fmla="*/ 2 h 213"/>
                <a:gd name="T40" fmla="*/ 640 w 860"/>
                <a:gd name="T41" fmla="*/ 0 h 213"/>
                <a:gd name="T42" fmla="*/ 611 w 860"/>
                <a:gd name="T43" fmla="*/ 1 h 213"/>
                <a:gd name="T44" fmla="*/ 582 w 860"/>
                <a:gd name="T45" fmla="*/ 1 h 213"/>
                <a:gd name="T46" fmla="*/ 552 w 860"/>
                <a:gd name="T47" fmla="*/ 4 h 213"/>
                <a:gd name="T48" fmla="*/ 519 w 860"/>
                <a:gd name="T49" fmla="*/ 6 h 213"/>
                <a:gd name="T50" fmla="*/ 486 w 860"/>
                <a:gd name="T51" fmla="*/ 8 h 213"/>
                <a:gd name="T52" fmla="*/ 451 w 860"/>
                <a:gd name="T53" fmla="*/ 13 h 213"/>
                <a:gd name="T54" fmla="*/ 416 w 860"/>
                <a:gd name="T55" fmla="*/ 19 h 213"/>
                <a:gd name="T56" fmla="*/ 378 w 860"/>
                <a:gd name="T57" fmla="*/ 27 h 213"/>
                <a:gd name="T58" fmla="*/ 340 w 860"/>
                <a:gd name="T59" fmla="*/ 35 h 213"/>
                <a:gd name="T60" fmla="*/ 300 w 860"/>
                <a:gd name="T61" fmla="*/ 46 h 213"/>
                <a:gd name="T62" fmla="*/ 261 w 860"/>
                <a:gd name="T63" fmla="*/ 58 h 213"/>
                <a:gd name="T64" fmla="*/ 219 w 860"/>
                <a:gd name="T65" fmla="*/ 73 h 213"/>
                <a:gd name="T66" fmla="*/ 177 w 860"/>
                <a:gd name="T67" fmla="*/ 88 h 213"/>
                <a:gd name="T68" fmla="*/ 133 w 860"/>
                <a:gd name="T69" fmla="*/ 105 h 213"/>
                <a:gd name="T70" fmla="*/ 91 w 860"/>
                <a:gd name="T71" fmla="*/ 126 h 213"/>
                <a:gd name="T72" fmla="*/ 46 w 860"/>
                <a:gd name="T73" fmla="*/ 147 h 213"/>
                <a:gd name="T74" fmla="*/ 0 w 860"/>
                <a:gd name="T75" fmla="*/ 170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0"/>
                <a:gd name="T115" fmla="*/ 0 h 213"/>
                <a:gd name="T116" fmla="*/ 860 w 860"/>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0" h="213">
                  <a:moveTo>
                    <a:pt x="0" y="170"/>
                  </a:moveTo>
                  <a:lnTo>
                    <a:pt x="16" y="206"/>
                  </a:lnTo>
                  <a:lnTo>
                    <a:pt x="18" y="211"/>
                  </a:lnTo>
                  <a:lnTo>
                    <a:pt x="171" y="212"/>
                  </a:lnTo>
                  <a:lnTo>
                    <a:pt x="807" y="95"/>
                  </a:lnTo>
                  <a:lnTo>
                    <a:pt x="859" y="33"/>
                  </a:lnTo>
                  <a:lnTo>
                    <a:pt x="858" y="32"/>
                  </a:lnTo>
                  <a:lnTo>
                    <a:pt x="854" y="31"/>
                  </a:lnTo>
                  <a:lnTo>
                    <a:pt x="849" y="30"/>
                  </a:lnTo>
                  <a:lnTo>
                    <a:pt x="842" y="27"/>
                  </a:lnTo>
                  <a:lnTo>
                    <a:pt x="832" y="24"/>
                  </a:lnTo>
                  <a:lnTo>
                    <a:pt x="820" y="21"/>
                  </a:lnTo>
                  <a:lnTo>
                    <a:pt x="807" y="19"/>
                  </a:lnTo>
                  <a:lnTo>
                    <a:pt x="792" y="16"/>
                  </a:lnTo>
                  <a:lnTo>
                    <a:pt x="776" y="13"/>
                  </a:lnTo>
                  <a:lnTo>
                    <a:pt x="756" y="10"/>
                  </a:lnTo>
                  <a:lnTo>
                    <a:pt x="737" y="8"/>
                  </a:lnTo>
                  <a:lnTo>
                    <a:pt x="716" y="5"/>
                  </a:lnTo>
                  <a:lnTo>
                    <a:pt x="692" y="3"/>
                  </a:lnTo>
                  <a:lnTo>
                    <a:pt x="667" y="2"/>
                  </a:lnTo>
                  <a:lnTo>
                    <a:pt x="640" y="0"/>
                  </a:lnTo>
                  <a:lnTo>
                    <a:pt x="611" y="1"/>
                  </a:lnTo>
                  <a:lnTo>
                    <a:pt x="582" y="1"/>
                  </a:lnTo>
                  <a:lnTo>
                    <a:pt x="552" y="4"/>
                  </a:lnTo>
                  <a:lnTo>
                    <a:pt x="519" y="6"/>
                  </a:lnTo>
                  <a:lnTo>
                    <a:pt x="486" y="8"/>
                  </a:lnTo>
                  <a:lnTo>
                    <a:pt x="451" y="13"/>
                  </a:lnTo>
                  <a:lnTo>
                    <a:pt x="416" y="19"/>
                  </a:lnTo>
                  <a:lnTo>
                    <a:pt x="378" y="27"/>
                  </a:lnTo>
                  <a:lnTo>
                    <a:pt x="340" y="35"/>
                  </a:lnTo>
                  <a:lnTo>
                    <a:pt x="300" y="46"/>
                  </a:lnTo>
                  <a:lnTo>
                    <a:pt x="261" y="58"/>
                  </a:lnTo>
                  <a:lnTo>
                    <a:pt x="219" y="73"/>
                  </a:lnTo>
                  <a:lnTo>
                    <a:pt x="177" y="88"/>
                  </a:lnTo>
                  <a:lnTo>
                    <a:pt x="133" y="105"/>
                  </a:lnTo>
                  <a:lnTo>
                    <a:pt x="91" y="126"/>
                  </a:lnTo>
                  <a:lnTo>
                    <a:pt x="46" y="147"/>
                  </a:lnTo>
                  <a:lnTo>
                    <a:pt x="0" y="17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27" name="Freeform 11"/>
            <p:cNvSpPr>
              <a:spLocks/>
            </p:cNvSpPr>
            <p:nvPr/>
          </p:nvSpPr>
          <p:spPr bwMode="auto">
            <a:xfrm>
              <a:off x="1599" y="2421"/>
              <a:ext cx="2485" cy="169"/>
            </a:xfrm>
            <a:custGeom>
              <a:avLst/>
              <a:gdLst>
                <a:gd name="T0" fmla="*/ 2435 w 2485"/>
                <a:gd name="T1" fmla="*/ 99 h 169"/>
                <a:gd name="T2" fmla="*/ 2335 w 2485"/>
                <a:gd name="T3" fmla="*/ 102 h 169"/>
                <a:gd name="T4" fmla="*/ 2235 w 2485"/>
                <a:gd name="T5" fmla="*/ 109 h 169"/>
                <a:gd name="T6" fmla="*/ 2135 w 2485"/>
                <a:gd name="T7" fmla="*/ 112 h 169"/>
                <a:gd name="T8" fmla="*/ 2036 w 2485"/>
                <a:gd name="T9" fmla="*/ 116 h 169"/>
                <a:gd name="T10" fmla="*/ 1934 w 2485"/>
                <a:gd name="T11" fmla="*/ 117 h 169"/>
                <a:gd name="T12" fmla="*/ 1835 w 2485"/>
                <a:gd name="T13" fmla="*/ 119 h 169"/>
                <a:gd name="T14" fmla="*/ 1733 w 2485"/>
                <a:gd name="T15" fmla="*/ 124 h 169"/>
                <a:gd name="T16" fmla="*/ 1633 w 2485"/>
                <a:gd name="T17" fmla="*/ 125 h 169"/>
                <a:gd name="T18" fmla="*/ 1532 w 2485"/>
                <a:gd name="T19" fmla="*/ 126 h 169"/>
                <a:gd name="T20" fmla="*/ 1433 w 2485"/>
                <a:gd name="T21" fmla="*/ 128 h 169"/>
                <a:gd name="T22" fmla="*/ 1333 w 2485"/>
                <a:gd name="T23" fmla="*/ 131 h 169"/>
                <a:gd name="T24" fmla="*/ 1233 w 2485"/>
                <a:gd name="T25" fmla="*/ 132 h 169"/>
                <a:gd name="T26" fmla="*/ 1135 w 2485"/>
                <a:gd name="T27" fmla="*/ 135 h 169"/>
                <a:gd name="T28" fmla="*/ 1037 w 2485"/>
                <a:gd name="T29" fmla="*/ 139 h 169"/>
                <a:gd name="T30" fmla="*/ 939 w 2485"/>
                <a:gd name="T31" fmla="*/ 143 h 169"/>
                <a:gd name="T32" fmla="*/ 843 w 2485"/>
                <a:gd name="T33" fmla="*/ 148 h 169"/>
                <a:gd name="T34" fmla="*/ 758 w 2485"/>
                <a:gd name="T35" fmla="*/ 152 h 169"/>
                <a:gd name="T36" fmla="*/ 686 w 2485"/>
                <a:gd name="T37" fmla="*/ 155 h 169"/>
                <a:gd name="T38" fmla="*/ 625 w 2485"/>
                <a:gd name="T39" fmla="*/ 157 h 169"/>
                <a:gd name="T40" fmla="*/ 573 w 2485"/>
                <a:gd name="T41" fmla="*/ 161 h 169"/>
                <a:gd name="T42" fmla="*/ 531 w 2485"/>
                <a:gd name="T43" fmla="*/ 161 h 169"/>
                <a:gd name="T44" fmla="*/ 498 w 2485"/>
                <a:gd name="T45" fmla="*/ 161 h 169"/>
                <a:gd name="T46" fmla="*/ 472 w 2485"/>
                <a:gd name="T47" fmla="*/ 162 h 169"/>
                <a:gd name="T48" fmla="*/ 453 w 2485"/>
                <a:gd name="T49" fmla="*/ 162 h 169"/>
                <a:gd name="T50" fmla="*/ 439 w 2485"/>
                <a:gd name="T51" fmla="*/ 162 h 169"/>
                <a:gd name="T52" fmla="*/ 429 w 2485"/>
                <a:gd name="T53" fmla="*/ 162 h 169"/>
                <a:gd name="T54" fmla="*/ 425 w 2485"/>
                <a:gd name="T55" fmla="*/ 161 h 169"/>
                <a:gd name="T56" fmla="*/ 422 w 2485"/>
                <a:gd name="T57" fmla="*/ 160 h 169"/>
                <a:gd name="T58" fmla="*/ 423 w 2485"/>
                <a:gd name="T59" fmla="*/ 162 h 169"/>
                <a:gd name="T60" fmla="*/ 417 w 2485"/>
                <a:gd name="T61" fmla="*/ 161 h 169"/>
                <a:gd name="T62" fmla="*/ 401 w 2485"/>
                <a:gd name="T63" fmla="*/ 163 h 169"/>
                <a:gd name="T64" fmla="*/ 377 w 2485"/>
                <a:gd name="T65" fmla="*/ 164 h 169"/>
                <a:gd name="T66" fmla="*/ 351 w 2485"/>
                <a:gd name="T67" fmla="*/ 166 h 169"/>
                <a:gd name="T68" fmla="*/ 322 w 2485"/>
                <a:gd name="T69" fmla="*/ 166 h 169"/>
                <a:gd name="T70" fmla="*/ 295 w 2485"/>
                <a:gd name="T71" fmla="*/ 168 h 169"/>
                <a:gd name="T72" fmla="*/ 271 w 2485"/>
                <a:gd name="T73" fmla="*/ 167 h 169"/>
                <a:gd name="T74" fmla="*/ 251 w 2485"/>
                <a:gd name="T75" fmla="*/ 165 h 169"/>
                <a:gd name="T76" fmla="*/ 239 w 2485"/>
                <a:gd name="T77" fmla="*/ 165 h 169"/>
                <a:gd name="T78" fmla="*/ 216 w 2485"/>
                <a:gd name="T79" fmla="*/ 161 h 169"/>
                <a:gd name="T80" fmla="*/ 182 w 2485"/>
                <a:gd name="T81" fmla="*/ 157 h 169"/>
                <a:gd name="T82" fmla="*/ 146 w 2485"/>
                <a:gd name="T83" fmla="*/ 148 h 169"/>
                <a:gd name="T84" fmla="*/ 105 w 2485"/>
                <a:gd name="T85" fmla="*/ 137 h 169"/>
                <a:gd name="T86" fmla="*/ 66 w 2485"/>
                <a:gd name="T87" fmla="*/ 122 h 169"/>
                <a:gd name="T88" fmla="*/ 32 w 2485"/>
                <a:gd name="T89" fmla="*/ 101 h 169"/>
                <a:gd name="T90" fmla="*/ 18 w 2485"/>
                <a:gd name="T91" fmla="*/ 52 h 169"/>
                <a:gd name="T92" fmla="*/ 1 w 2485"/>
                <a:gd name="T93" fmla="*/ 0 h 169"/>
                <a:gd name="T94" fmla="*/ 2450 w 2485"/>
                <a:gd name="T95" fmla="*/ 24 h 169"/>
                <a:gd name="T96" fmla="*/ 2451 w 2485"/>
                <a:gd name="T97" fmla="*/ 49 h 169"/>
                <a:gd name="T98" fmla="*/ 2455 w 2485"/>
                <a:gd name="T99" fmla="*/ 71 h 169"/>
                <a:gd name="T100" fmla="*/ 2469 w 2485"/>
                <a:gd name="T101" fmla="*/ 90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5"/>
                <a:gd name="T154" fmla="*/ 0 h 169"/>
                <a:gd name="T155" fmla="*/ 2485 w 248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5" h="169">
                  <a:moveTo>
                    <a:pt x="2484" y="95"/>
                  </a:moveTo>
                  <a:lnTo>
                    <a:pt x="2435" y="99"/>
                  </a:lnTo>
                  <a:lnTo>
                    <a:pt x="2384" y="101"/>
                  </a:lnTo>
                  <a:lnTo>
                    <a:pt x="2335" y="102"/>
                  </a:lnTo>
                  <a:lnTo>
                    <a:pt x="2286" y="106"/>
                  </a:lnTo>
                  <a:lnTo>
                    <a:pt x="2235" y="109"/>
                  </a:lnTo>
                  <a:lnTo>
                    <a:pt x="2185" y="110"/>
                  </a:lnTo>
                  <a:lnTo>
                    <a:pt x="2135" y="112"/>
                  </a:lnTo>
                  <a:lnTo>
                    <a:pt x="2085" y="113"/>
                  </a:lnTo>
                  <a:lnTo>
                    <a:pt x="2036" y="116"/>
                  </a:lnTo>
                  <a:lnTo>
                    <a:pt x="1985" y="117"/>
                  </a:lnTo>
                  <a:lnTo>
                    <a:pt x="1934" y="117"/>
                  </a:lnTo>
                  <a:lnTo>
                    <a:pt x="1884" y="119"/>
                  </a:lnTo>
                  <a:lnTo>
                    <a:pt x="1835" y="119"/>
                  </a:lnTo>
                  <a:lnTo>
                    <a:pt x="1784" y="122"/>
                  </a:lnTo>
                  <a:lnTo>
                    <a:pt x="1733" y="124"/>
                  </a:lnTo>
                  <a:lnTo>
                    <a:pt x="1682" y="123"/>
                  </a:lnTo>
                  <a:lnTo>
                    <a:pt x="1633" y="125"/>
                  </a:lnTo>
                  <a:lnTo>
                    <a:pt x="1584" y="125"/>
                  </a:lnTo>
                  <a:lnTo>
                    <a:pt x="1532" y="126"/>
                  </a:lnTo>
                  <a:lnTo>
                    <a:pt x="1482" y="126"/>
                  </a:lnTo>
                  <a:lnTo>
                    <a:pt x="1433" y="128"/>
                  </a:lnTo>
                  <a:lnTo>
                    <a:pt x="1384" y="129"/>
                  </a:lnTo>
                  <a:lnTo>
                    <a:pt x="1333" y="131"/>
                  </a:lnTo>
                  <a:lnTo>
                    <a:pt x="1284" y="132"/>
                  </a:lnTo>
                  <a:lnTo>
                    <a:pt x="1233" y="132"/>
                  </a:lnTo>
                  <a:lnTo>
                    <a:pt x="1184" y="134"/>
                  </a:lnTo>
                  <a:lnTo>
                    <a:pt x="1135" y="135"/>
                  </a:lnTo>
                  <a:lnTo>
                    <a:pt x="1086" y="137"/>
                  </a:lnTo>
                  <a:lnTo>
                    <a:pt x="1037" y="139"/>
                  </a:lnTo>
                  <a:lnTo>
                    <a:pt x="986" y="141"/>
                  </a:lnTo>
                  <a:lnTo>
                    <a:pt x="939" y="143"/>
                  </a:lnTo>
                  <a:lnTo>
                    <a:pt x="890" y="145"/>
                  </a:lnTo>
                  <a:lnTo>
                    <a:pt x="843" y="148"/>
                  </a:lnTo>
                  <a:lnTo>
                    <a:pt x="800" y="150"/>
                  </a:lnTo>
                  <a:lnTo>
                    <a:pt x="758" y="152"/>
                  </a:lnTo>
                  <a:lnTo>
                    <a:pt x="720" y="154"/>
                  </a:lnTo>
                  <a:lnTo>
                    <a:pt x="686" y="155"/>
                  </a:lnTo>
                  <a:lnTo>
                    <a:pt x="654" y="157"/>
                  </a:lnTo>
                  <a:lnTo>
                    <a:pt x="625" y="157"/>
                  </a:lnTo>
                  <a:lnTo>
                    <a:pt x="597" y="159"/>
                  </a:lnTo>
                  <a:lnTo>
                    <a:pt x="573" y="161"/>
                  </a:lnTo>
                  <a:lnTo>
                    <a:pt x="551" y="159"/>
                  </a:lnTo>
                  <a:lnTo>
                    <a:pt x="531" y="161"/>
                  </a:lnTo>
                  <a:lnTo>
                    <a:pt x="514" y="161"/>
                  </a:lnTo>
                  <a:lnTo>
                    <a:pt x="498" y="161"/>
                  </a:lnTo>
                  <a:lnTo>
                    <a:pt x="484" y="163"/>
                  </a:lnTo>
                  <a:lnTo>
                    <a:pt x="472" y="162"/>
                  </a:lnTo>
                  <a:lnTo>
                    <a:pt x="461" y="162"/>
                  </a:lnTo>
                  <a:lnTo>
                    <a:pt x="453" y="162"/>
                  </a:lnTo>
                  <a:lnTo>
                    <a:pt x="445" y="162"/>
                  </a:lnTo>
                  <a:lnTo>
                    <a:pt x="439" y="162"/>
                  </a:lnTo>
                  <a:lnTo>
                    <a:pt x="434" y="162"/>
                  </a:lnTo>
                  <a:lnTo>
                    <a:pt x="429" y="162"/>
                  </a:lnTo>
                  <a:lnTo>
                    <a:pt x="427" y="161"/>
                  </a:lnTo>
                  <a:lnTo>
                    <a:pt x="425" y="161"/>
                  </a:lnTo>
                  <a:lnTo>
                    <a:pt x="422" y="161"/>
                  </a:lnTo>
                  <a:lnTo>
                    <a:pt x="422" y="160"/>
                  </a:lnTo>
                  <a:lnTo>
                    <a:pt x="422" y="161"/>
                  </a:lnTo>
                  <a:lnTo>
                    <a:pt x="423" y="162"/>
                  </a:lnTo>
                  <a:lnTo>
                    <a:pt x="421" y="162"/>
                  </a:lnTo>
                  <a:lnTo>
                    <a:pt x="417" y="161"/>
                  </a:lnTo>
                  <a:lnTo>
                    <a:pt x="410" y="162"/>
                  </a:lnTo>
                  <a:lnTo>
                    <a:pt x="401" y="163"/>
                  </a:lnTo>
                  <a:lnTo>
                    <a:pt x="389" y="162"/>
                  </a:lnTo>
                  <a:lnTo>
                    <a:pt x="377" y="164"/>
                  </a:lnTo>
                  <a:lnTo>
                    <a:pt x="365" y="164"/>
                  </a:lnTo>
                  <a:lnTo>
                    <a:pt x="351" y="166"/>
                  </a:lnTo>
                  <a:lnTo>
                    <a:pt x="337" y="164"/>
                  </a:lnTo>
                  <a:lnTo>
                    <a:pt x="322" y="166"/>
                  </a:lnTo>
                  <a:lnTo>
                    <a:pt x="308" y="165"/>
                  </a:lnTo>
                  <a:lnTo>
                    <a:pt x="295" y="168"/>
                  </a:lnTo>
                  <a:lnTo>
                    <a:pt x="283" y="166"/>
                  </a:lnTo>
                  <a:lnTo>
                    <a:pt x="271" y="167"/>
                  </a:lnTo>
                  <a:lnTo>
                    <a:pt x="261" y="167"/>
                  </a:lnTo>
                  <a:lnTo>
                    <a:pt x="251" y="165"/>
                  </a:lnTo>
                  <a:lnTo>
                    <a:pt x="247" y="166"/>
                  </a:lnTo>
                  <a:lnTo>
                    <a:pt x="239" y="165"/>
                  </a:lnTo>
                  <a:lnTo>
                    <a:pt x="229" y="163"/>
                  </a:lnTo>
                  <a:lnTo>
                    <a:pt x="216" y="161"/>
                  </a:lnTo>
                  <a:lnTo>
                    <a:pt x="199" y="160"/>
                  </a:lnTo>
                  <a:lnTo>
                    <a:pt x="182" y="157"/>
                  </a:lnTo>
                  <a:lnTo>
                    <a:pt x="164" y="152"/>
                  </a:lnTo>
                  <a:lnTo>
                    <a:pt x="146" y="148"/>
                  </a:lnTo>
                  <a:lnTo>
                    <a:pt x="125" y="144"/>
                  </a:lnTo>
                  <a:lnTo>
                    <a:pt x="105" y="137"/>
                  </a:lnTo>
                  <a:lnTo>
                    <a:pt x="85" y="131"/>
                  </a:lnTo>
                  <a:lnTo>
                    <a:pt x="66" y="122"/>
                  </a:lnTo>
                  <a:lnTo>
                    <a:pt x="49" y="112"/>
                  </a:lnTo>
                  <a:lnTo>
                    <a:pt x="32" y="101"/>
                  </a:lnTo>
                  <a:lnTo>
                    <a:pt x="18" y="88"/>
                  </a:lnTo>
                  <a:lnTo>
                    <a:pt x="18" y="52"/>
                  </a:lnTo>
                  <a:lnTo>
                    <a:pt x="0" y="48"/>
                  </a:lnTo>
                  <a:lnTo>
                    <a:pt x="1" y="0"/>
                  </a:lnTo>
                  <a:lnTo>
                    <a:pt x="2448" y="13"/>
                  </a:lnTo>
                  <a:lnTo>
                    <a:pt x="2450" y="24"/>
                  </a:lnTo>
                  <a:lnTo>
                    <a:pt x="2451" y="37"/>
                  </a:lnTo>
                  <a:lnTo>
                    <a:pt x="2451" y="49"/>
                  </a:lnTo>
                  <a:lnTo>
                    <a:pt x="2452" y="60"/>
                  </a:lnTo>
                  <a:lnTo>
                    <a:pt x="2455" y="71"/>
                  </a:lnTo>
                  <a:lnTo>
                    <a:pt x="2460" y="81"/>
                  </a:lnTo>
                  <a:lnTo>
                    <a:pt x="2469" y="90"/>
                  </a:lnTo>
                  <a:lnTo>
                    <a:pt x="2484" y="95"/>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28" name="Freeform 12"/>
            <p:cNvSpPr>
              <a:spLocks/>
            </p:cNvSpPr>
            <p:nvPr/>
          </p:nvSpPr>
          <p:spPr bwMode="auto">
            <a:xfrm>
              <a:off x="1590" y="2426"/>
              <a:ext cx="2498" cy="168"/>
            </a:xfrm>
            <a:custGeom>
              <a:avLst/>
              <a:gdLst>
                <a:gd name="T0" fmla="*/ 2497 w 2498"/>
                <a:gd name="T1" fmla="*/ 99 h 168"/>
                <a:gd name="T2" fmla="*/ 2397 w 2498"/>
                <a:gd name="T3" fmla="*/ 105 h 168"/>
                <a:gd name="T4" fmla="*/ 2298 w 2498"/>
                <a:gd name="T5" fmla="*/ 109 h 168"/>
                <a:gd name="T6" fmla="*/ 2197 w 2498"/>
                <a:gd name="T7" fmla="*/ 115 h 168"/>
                <a:gd name="T8" fmla="*/ 2096 w 2498"/>
                <a:gd name="T9" fmla="*/ 117 h 168"/>
                <a:gd name="T10" fmla="*/ 1996 w 2498"/>
                <a:gd name="T11" fmla="*/ 119 h 168"/>
                <a:gd name="T12" fmla="*/ 1893 w 2498"/>
                <a:gd name="T13" fmla="*/ 122 h 168"/>
                <a:gd name="T14" fmla="*/ 1793 w 2498"/>
                <a:gd name="T15" fmla="*/ 125 h 168"/>
                <a:gd name="T16" fmla="*/ 1691 w 2498"/>
                <a:gd name="T17" fmla="*/ 127 h 168"/>
                <a:gd name="T18" fmla="*/ 1592 w 2498"/>
                <a:gd name="T19" fmla="*/ 128 h 168"/>
                <a:gd name="T20" fmla="*/ 1491 w 2498"/>
                <a:gd name="T21" fmla="*/ 129 h 168"/>
                <a:gd name="T22" fmla="*/ 1390 w 2498"/>
                <a:gd name="T23" fmla="*/ 132 h 168"/>
                <a:gd name="T24" fmla="*/ 1290 w 2498"/>
                <a:gd name="T25" fmla="*/ 134 h 168"/>
                <a:gd name="T26" fmla="*/ 1191 w 2498"/>
                <a:gd name="T27" fmla="*/ 136 h 168"/>
                <a:gd name="T28" fmla="*/ 1091 w 2498"/>
                <a:gd name="T29" fmla="*/ 139 h 168"/>
                <a:gd name="T30" fmla="*/ 992 w 2498"/>
                <a:gd name="T31" fmla="*/ 144 h 168"/>
                <a:gd name="T32" fmla="*/ 895 w 2498"/>
                <a:gd name="T33" fmla="*/ 147 h 168"/>
                <a:gd name="T34" fmla="*/ 803 w 2498"/>
                <a:gd name="T35" fmla="*/ 151 h 168"/>
                <a:gd name="T36" fmla="*/ 724 w 2498"/>
                <a:gd name="T37" fmla="*/ 155 h 168"/>
                <a:gd name="T38" fmla="*/ 657 w 2498"/>
                <a:gd name="T39" fmla="*/ 159 h 168"/>
                <a:gd name="T40" fmla="*/ 601 w 2498"/>
                <a:gd name="T41" fmla="*/ 161 h 168"/>
                <a:gd name="T42" fmla="*/ 554 w 2498"/>
                <a:gd name="T43" fmla="*/ 161 h 168"/>
                <a:gd name="T44" fmla="*/ 516 w 2498"/>
                <a:gd name="T45" fmla="*/ 162 h 168"/>
                <a:gd name="T46" fmla="*/ 487 w 2498"/>
                <a:gd name="T47" fmla="*/ 163 h 168"/>
                <a:gd name="T48" fmla="*/ 464 w 2498"/>
                <a:gd name="T49" fmla="*/ 162 h 168"/>
                <a:gd name="T50" fmla="*/ 448 w 2498"/>
                <a:gd name="T51" fmla="*/ 163 h 168"/>
                <a:gd name="T52" fmla="*/ 436 w 2498"/>
                <a:gd name="T53" fmla="*/ 162 h 168"/>
                <a:gd name="T54" fmla="*/ 430 w 2498"/>
                <a:gd name="T55" fmla="*/ 162 h 168"/>
                <a:gd name="T56" fmla="*/ 425 w 2498"/>
                <a:gd name="T57" fmla="*/ 163 h 168"/>
                <a:gd name="T58" fmla="*/ 425 w 2498"/>
                <a:gd name="T59" fmla="*/ 163 h 168"/>
                <a:gd name="T60" fmla="*/ 423 w 2498"/>
                <a:gd name="T61" fmla="*/ 163 h 168"/>
                <a:gd name="T62" fmla="*/ 411 w 2498"/>
                <a:gd name="T63" fmla="*/ 163 h 168"/>
                <a:gd name="T64" fmla="*/ 391 w 2498"/>
                <a:gd name="T65" fmla="*/ 164 h 168"/>
                <a:gd name="T66" fmla="*/ 367 w 2498"/>
                <a:gd name="T67" fmla="*/ 166 h 168"/>
                <a:gd name="T68" fmla="*/ 339 w 2498"/>
                <a:gd name="T69" fmla="*/ 166 h 168"/>
                <a:gd name="T70" fmla="*/ 310 w 2498"/>
                <a:gd name="T71" fmla="*/ 167 h 168"/>
                <a:gd name="T72" fmla="*/ 284 w 2498"/>
                <a:gd name="T73" fmla="*/ 167 h 168"/>
                <a:gd name="T74" fmla="*/ 262 w 2498"/>
                <a:gd name="T75" fmla="*/ 167 h 168"/>
                <a:gd name="T76" fmla="*/ 248 w 2498"/>
                <a:gd name="T77" fmla="*/ 165 h 168"/>
                <a:gd name="T78" fmla="*/ 230 w 2498"/>
                <a:gd name="T79" fmla="*/ 163 h 168"/>
                <a:gd name="T80" fmla="*/ 201 w 2498"/>
                <a:gd name="T81" fmla="*/ 161 h 168"/>
                <a:gd name="T82" fmla="*/ 165 w 2498"/>
                <a:gd name="T83" fmla="*/ 153 h 168"/>
                <a:gd name="T84" fmla="*/ 126 w 2498"/>
                <a:gd name="T85" fmla="*/ 145 h 168"/>
                <a:gd name="T86" fmla="*/ 86 w 2498"/>
                <a:gd name="T87" fmla="*/ 132 h 168"/>
                <a:gd name="T88" fmla="*/ 49 w 2498"/>
                <a:gd name="T89" fmla="*/ 113 h 168"/>
                <a:gd name="T90" fmla="*/ 17 w 2498"/>
                <a:gd name="T91" fmla="*/ 88 h 168"/>
                <a:gd name="T92" fmla="*/ 0 w 2498"/>
                <a:gd name="T93" fmla="*/ 47 h 168"/>
                <a:gd name="T94" fmla="*/ 2460 w 2498"/>
                <a:gd name="T95" fmla="*/ 16 h 168"/>
                <a:gd name="T96" fmla="*/ 2463 w 2498"/>
                <a:gd name="T97" fmla="*/ 40 h 168"/>
                <a:gd name="T98" fmla="*/ 2465 w 2498"/>
                <a:gd name="T99" fmla="*/ 65 h 168"/>
                <a:gd name="T100" fmla="*/ 2473 w 2498"/>
                <a:gd name="T101" fmla="*/ 85 h 168"/>
                <a:gd name="T102" fmla="*/ 2497 w 2498"/>
                <a:gd name="T103" fmla="*/ 99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98"/>
                <a:gd name="T157" fmla="*/ 0 h 168"/>
                <a:gd name="T158" fmla="*/ 2498 w 2498"/>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98" h="168">
                  <a:moveTo>
                    <a:pt x="2497" y="99"/>
                  </a:moveTo>
                  <a:lnTo>
                    <a:pt x="2497" y="99"/>
                  </a:lnTo>
                  <a:lnTo>
                    <a:pt x="2448" y="103"/>
                  </a:lnTo>
                  <a:lnTo>
                    <a:pt x="2397" y="105"/>
                  </a:lnTo>
                  <a:lnTo>
                    <a:pt x="2347" y="107"/>
                  </a:lnTo>
                  <a:lnTo>
                    <a:pt x="2298" y="109"/>
                  </a:lnTo>
                  <a:lnTo>
                    <a:pt x="2247" y="112"/>
                  </a:lnTo>
                  <a:lnTo>
                    <a:pt x="2197" y="115"/>
                  </a:lnTo>
                  <a:lnTo>
                    <a:pt x="2147" y="115"/>
                  </a:lnTo>
                  <a:lnTo>
                    <a:pt x="2096" y="117"/>
                  </a:lnTo>
                  <a:lnTo>
                    <a:pt x="2046" y="119"/>
                  </a:lnTo>
                  <a:lnTo>
                    <a:pt x="1996" y="119"/>
                  </a:lnTo>
                  <a:lnTo>
                    <a:pt x="1944" y="121"/>
                  </a:lnTo>
                  <a:lnTo>
                    <a:pt x="1893" y="122"/>
                  </a:lnTo>
                  <a:lnTo>
                    <a:pt x="1843" y="123"/>
                  </a:lnTo>
                  <a:lnTo>
                    <a:pt x="1793" y="125"/>
                  </a:lnTo>
                  <a:lnTo>
                    <a:pt x="1742" y="126"/>
                  </a:lnTo>
                  <a:lnTo>
                    <a:pt x="1691" y="127"/>
                  </a:lnTo>
                  <a:lnTo>
                    <a:pt x="1642" y="128"/>
                  </a:lnTo>
                  <a:lnTo>
                    <a:pt x="1592" y="128"/>
                  </a:lnTo>
                  <a:lnTo>
                    <a:pt x="1540" y="128"/>
                  </a:lnTo>
                  <a:lnTo>
                    <a:pt x="1491" y="129"/>
                  </a:lnTo>
                  <a:lnTo>
                    <a:pt x="1441" y="130"/>
                  </a:lnTo>
                  <a:lnTo>
                    <a:pt x="1390" y="132"/>
                  </a:lnTo>
                  <a:lnTo>
                    <a:pt x="1340" y="134"/>
                  </a:lnTo>
                  <a:lnTo>
                    <a:pt x="1290" y="134"/>
                  </a:lnTo>
                  <a:lnTo>
                    <a:pt x="1240" y="135"/>
                  </a:lnTo>
                  <a:lnTo>
                    <a:pt x="1191" y="136"/>
                  </a:lnTo>
                  <a:lnTo>
                    <a:pt x="1141" y="137"/>
                  </a:lnTo>
                  <a:lnTo>
                    <a:pt x="1091" y="139"/>
                  </a:lnTo>
                  <a:lnTo>
                    <a:pt x="1043" y="141"/>
                  </a:lnTo>
                  <a:lnTo>
                    <a:pt x="992" y="144"/>
                  </a:lnTo>
                  <a:lnTo>
                    <a:pt x="944" y="146"/>
                  </a:lnTo>
                  <a:lnTo>
                    <a:pt x="895" y="147"/>
                  </a:lnTo>
                  <a:lnTo>
                    <a:pt x="848" y="150"/>
                  </a:lnTo>
                  <a:lnTo>
                    <a:pt x="803" y="151"/>
                  </a:lnTo>
                  <a:lnTo>
                    <a:pt x="763" y="154"/>
                  </a:lnTo>
                  <a:lnTo>
                    <a:pt x="724" y="155"/>
                  </a:lnTo>
                  <a:lnTo>
                    <a:pt x="688" y="156"/>
                  </a:lnTo>
                  <a:lnTo>
                    <a:pt x="657" y="159"/>
                  </a:lnTo>
                  <a:lnTo>
                    <a:pt x="628" y="159"/>
                  </a:lnTo>
                  <a:lnTo>
                    <a:pt x="601" y="161"/>
                  </a:lnTo>
                  <a:lnTo>
                    <a:pt x="576" y="160"/>
                  </a:lnTo>
                  <a:lnTo>
                    <a:pt x="554" y="161"/>
                  </a:lnTo>
                  <a:lnTo>
                    <a:pt x="534" y="163"/>
                  </a:lnTo>
                  <a:lnTo>
                    <a:pt x="516" y="162"/>
                  </a:lnTo>
                  <a:lnTo>
                    <a:pt x="501" y="162"/>
                  </a:lnTo>
                  <a:lnTo>
                    <a:pt x="487" y="163"/>
                  </a:lnTo>
                  <a:lnTo>
                    <a:pt x="475" y="164"/>
                  </a:lnTo>
                  <a:lnTo>
                    <a:pt x="464" y="162"/>
                  </a:lnTo>
                  <a:lnTo>
                    <a:pt x="456" y="163"/>
                  </a:lnTo>
                  <a:lnTo>
                    <a:pt x="448" y="163"/>
                  </a:lnTo>
                  <a:lnTo>
                    <a:pt x="442" y="162"/>
                  </a:lnTo>
                  <a:lnTo>
                    <a:pt x="436" y="162"/>
                  </a:lnTo>
                  <a:lnTo>
                    <a:pt x="433" y="163"/>
                  </a:lnTo>
                  <a:lnTo>
                    <a:pt x="430" y="162"/>
                  </a:lnTo>
                  <a:lnTo>
                    <a:pt x="428" y="163"/>
                  </a:lnTo>
                  <a:lnTo>
                    <a:pt x="425" y="163"/>
                  </a:lnTo>
                  <a:lnTo>
                    <a:pt x="425" y="162"/>
                  </a:lnTo>
                  <a:lnTo>
                    <a:pt x="425" y="163"/>
                  </a:lnTo>
                  <a:lnTo>
                    <a:pt x="426" y="164"/>
                  </a:lnTo>
                  <a:lnTo>
                    <a:pt x="423" y="163"/>
                  </a:lnTo>
                  <a:lnTo>
                    <a:pt x="420" y="163"/>
                  </a:lnTo>
                  <a:lnTo>
                    <a:pt x="411" y="163"/>
                  </a:lnTo>
                  <a:lnTo>
                    <a:pt x="403" y="163"/>
                  </a:lnTo>
                  <a:lnTo>
                    <a:pt x="391" y="164"/>
                  </a:lnTo>
                  <a:lnTo>
                    <a:pt x="380" y="165"/>
                  </a:lnTo>
                  <a:lnTo>
                    <a:pt x="367" y="166"/>
                  </a:lnTo>
                  <a:lnTo>
                    <a:pt x="353" y="166"/>
                  </a:lnTo>
                  <a:lnTo>
                    <a:pt x="339" y="166"/>
                  </a:lnTo>
                  <a:lnTo>
                    <a:pt x="325" y="166"/>
                  </a:lnTo>
                  <a:lnTo>
                    <a:pt x="310" y="167"/>
                  </a:lnTo>
                  <a:lnTo>
                    <a:pt x="296" y="167"/>
                  </a:lnTo>
                  <a:lnTo>
                    <a:pt x="284" y="167"/>
                  </a:lnTo>
                  <a:lnTo>
                    <a:pt x="273" y="167"/>
                  </a:lnTo>
                  <a:lnTo>
                    <a:pt x="262" y="167"/>
                  </a:lnTo>
                  <a:lnTo>
                    <a:pt x="253" y="166"/>
                  </a:lnTo>
                  <a:lnTo>
                    <a:pt x="248" y="165"/>
                  </a:lnTo>
                  <a:lnTo>
                    <a:pt x="241" y="165"/>
                  </a:lnTo>
                  <a:lnTo>
                    <a:pt x="230" y="163"/>
                  </a:lnTo>
                  <a:lnTo>
                    <a:pt x="217" y="162"/>
                  </a:lnTo>
                  <a:lnTo>
                    <a:pt x="201" y="161"/>
                  </a:lnTo>
                  <a:lnTo>
                    <a:pt x="184" y="158"/>
                  </a:lnTo>
                  <a:lnTo>
                    <a:pt x="165" y="153"/>
                  </a:lnTo>
                  <a:lnTo>
                    <a:pt x="146" y="149"/>
                  </a:lnTo>
                  <a:lnTo>
                    <a:pt x="126" y="145"/>
                  </a:lnTo>
                  <a:lnTo>
                    <a:pt x="106" y="138"/>
                  </a:lnTo>
                  <a:lnTo>
                    <a:pt x="86" y="132"/>
                  </a:lnTo>
                  <a:lnTo>
                    <a:pt x="66" y="122"/>
                  </a:lnTo>
                  <a:lnTo>
                    <a:pt x="49" y="113"/>
                  </a:lnTo>
                  <a:lnTo>
                    <a:pt x="32" y="101"/>
                  </a:lnTo>
                  <a:lnTo>
                    <a:pt x="17" y="88"/>
                  </a:lnTo>
                  <a:lnTo>
                    <a:pt x="18" y="51"/>
                  </a:lnTo>
                  <a:lnTo>
                    <a:pt x="0" y="47"/>
                  </a:lnTo>
                  <a:lnTo>
                    <a:pt x="1" y="0"/>
                  </a:lnTo>
                  <a:lnTo>
                    <a:pt x="2460" y="16"/>
                  </a:lnTo>
                  <a:lnTo>
                    <a:pt x="2463" y="27"/>
                  </a:lnTo>
                  <a:lnTo>
                    <a:pt x="2463" y="40"/>
                  </a:lnTo>
                  <a:lnTo>
                    <a:pt x="2464" y="52"/>
                  </a:lnTo>
                  <a:lnTo>
                    <a:pt x="2465" y="65"/>
                  </a:lnTo>
                  <a:lnTo>
                    <a:pt x="2467" y="76"/>
                  </a:lnTo>
                  <a:lnTo>
                    <a:pt x="2473" y="85"/>
                  </a:lnTo>
                  <a:lnTo>
                    <a:pt x="2482" y="94"/>
                  </a:lnTo>
                  <a:lnTo>
                    <a:pt x="2497" y="99"/>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29" name="Freeform 13"/>
            <p:cNvSpPr>
              <a:spLocks/>
            </p:cNvSpPr>
            <p:nvPr/>
          </p:nvSpPr>
          <p:spPr bwMode="auto">
            <a:xfrm>
              <a:off x="2015" y="2540"/>
              <a:ext cx="138" cy="108"/>
            </a:xfrm>
            <a:custGeom>
              <a:avLst/>
              <a:gdLst>
                <a:gd name="T0" fmla="*/ 59 w 138"/>
                <a:gd name="T1" fmla="*/ 24 h 108"/>
                <a:gd name="T2" fmla="*/ 66 w 138"/>
                <a:gd name="T3" fmla="*/ 36 h 108"/>
                <a:gd name="T4" fmla="*/ 75 w 138"/>
                <a:gd name="T5" fmla="*/ 43 h 108"/>
                <a:gd name="T6" fmla="*/ 88 w 138"/>
                <a:gd name="T7" fmla="*/ 49 h 108"/>
                <a:gd name="T8" fmla="*/ 101 w 138"/>
                <a:gd name="T9" fmla="*/ 54 h 108"/>
                <a:gd name="T10" fmla="*/ 114 w 138"/>
                <a:gd name="T11" fmla="*/ 55 h 108"/>
                <a:gd name="T12" fmla="*/ 124 w 138"/>
                <a:gd name="T13" fmla="*/ 56 h 108"/>
                <a:gd name="T14" fmla="*/ 132 w 138"/>
                <a:gd name="T15" fmla="*/ 55 h 108"/>
                <a:gd name="T16" fmla="*/ 134 w 138"/>
                <a:gd name="T17" fmla="*/ 54 h 108"/>
                <a:gd name="T18" fmla="*/ 137 w 138"/>
                <a:gd name="T19" fmla="*/ 107 h 108"/>
                <a:gd name="T20" fmla="*/ 135 w 138"/>
                <a:gd name="T21" fmla="*/ 107 h 108"/>
                <a:gd name="T22" fmla="*/ 132 w 138"/>
                <a:gd name="T23" fmla="*/ 107 h 108"/>
                <a:gd name="T24" fmla="*/ 127 w 138"/>
                <a:gd name="T25" fmla="*/ 107 h 108"/>
                <a:gd name="T26" fmla="*/ 118 w 138"/>
                <a:gd name="T27" fmla="*/ 107 h 108"/>
                <a:gd name="T28" fmla="*/ 110 w 138"/>
                <a:gd name="T29" fmla="*/ 106 h 108"/>
                <a:gd name="T30" fmla="*/ 100 w 138"/>
                <a:gd name="T31" fmla="*/ 105 h 108"/>
                <a:gd name="T32" fmla="*/ 90 w 138"/>
                <a:gd name="T33" fmla="*/ 103 h 108"/>
                <a:gd name="T34" fmla="*/ 77 w 138"/>
                <a:gd name="T35" fmla="*/ 100 h 108"/>
                <a:gd name="T36" fmla="*/ 65 w 138"/>
                <a:gd name="T37" fmla="*/ 96 h 108"/>
                <a:gd name="T38" fmla="*/ 55 w 138"/>
                <a:gd name="T39" fmla="*/ 91 h 108"/>
                <a:gd name="T40" fmla="*/ 43 w 138"/>
                <a:gd name="T41" fmla="*/ 86 h 108"/>
                <a:gd name="T42" fmla="*/ 33 w 138"/>
                <a:gd name="T43" fmla="*/ 76 h 108"/>
                <a:gd name="T44" fmla="*/ 22 w 138"/>
                <a:gd name="T45" fmla="*/ 68 h 108"/>
                <a:gd name="T46" fmla="*/ 13 w 138"/>
                <a:gd name="T47" fmla="*/ 59 h 108"/>
                <a:gd name="T48" fmla="*/ 5 w 138"/>
                <a:gd name="T49" fmla="*/ 45 h 108"/>
                <a:gd name="T50" fmla="*/ 1 w 138"/>
                <a:gd name="T51" fmla="*/ 31 h 108"/>
                <a:gd name="T52" fmla="*/ 0 w 138"/>
                <a:gd name="T53" fmla="*/ 27 h 108"/>
                <a:gd name="T54" fmla="*/ 0 w 138"/>
                <a:gd name="T55" fmla="*/ 21 h 108"/>
                <a:gd name="T56" fmla="*/ 1 w 138"/>
                <a:gd name="T57" fmla="*/ 17 h 108"/>
                <a:gd name="T58" fmla="*/ 5 w 138"/>
                <a:gd name="T59" fmla="*/ 13 h 108"/>
                <a:gd name="T60" fmla="*/ 9 w 138"/>
                <a:gd name="T61" fmla="*/ 7 h 108"/>
                <a:gd name="T62" fmla="*/ 13 w 138"/>
                <a:gd name="T63" fmla="*/ 3 h 108"/>
                <a:gd name="T64" fmla="*/ 18 w 138"/>
                <a:gd name="T65" fmla="*/ 1 h 108"/>
                <a:gd name="T66" fmla="*/ 24 w 138"/>
                <a:gd name="T67" fmla="*/ 0 h 108"/>
                <a:gd name="T68" fmla="*/ 29 w 138"/>
                <a:gd name="T69" fmla="*/ 2 h 108"/>
                <a:gd name="T70" fmla="*/ 35 w 138"/>
                <a:gd name="T71" fmla="*/ 1 h 108"/>
                <a:gd name="T72" fmla="*/ 40 w 138"/>
                <a:gd name="T73" fmla="*/ 3 h 108"/>
                <a:gd name="T74" fmla="*/ 45 w 138"/>
                <a:gd name="T75" fmla="*/ 7 h 108"/>
                <a:gd name="T76" fmla="*/ 50 w 138"/>
                <a:gd name="T77" fmla="*/ 10 h 108"/>
                <a:gd name="T78" fmla="*/ 53 w 138"/>
                <a:gd name="T79" fmla="*/ 13 h 108"/>
                <a:gd name="T80" fmla="*/ 56 w 138"/>
                <a:gd name="T81" fmla="*/ 18 h 108"/>
                <a:gd name="T82" fmla="*/ 59 w 138"/>
                <a:gd name="T83" fmla="*/ 24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08"/>
                <a:gd name="T128" fmla="*/ 138 w 13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08">
                  <a:moveTo>
                    <a:pt x="59" y="24"/>
                  </a:moveTo>
                  <a:lnTo>
                    <a:pt x="66" y="36"/>
                  </a:lnTo>
                  <a:lnTo>
                    <a:pt x="75" y="43"/>
                  </a:lnTo>
                  <a:lnTo>
                    <a:pt x="88" y="49"/>
                  </a:lnTo>
                  <a:lnTo>
                    <a:pt x="101" y="54"/>
                  </a:lnTo>
                  <a:lnTo>
                    <a:pt x="114" y="55"/>
                  </a:lnTo>
                  <a:lnTo>
                    <a:pt x="124" y="56"/>
                  </a:lnTo>
                  <a:lnTo>
                    <a:pt x="132" y="55"/>
                  </a:lnTo>
                  <a:lnTo>
                    <a:pt x="134" y="54"/>
                  </a:lnTo>
                  <a:lnTo>
                    <a:pt x="137" y="107"/>
                  </a:lnTo>
                  <a:lnTo>
                    <a:pt x="135" y="107"/>
                  </a:lnTo>
                  <a:lnTo>
                    <a:pt x="132" y="107"/>
                  </a:lnTo>
                  <a:lnTo>
                    <a:pt x="127" y="107"/>
                  </a:lnTo>
                  <a:lnTo>
                    <a:pt x="118" y="107"/>
                  </a:lnTo>
                  <a:lnTo>
                    <a:pt x="110" y="106"/>
                  </a:lnTo>
                  <a:lnTo>
                    <a:pt x="100" y="105"/>
                  </a:lnTo>
                  <a:lnTo>
                    <a:pt x="90" y="103"/>
                  </a:lnTo>
                  <a:lnTo>
                    <a:pt x="77" y="100"/>
                  </a:lnTo>
                  <a:lnTo>
                    <a:pt x="65" y="96"/>
                  </a:lnTo>
                  <a:lnTo>
                    <a:pt x="55" y="91"/>
                  </a:lnTo>
                  <a:lnTo>
                    <a:pt x="43" y="86"/>
                  </a:lnTo>
                  <a:lnTo>
                    <a:pt x="33" y="76"/>
                  </a:lnTo>
                  <a:lnTo>
                    <a:pt x="22" y="68"/>
                  </a:lnTo>
                  <a:lnTo>
                    <a:pt x="13" y="59"/>
                  </a:lnTo>
                  <a:lnTo>
                    <a:pt x="5" y="45"/>
                  </a:lnTo>
                  <a:lnTo>
                    <a:pt x="1" y="31"/>
                  </a:lnTo>
                  <a:lnTo>
                    <a:pt x="0" y="27"/>
                  </a:lnTo>
                  <a:lnTo>
                    <a:pt x="0" y="21"/>
                  </a:lnTo>
                  <a:lnTo>
                    <a:pt x="1" y="17"/>
                  </a:lnTo>
                  <a:lnTo>
                    <a:pt x="5" y="13"/>
                  </a:lnTo>
                  <a:lnTo>
                    <a:pt x="9" y="7"/>
                  </a:lnTo>
                  <a:lnTo>
                    <a:pt x="13" y="3"/>
                  </a:lnTo>
                  <a:lnTo>
                    <a:pt x="18" y="1"/>
                  </a:lnTo>
                  <a:lnTo>
                    <a:pt x="24" y="0"/>
                  </a:lnTo>
                  <a:lnTo>
                    <a:pt x="29" y="2"/>
                  </a:lnTo>
                  <a:lnTo>
                    <a:pt x="35" y="1"/>
                  </a:lnTo>
                  <a:lnTo>
                    <a:pt x="40" y="3"/>
                  </a:lnTo>
                  <a:lnTo>
                    <a:pt x="45" y="7"/>
                  </a:lnTo>
                  <a:lnTo>
                    <a:pt x="50" y="10"/>
                  </a:lnTo>
                  <a:lnTo>
                    <a:pt x="53" y="13"/>
                  </a:lnTo>
                  <a:lnTo>
                    <a:pt x="56" y="18"/>
                  </a:lnTo>
                  <a:lnTo>
                    <a:pt x="59" y="24"/>
                  </a:lnTo>
                </a:path>
              </a:pathLst>
            </a:custGeom>
            <a:solidFill>
              <a:srgbClr val="669999"/>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30" name="Freeform 14"/>
            <p:cNvSpPr>
              <a:spLocks/>
            </p:cNvSpPr>
            <p:nvPr/>
          </p:nvSpPr>
          <p:spPr bwMode="auto">
            <a:xfrm>
              <a:off x="2005" y="2543"/>
              <a:ext cx="151" cy="115"/>
            </a:xfrm>
            <a:custGeom>
              <a:avLst/>
              <a:gdLst>
                <a:gd name="T0" fmla="*/ 66 w 151"/>
                <a:gd name="T1" fmla="*/ 26 h 115"/>
                <a:gd name="T2" fmla="*/ 66 w 151"/>
                <a:gd name="T3" fmla="*/ 26 h 115"/>
                <a:gd name="T4" fmla="*/ 72 w 151"/>
                <a:gd name="T5" fmla="*/ 38 h 115"/>
                <a:gd name="T6" fmla="*/ 83 w 151"/>
                <a:gd name="T7" fmla="*/ 46 h 115"/>
                <a:gd name="T8" fmla="*/ 96 w 151"/>
                <a:gd name="T9" fmla="*/ 52 h 115"/>
                <a:gd name="T10" fmla="*/ 111 w 151"/>
                <a:gd name="T11" fmla="*/ 57 h 115"/>
                <a:gd name="T12" fmla="*/ 125 w 151"/>
                <a:gd name="T13" fmla="*/ 58 h 115"/>
                <a:gd name="T14" fmla="*/ 136 w 151"/>
                <a:gd name="T15" fmla="*/ 59 h 115"/>
                <a:gd name="T16" fmla="*/ 145 w 151"/>
                <a:gd name="T17" fmla="*/ 59 h 115"/>
                <a:gd name="T18" fmla="*/ 147 w 151"/>
                <a:gd name="T19" fmla="*/ 58 h 115"/>
                <a:gd name="T20" fmla="*/ 150 w 151"/>
                <a:gd name="T21" fmla="*/ 114 h 115"/>
                <a:gd name="T22" fmla="*/ 147 w 151"/>
                <a:gd name="T23" fmla="*/ 114 h 115"/>
                <a:gd name="T24" fmla="*/ 144 w 151"/>
                <a:gd name="T25" fmla="*/ 114 h 115"/>
                <a:gd name="T26" fmla="*/ 138 w 151"/>
                <a:gd name="T27" fmla="*/ 114 h 115"/>
                <a:gd name="T28" fmla="*/ 130 w 151"/>
                <a:gd name="T29" fmla="*/ 114 h 115"/>
                <a:gd name="T30" fmla="*/ 120 w 151"/>
                <a:gd name="T31" fmla="*/ 113 h 115"/>
                <a:gd name="T32" fmla="*/ 109 w 151"/>
                <a:gd name="T33" fmla="*/ 112 h 115"/>
                <a:gd name="T34" fmla="*/ 98 w 151"/>
                <a:gd name="T35" fmla="*/ 109 h 115"/>
                <a:gd name="T36" fmla="*/ 85 w 151"/>
                <a:gd name="T37" fmla="*/ 106 h 115"/>
                <a:gd name="T38" fmla="*/ 72 w 151"/>
                <a:gd name="T39" fmla="*/ 103 h 115"/>
                <a:gd name="T40" fmla="*/ 60 w 151"/>
                <a:gd name="T41" fmla="*/ 98 h 115"/>
                <a:gd name="T42" fmla="*/ 48 w 151"/>
                <a:gd name="T43" fmla="*/ 91 h 115"/>
                <a:gd name="T44" fmla="*/ 36 w 151"/>
                <a:gd name="T45" fmla="*/ 82 h 115"/>
                <a:gd name="T46" fmla="*/ 24 w 151"/>
                <a:gd name="T47" fmla="*/ 73 h 115"/>
                <a:gd name="T48" fmla="*/ 15 w 151"/>
                <a:gd name="T49" fmla="*/ 62 h 115"/>
                <a:gd name="T50" fmla="*/ 7 w 151"/>
                <a:gd name="T51" fmla="*/ 49 h 115"/>
                <a:gd name="T52" fmla="*/ 2 w 151"/>
                <a:gd name="T53" fmla="*/ 33 h 115"/>
                <a:gd name="T54" fmla="*/ 0 w 151"/>
                <a:gd name="T55" fmla="*/ 29 h 115"/>
                <a:gd name="T56" fmla="*/ 1 w 151"/>
                <a:gd name="T57" fmla="*/ 24 h 115"/>
                <a:gd name="T58" fmla="*/ 4 w 151"/>
                <a:gd name="T59" fmla="*/ 19 h 115"/>
                <a:gd name="T60" fmla="*/ 7 w 151"/>
                <a:gd name="T61" fmla="*/ 13 h 115"/>
                <a:gd name="T62" fmla="*/ 12 w 151"/>
                <a:gd name="T63" fmla="*/ 8 h 115"/>
                <a:gd name="T64" fmla="*/ 16 w 151"/>
                <a:gd name="T65" fmla="*/ 3 h 115"/>
                <a:gd name="T66" fmla="*/ 22 w 151"/>
                <a:gd name="T67" fmla="*/ 1 h 115"/>
                <a:gd name="T68" fmla="*/ 28 w 151"/>
                <a:gd name="T69" fmla="*/ 0 h 115"/>
                <a:gd name="T70" fmla="*/ 34 w 151"/>
                <a:gd name="T71" fmla="*/ 1 h 115"/>
                <a:gd name="T72" fmla="*/ 40 w 151"/>
                <a:gd name="T73" fmla="*/ 2 h 115"/>
                <a:gd name="T74" fmla="*/ 45 w 151"/>
                <a:gd name="T75" fmla="*/ 3 h 115"/>
                <a:gd name="T76" fmla="*/ 50 w 151"/>
                <a:gd name="T77" fmla="*/ 6 h 115"/>
                <a:gd name="T78" fmla="*/ 55 w 151"/>
                <a:gd name="T79" fmla="*/ 10 h 115"/>
                <a:gd name="T80" fmla="*/ 60 w 151"/>
                <a:gd name="T81" fmla="*/ 15 h 115"/>
                <a:gd name="T82" fmla="*/ 63 w 151"/>
                <a:gd name="T83" fmla="*/ 19 h 115"/>
                <a:gd name="T84" fmla="*/ 66 w 151"/>
                <a:gd name="T85" fmla="*/ 2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15"/>
                <a:gd name="T131" fmla="*/ 151 w 15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15">
                  <a:moveTo>
                    <a:pt x="66" y="26"/>
                  </a:moveTo>
                  <a:lnTo>
                    <a:pt x="66" y="26"/>
                  </a:lnTo>
                  <a:lnTo>
                    <a:pt x="72" y="38"/>
                  </a:lnTo>
                  <a:lnTo>
                    <a:pt x="83" y="46"/>
                  </a:lnTo>
                  <a:lnTo>
                    <a:pt x="96" y="52"/>
                  </a:lnTo>
                  <a:lnTo>
                    <a:pt x="111" y="57"/>
                  </a:lnTo>
                  <a:lnTo>
                    <a:pt x="125" y="58"/>
                  </a:lnTo>
                  <a:lnTo>
                    <a:pt x="136" y="59"/>
                  </a:lnTo>
                  <a:lnTo>
                    <a:pt x="145" y="59"/>
                  </a:lnTo>
                  <a:lnTo>
                    <a:pt x="147" y="58"/>
                  </a:lnTo>
                  <a:lnTo>
                    <a:pt x="150" y="114"/>
                  </a:lnTo>
                  <a:lnTo>
                    <a:pt x="147" y="114"/>
                  </a:lnTo>
                  <a:lnTo>
                    <a:pt x="144" y="114"/>
                  </a:lnTo>
                  <a:lnTo>
                    <a:pt x="138" y="114"/>
                  </a:lnTo>
                  <a:lnTo>
                    <a:pt x="130" y="114"/>
                  </a:lnTo>
                  <a:lnTo>
                    <a:pt x="120" y="113"/>
                  </a:lnTo>
                  <a:lnTo>
                    <a:pt x="109" y="112"/>
                  </a:lnTo>
                  <a:lnTo>
                    <a:pt x="98" y="109"/>
                  </a:lnTo>
                  <a:lnTo>
                    <a:pt x="85" y="106"/>
                  </a:lnTo>
                  <a:lnTo>
                    <a:pt x="72" y="103"/>
                  </a:lnTo>
                  <a:lnTo>
                    <a:pt x="60" y="98"/>
                  </a:lnTo>
                  <a:lnTo>
                    <a:pt x="48" y="91"/>
                  </a:lnTo>
                  <a:lnTo>
                    <a:pt x="36" y="82"/>
                  </a:lnTo>
                  <a:lnTo>
                    <a:pt x="24" y="73"/>
                  </a:lnTo>
                  <a:lnTo>
                    <a:pt x="15" y="62"/>
                  </a:lnTo>
                  <a:lnTo>
                    <a:pt x="7" y="49"/>
                  </a:lnTo>
                  <a:lnTo>
                    <a:pt x="2" y="33"/>
                  </a:lnTo>
                  <a:lnTo>
                    <a:pt x="0" y="29"/>
                  </a:lnTo>
                  <a:lnTo>
                    <a:pt x="1" y="24"/>
                  </a:lnTo>
                  <a:lnTo>
                    <a:pt x="4" y="19"/>
                  </a:lnTo>
                  <a:lnTo>
                    <a:pt x="7" y="13"/>
                  </a:lnTo>
                  <a:lnTo>
                    <a:pt x="12" y="8"/>
                  </a:lnTo>
                  <a:lnTo>
                    <a:pt x="16" y="3"/>
                  </a:lnTo>
                  <a:lnTo>
                    <a:pt x="22" y="1"/>
                  </a:lnTo>
                  <a:lnTo>
                    <a:pt x="28" y="0"/>
                  </a:lnTo>
                  <a:lnTo>
                    <a:pt x="34" y="1"/>
                  </a:lnTo>
                  <a:lnTo>
                    <a:pt x="40" y="2"/>
                  </a:lnTo>
                  <a:lnTo>
                    <a:pt x="45" y="3"/>
                  </a:lnTo>
                  <a:lnTo>
                    <a:pt x="50" y="6"/>
                  </a:lnTo>
                  <a:lnTo>
                    <a:pt x="55" y="10"/>
                  </a:lnTo>
                  <a:lnTo>
                    <a:pt x="60" y="15"/>
                  </a:lnTo>
                  <a:lnTo>
                    <a:pt x="63" y="19"/>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31" name="Freeform 15"/>
            <p:cNvSpPr>
              <a:spLocks/>
            </p:cNvSpPr>
            <p:nvPr/>
          </p:nvSpPr>
          <p:spPr bwMode="auto">
            <a:xfrm>
              <a:off x="1425" y="2319"/>
              <a:ext cx="167" cy="146"/>
            </a:xfrm>
            <a:custGeom>
              <a:avLst/>
              <a:gdLst>
                <a:gd name="T0" fmla="*/ 166 w 167"/>
                <a:gd name="T1" fmla="*/ 145 h 146"/>
                <a:gd name="T2" fmla="*/ 157 w 167"/>
                <a:gd name="T3" fmla="*/ 143 h 146"/>
                <a:gd name="T4" fmla="*/ 150 w 167"/>
                <a:gd name="T5" fmla="*/ 143 h 146"/>
                <a:gd name="T6" fmla="*/ 138 w 167"/>
                <a:gd name="T7" fmla="*/ 140 h 146"/>
                <a:gd name="T8" fmla="*/ 127 w 167"/>
                <a:gd name="T9" fmla="*/ 138 h 146"/>
                <a:gd name="T10" fmla="*/ 113 w 167"/>
                <a:gd name="T11" fmla="*/ 135 h 146"/>
                <a:gd name="T12" fmla="*/ 101 w 167"/>
                <a:gd name="T13" fmla="*/ 131 h 146"/>
                <a:gd name="T14" fmla="*/ 87 w 167"/>
                <a:gd name="T15" fmla="*/ 127 h 146"/>
                <a:gd name="T16" fmla="*/ 72 w 167"/>
                <a:gd name="T17" fmla="*/ 124 h 146"/>
                <a:gd name="T18" fmla="*/ 59 w 167"/>
                <a:gd name="T19" fmla="*/ 119 h 146"/>
                <a:gd name="T20" fmla="*/ 45 w 167"/>
                <a:gd name="T21" fmla="*/ 115 h 146"/>
                <a:gd name="T22" fmla="*/ 34 w 167"/>
                <a:gd name="T23" fmla="*/ 110 h 146"/>
                <a:gd name="T24" fmla="*/ 23 w 167"/>
                <a:gd name="T25" fmla="*/ 106 h 146"/>
                <a:gd name="T26" fmla="*/ 15 w 167"/>
                <a:gd name="T27" fmla="*/ 99 h 146"/>
                <a:gd name="T28" fmla="*/ 7 w 167"/>
                <a:gd name="T29" fmla="*/ 93 h 146"/>
                <a:gd name="T30" fmla="*/ 3 w 167"/>
                <a:gd name="T31" fmla="*/ 86 h 146"/>
                <a:gd name="T32" fmla="*/ 0 w 167"/>
                <a:gd name="T33" fmla="*/ 81 h 146"/>
                <a:gd name="T34" fmla="*/ 4 w 167"/>
                <a:gd name="T35" fmla="*/ 73 h 146"/>
                <a:gd name="T36" fmla="*/ 8 w 167"/>
                <a:gd name="T37" fmla="*/ 67 h 146"/>
                <a:gd name="T38" fmla="*/ 16 w 167"/>
                <a:gd name="T39" fmla="*/ 59 h 146"/>
                <a:gd name="T40" fmla="*/ 27 w 167"/>
                <a:gd name="T41" fmla="*/ 52 h 146"/>
                <a:gd name="T42" fmla="*/ 39 w 167"/>
                <a:gd name="T43" fmla="*/ 44 h 146"/>
                <a:gd name="T44" fmla="*/ 52 w 167"/>
                <a:gd name="T45" fmla="*/ 38 h 146"/>
                <a:gd name="T46" fmla="*/ 67 w 167"/>
                <a:gd name="T47" fmla="*/ 32 h 146"/>
                <a:gd name="T48" fmla="*/ 81 w 167"/>
                <a:gd name="T49" fmla="*/ 25 h 146"/>
                <a:gd name="T50" fmla="*/ 97 w 167"/>
                <a:gd name="T51" fmla="*/ 21 h 146"/>
                <a:gd name="T52" fmla="*/ 112 w 167"/>
                <a:gd name="T53" fmla="*/ 15 h 146"/>
                <a:gd name="T54" fmla="*/ 126 w 167"/>
                <a:gd name="T55" fmla="*/ 12 h 146"/>
                <a:gd name="T56" fmla="*/ 137 w 167"/>
                <a:gd name="T57" fmla="*/ 8 h 146"/>
                <a:gd name="T58" fmla="*/ 149 w 167"/>
                <a:gd name="T59" fmla="*/ 4 h 146"/>
                <a:gd name="T60" fmla="*/ 155 w 167"/>
                <a:gd name="T61" fmla="*/ 2 h 146"/>
                <a:gd name="T62" fmla="*/ 162 w 167"/>
                <a:gd name="T63" fmla="*/ 0 h 146"/>
                <a:gd name="T64" fmla="*/ 163 w 167"/>
                <a:gd name="T65" fmla="*/ 1 h 146"/>
                <a:gd name="T66" fmla="*/ 166 w 167"/>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46"/>
                <a:gd name="T104" fmla="*/ 167 w 167"/>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46">
                  <a:moveTo>
                    <a:pt x="166" y="145"/>
                  </a:moveTo>
                  <a:lnTo>
                    <a:pt x="157" y="143"/>
                  </a:lnTo>
                  <a:lnTo>
                    <a:pt x="150" y="143"/>
                  </a:lnTo>
                  <a:lnTo>
                    <a:pt x="138" y="140"/>
                  </a:lnTo>
                  <a:lnTo>
                    <a:pt x="127" y="138"/>
                  </a:lnTo>
                  <a:lnTo>
                    <a:pt x="113" y="135"/>
                  </a:lnTo>
                  <a:lnTo>
                    <a:pt x="101" y="131"/>
                  </a:lnTo>
                  <a:lnTo>
                    <a:pt x="87" y="127"/>
                  </a:lnTo>
                  <a:lnTo>
                    <a:pt x="72" y="124"/>
                  </a:lnTo>
                  <a:lnTo>
                    <a:pt x="59" y="119"/>
                  </a:lnTo>
                  <a:lnTo>
                    <a:pt x="45" y="115"/>
                  </a:lnTo>
                  <a:lnTo>
                    <a:pt x="34" y="110"/>
                  </a:lnTo>
                  <a:lnTo>
                    <a:pt x="23" y="106"/>
                  </a:lnTo>
                  <a:lnTo>
                    <a:pt x="15" y="99"/>
                  </a:lnTo>
                  <a:lnTo>
                    <a:pt x="7" y="93"/>
                  </a:lnTo>
                  <a:lnTo>
                    <a:pt x="3" y="86"/>
                  </a:lnTo>
                  <a:lnTo>
                    <a:pt x="0" y="81"/>
                  </a:lnTo>
                  <a:lnTo>
                    <a:pt x="4" y="73"/>
                  </a:lnTo>
                  <a:lnTo>
                    <a:pt x="8" y="67"/>
                  </a:lnTo>
                  <a:lnTo>
                    <a:pt x="16" y="59"/>
                  </a:lnTo>
                  <a:lnTo>
                    <a:pt x="27" y="52"/>
                  </a:lnTo>
                  <a:lnTo>
                    <a:pt x="39" y="44"/>
                  </a:lnTo>
                  <a:lnTo>
                    <a:pt x="52" y="38"/>
                  </a:lnTo>
                  <a:lnTo>
                    <a:pt x="67" y="32"/>
                  </a:lnTo>
                  <a:lnTo>
                    <a:pt x="81" y="25"/>
                  </a:lnTo>
                  <a:lnTo>
                    <a:pt x="97" y="21"/>
                  </a:lnTo>
                  <a:lnTo>
                    <a:pt x="112" y="15"/>
                  </a:lnTo>
                  <a:lnTo>
                    <a:pt x="126" y="12"/>
                  </a:lnTo>
                  <a:lnTo>
                    <a:pt x="137" y="8"/>
                  </a:lnTo>
                  <a:lnTo>
                    <a:pt x="149" y="4"/>
                  </a:lnTo>
                  <a:lnTo>
                    <a:pt x="155" y="2"/>
                  </a:lnTo>
                  <a:lnTo>
                    <a:pt x="162" y="0"/>
                  </a:lnTo>
                  <a:lnTo>
                    <a:pt x="163" y="1"/>
                  </a:lnTo>
                  <a:lnTo>
                    <a:pt x="166" y="145"/>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32" name="Freeform 16"/>
            <p:cNvSpPr>
              <a:spLocks/>
            </p:cNvSpPr>
            <p:nvPr/>
          </p:nvSpPr>
          <p:spPr bwMode="auto">
            <a:xfrm>
              <a:off x="1417" y="2320"/>
              <a:ext cx="176" cy="156"/>
            </a:xfrm>
            <a:custGeom>
              <a:avLst/>
              <a:gdLst>
                <a:gd name="T0" fmla="*/ 175 w 176"/>
                <a:gd name="T1" fmla="*/ 155 h 156"/>
                <a:gd name="T2" fmla="*/ 175 w 176"/>
                <a:gd name="T3" fmla="*/ 155 h 156"/>
                <a:gd name="T4" fmla="*/ 168 w 176"/>
                <a:gd name="T5" fmla="*/ 152 h 156"/>
                <a:gd name="T6" fmla="*/ 158 w 176"/>
                <a:gd name="T7" fmla="*/ 152 h 156"/>
                <a:gd name="T8" fmla="*/ 146 w 176"/>
                <a:gd name="T9" fmla="*/ 149 h 156"/>
                <a:gd name="T10" fmla="*/ 133 w 176"/>
                <a:gd name="T11" fmla="*/ 146 h 156"/>
                <a:gd name="T12" fmla="*/ 120 w 176"/>
                <a:gd name="T13" fmla="*/ 143 h 156"/>
                <a:gd name="T14" fmla="*/ 105 w 176"/>
                <a:gd name="T15" fmla="*/ 140 h 156"/>
                <a:gd name="T16" fmla="*/ 91 w 176"/>
                <a:gd name="T17" fmla="*/ 136 h 156"/>
                <a:gd name="T18" fmla="*/ 77 w 176"/>
                <a:gd name="T19" fmla="*/ 132 h 156"/>
                <a:gd name="T20" fmla="*/ 62 w 176"/>
                <a:gd name="T21" fmla="*/ 127 h 156"/>
                <a:gd name="T22" fmla="*/ 48 w 176"/>
                <a:gd name="T23" fmla="*/ 121 h 156"/>
                <a:gd name="T24" fmla="*/ 36 w 176"/>
                <a:gd name="T25" fmla="*/ 116 h 156"/>
                <a:gd name="T26" fmla="*/ 24 w 176"/>
                <a:gd name="T27" fmla="*/ 110 h 156"/>
                <a:gd name="T28" fmla="*/ 15 w 176"/>
                <a:gd name="T29" fmla="*/ 105 h 156"/>
                <a:gd name="T30" fmla="*/ 7 w 176"/>
                <a:gd name="T31" fmla="*/ 98 h 156"/>
                <a:gd name="T32" fmla="*/ 3 w 176"/>
                <a:gd name="T33" fmla="*/ 91 h 156"/>
                <a:gd name="T34" fmla="*/ 0 w 176"/>
                <a:gd name="T35" fmla="*/ 84 h 156"/>
                <a:gd name="T36" fmla="*/ 2 w 176"/>
                <a:gd name="T37" fmla="*/ 77 h 156"/>
                <a:gd name="T38" fmla="*/ 8 w 176"/>
                <a:gd name="T39" fmla="*/ 69 h 156"/>
                <a:gd name="T40" fmla="*/ 16 w 176"/>
                <a:gd name="T41" fmla="*/ 62 h 156"/>
                <a:gd name="T42" fmla="*/ 28 w 176"/>
                <a:gd name="T43" fmla="*/ 54 h 156"/>
                <a:gd name="T44" fmla="*/ 41 w 176"/>
                <a:gd name="T45" fmla="*/ 46 h 156"/>
                <a:gd name="T46" fmla="*/ 54 w 176"/>
                <a:gd name="T47" fmla="*/ 40 h 156"/>
                <a:gd name="T48" fmla="*/ 70 w 176"/>
                <a:gd name="T49" fmla="*/ 33 h 156"/>
                <a:gd name="T50" fmla="*/ 85 w 176"/>
                <a:gd name="T51" fmla="*/ 26 h 156"/>
                <a:gd name="T52" fmla="*/ 101 w 176"/>
                <a:gd name="T53" fmla="*/ 21 h 156"/>
                <a:gd name="T54" fmla="*/ 117 w 176"/>
                <a:gd name="T55" fmla="*/ 15 h 156"/>
                <a:gd name="T56" fmla="*/ 132 w 176"/>
                <a:gd name="T57" fmla="*/ 12 h 156"/>
                <a:gd name="T58" fmla="*/ 144 w 176"/>
                <a:gd name="T59" fmla="*/ 7 h 156"/>
                <a:gd name="T60" fmla="*/ 156 w 176"/>
                <a:gd name="T61" fmla="*/ 3 h 156"/>
                <a:gd name="T62" fmla="*/ 164 w 176"/>
                <a:gd name="T63" fmla="*/ 2 h 156"/>
                <a:gd name="T64" fmla="*/ 170 w 176"/>
                <a:gd name="T65" fmla="*/ 0 h 156"/>
                <a:gd name="T66" fmla="*/ 172 w 176"/>
                <a:gd name="T67" fmla="*/ 1 h 156"/>
                <a:gd name="T68" fmla="*/ 175 w 176"/>
                <a:gd name="T69" fmla="*/ 155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56"/>
                <a:gd name="T107" fmla="*/ 176 w 176"/>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56">
                  <a:moveTo>
                    <a:pt x="175" y="155"/>
                  </a:moveTo>
                  <a:lnTo>
                    <a:pt x="175" y="155"/>
                  </a:lnTo>
                  <a:lnTo>
                    <a:pt x="168" y="152"/>
                  </a:lnTo>
                  <a:lnTo>
                    <a:pt x="158" y="152"/>
                  </a:lnTo>
                  <a:lnTo>
                    <a:pt x="146" y="149"/>
                  </a:lnTo>
                  <a:lnTo>
                    <a:pt x="133" y="146"/>
                  </a:lnTo>
                  <a:lnTo>
                    <a:pt x="120" y="143"/>
                  </a:lnTo>
                  <a:lnTo>
                    <a:pt x="105" y="140"/>
                  </a:lnTo>
                  <a:lnTo>
                    <a:pt x="91" y="136"/>
                  </a:lnTo>
                  <a:lnTo>
                    <a:pt x="77" y="132"/>
                  </a:lnTo>
                  <a:lnTo>
                    <a:pt x="62" y="127"/>
                  </a:lnTo>
                  <a:lnTo>
                    <a:pt x="48" y="121"/>
                  </a:lnTo>
                  <a:lnTo>
                    <a:pt x="36" y="116"/>
                  </a:lnTo>
                  <a:lnTo>
                    <a:pt x="24" y="110"/>
                  </a:lnTo>
                  <a:lnTo>
                    <a:pt x="15" y="105"/>
                  </a:lnTo>
                  <a:lnTo>
                    <a:pt x="7" y="98"/>
                  </a:lnTo>
                  <a:lnTo>
                    <a:pt x="3" y="91"/>
                  </a:lnTo>
                  <a:lnTo>
                    <a:pt x="0" y="84"/>
                  </a:lnTo>
                  <a:lnTo>
                    <a:pt x="2" y="77"/>
                  </a:lnTo>
                  <a:lnTo>
                    <a:pt x="8" y="69"/>
                  </a:lnTo>
                  <a:lnTo>
                    <a:pt x="16" y="62"/>
                  </a:lnTo>
                  <a:lnTo>
                    <a:pt x="28" y="54"/>
                  </a:lnTo>
                  <a:lnTo>
                    <a:pt x="41" y="46"/>
                  </a:lnTo>
                  <a:lnTo>
                    <a:pt x="54" y="40"/>
                  </a:lnTo>
                  <a:lnTo>
                    <a:pt x="70" y="33"/>
                  </a:lnTo>
                  <a:lnTo>
                    <a:pt x="85" y="26"/>
                  </a:lnTo>
                  <a:lnTo>
                    <a:pt x="101" y="21"/>
                  </a:lnTo>
                  <a:lnTo>
                    <a:pt x="117" y="15"/>
                  </a:lnTo>
                  <a:lnTo>
                    <a:pt x="132" y="12"/>
                  </a:lnTo>
                  <a:lnTo>
                    <a:pt x="144" y="7"/>
                  </a:lnTo>
                  <a:lnTo>
                    <a:pt x="156" y="3"/>
                  </a:lnTo>
                  <a:lnTo>
                    <a:pt x="164" y="2"/>
                  </a:lnTo>
                  <a:lnTo>
                    <a:pt x="170" y="0"/>
                  </a:lnTo>
                  <a:lnTo>
                    <a:pt x="172" y="1"/>
                  </a:lnTo>
                  <a:lnTo>
                    <a:pt x="175" y="155"/>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33" name="Freeform 17"/>
            <p:cNvSpPr>
              <a:spLocks/>
            </p:cNvSpPr>
            <p:nvPr/>
          </p:nvSpPr>
          <p:spPr bwMode="auto">
            <a:xfrm>
              <a:off x="1426" y="2322"/>
              <a:ext cx="157" cy="79"/>
            </a:xfrm>
            <a:custGeom>
              <a:avLst/>
              <a:gdLst>
                <a:gd name="T0" fmla="*/ 0 w 157"/>
                <a:gd name="T1" fmla="*/ 78 h 79"/>
                <a:gd name="T2" fmla="*/ 2 w 157"/>
                <a:gd name="T3" fmla="*/ 70 h 79"/>
                <a:gd name="T4" fmla="*/ 6 w 157"/>
                <a:gd name="T5" fmla="*/ 64 h 79"/>
                <a:gd name="T6" fmla="*/ 15 w 157"/>
                <a:gd name="T7" fmla="*/ 58 h 79"/>
                <a:gd name="T8" fmla="*/ 24 w 157"/>
                <a:gd name="T9" fmla="*/ 51 h 79"/>
                <a:gd name="T10" fmla="*/ 36 w 157"/>
                <a:gd name="T11" fmla="*/ 44 h 79"/>
                <a:gd name="T12" fmla="*/ 49 w 157"/>
                <a:gd name="T13" fmla="*/ 37 h 79"/>
                <a:gd name="T14" fmla="*/ 62 w 157"/>
                <a:gd name="T15" fmla="*/ 32 h 79"/>
                <a:gd name="T16" fmla="*/ 78 w 157"/>
                <a:gd name="T17" fmla="*/ 26 h 79"/>
                <a:gd name="T18" fmla="*/ 91 w 157"/>
                <a:gd name="T19" fmla="*/ 21 h 79"/>
                <a:gd name="T20" fmla="*/ 107 w 157"/>
                <a:gd name="T21" fmla="*/ 16 h 79"/>
                <a:gd name="T22" fmla="*/ 120 w 157"/>
                <a:gd name="T23" fmla="*/ 11 h 79"/>
                <a:gd name="T24" fmla="*/ 132 w 157"/>
                <a:gd name="T25" fmla="*/ 8 h 79"/>
                <a:gd name="T26" fmla="*/ 142 w 157"/>
                <a:gd name="T27" fmla="*/ 4 h 79"/>
                <a:gd name="T28" fmla="*/ 150 w 157"/>
                <a:gd name="T29" fmla="*/ 2 h 79"/>
                <a:gd name="T30" fmla="*/ 154 w 157"/>
                <a:gd name="T31" fmla="*/ 0 h 79"/>
                <a:gd name="T32" fmla="*/ 156 w 157"/>
                <a:gd name="T33" fmla="*/ 0 h 79"/>
                <a:gd name="T34" fmla="*/ 155 w 157"/>
                <a:gd name="T35" fmla="*/ 71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6" y="64"/>
                  </a:lnTo>
                  <a:lnTo>
                    <a:pt x="15" y="58"/>
                  </a:lnTo>
                  <a:lnTo>
                    <a:pt x="24" y="51"/>
                  </a:lnTo>
                  <a:lnTo>
                    <a:pt x="36" y="44"/>
                  </a:lnTo>
                  <a:lnTo>
                    <a:pt x="49" y="37"/>
                  </a:lnTo>
                  <a:lnTo>
                    <a:pt x="62" y="32"/>
                  </a:lnTo>
                  <a:lnTo>
                    <a:pt x="78" y="26"/>
                  </a:lnTo>
                  <a:lnTo>
                    <a:pt x="91" y="21"/>
                  </a:lnTo>
                  <a:lnTo>
                    <a:pt x="107" y="16"/>
                  </a:lnTo>
                  <a:lnTo>
                    <a:pt x="120" y="11"/>
                  </a:lnTo>
                  <a:lnTo>
                    <a:pt x="132" y="8"/>
                  </a:lnTo>
                  <a:lnTo>
                    <a:pt x="142" y="4"/>
                  </a:lnTo>
                  <a:lnTo>
                    <a:pt x="150" y="2"/>
                  </a:lnTo>
                  <a:lnTo>
                    <a:pt x="154" y="0"/>
                  </a:lnTo>
                  <a:lnTo>
                    <a:pt x="156" y="0"/>
                  </a:lnTo>
                  <a:lnTo>
                    <a:pt x="155" y="71"/>
                  </a:lnTo>
                  <a:lnTo>
                    <a:pt x="0" y="78"/>
                  </a:lnTo>
                </a:path>
              </a:pathLst>
            </a:custGeom>
            <a:solidFill>
              <a:srgbClr val="00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34" name="Freeform 18"/>
            <p:cNvSpPr>
              <a:spLocks/>
            </p:cNvSpPr>
            <p:nvPr/>
          </p:nvSpPr>
          <p:spPr bwMode="auto">
            <a:xfrm>
              <a:off x="1418" y="2323"/>
              <a:ext cx="166" cy="84"/>
            </a:xfrm>
            <a:custGeom>
              <a:avLst/>
              <a:gdLst>
                <a:gd name="T0" fmla="*/ 0 w 166"/>
                <a:gd name="T1" fmla="*/ 83 h 84"/>
                <a:gd name="T2" fmla="*/ 0 w 166"/>
                <a:gd name="T3" fmla="*/ 83 h 84"/>
                <a:gd name="T4" fmla="*/ 1 w 166"/>
                <a:gd name="T5" fmla="*/ 75 h 84"/>
                <a:gd name="T6" fmla="*/ 6 w 166"/>
                <a:gd name="T7" fmla="*/ 67 h 84"/>
                <a:gd name="T8" fmla="*/ 14 w 166"/>
                <a:gd name="T9" fmla="*/ 61 h 84"/>
                <a:gd name="T10" fmla="*/ 25 w 166"/>
                <a:gd name="T11" fmla="*/ 53 h 84"/>
                <a:gd name="T12" fmla="*/ 38 w 166"/>
                <a:gd name="T13" fmla="*/ 46 h 84"/>
                <a:gd name="T14" fmla="*/ 50 w 166"/>
                <a:gd name="T15" fmla="*/ 39 h 84"/>
                <a:gd name="T16" fmla="*/ 65 w 166"/>
                <a:gd name="T17" fmla="*/ 32 h 84"/>
                <a:gd name="T18" fmla="*/ 81 w 166"/>
                <a:gd name="T19" fmla="*/ 27 h 84"/>
                <a:gd name="T20" fmla="*/ 96 w 166"/>
                <a:gd name="T21" fmla="*/ 21 h 84"/>
                <a:gd name="T22" fmla="*/ 111 w 166"/>
                <a:gd name="T23" fmla="*/ 17 h 84"/>
                <a:gd name="T24" fmla="*/ 126 w 166"/>
                <a:gd name="T25" fmla="*/ 11 h 84"/>
                <a:gd name="T26" fmla="*/ 139 w 166"/>
                <a:gd name="T27" fmla="*/ 8 h 84"/>
                <a:gd name="T28" fmla="*/ 149 w 166"/>
                <a:gd name="T29" fmla="*/ 4 h 84"/>
                <a:gd name="T30" fmla="*/ 158 w 166"/>
                <a:gd name="T31" fmla="*/ 2 h 84"/>
                <a:gd name="T32" fmla="*/ 162 w 166"/>
                <a:gd name="T33" fmla="*/ 0 h 84"/>
                <a:gd name="T34" fmla="*/ 165 w 166"/>
                <a:gd name="T35" fmla="*/ 0 h 84"/>
                <a:gd name="T36" fmla="*/ 165 w 166"/>
                <a:gd name="T37" fmla="*/ 80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1" y="75"/>
                  </a:lnTo>
                  <a:lnTo>
                    <a:pt x="6" y="67"/>
                  </a:lnTo>
                  <a:lnTo>
                    <a:pt x="14" y="61"/>
                  </a:lnTo>
                  <a:lnTo>
                    <a:pt x="25" y="53"/>
                  </a:lnTo>
                  <a:lnTo>
                    <a:pt x="38" y="46"/>
                  </a:lnTo>
                  <a:lnTo>
                    <a:pt x="50" y="39"/>
                  </a:lnTo>
                  <a:lnTo>
                    <a:pt x="65" y="32"/>
                  </a:lnTo>
                  <a:lnTo>
                    <a:pt x="81" y="27"/>
                  </a:lnTo>
                  <a:lnTo>
                    <a:pt x="96" y="21"/>
                  </a:lnTo>
                  <a:lnTo>
                    <a:pt x="111" y="17"/>
                  </a:lnTo>
                  <a:lnTo>
                    <a:pt x="126" y="11"/>
                  </a:lnTo>
                  <a:lnTo>
                    <a:pt x="139" y="8"/>
                  </a:lnTo>
                  <a:lnTo>
                    <a:pt x="149" y="4"/>
                  </a:lnTo>
                  <a:lnTo>
                    <a:pt x="158" y="2"/>
                  </a:lnTo>
                  <a:lnTo>
                    <a:pt x="162" y="0"/>
                  </a:lnTo>
                  <a:lnTo>
                    <a:pt x="165" y="0"/>
                  </a:lnTo>
                  <a:lnTo>
                    <a:pt x="165" y="80"/>
                  </a:lnTo>
                  <a:lnTo>
                    <a:pt x="0" y="8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35" name="Freeform 19"/>
            <p:cNvSpPr>
              <a:spLocks/>
            </p:cNvSpPr>
            <p:nvPr/>
          </p:nvSpPr>
          <p:spPr bwMode="auto">
            <a:xfrm>
              <a:off x="1416" y="2316"/>
              <a:ext cx="196" cy="164"/>
            </a:xfrm>
            <a:custGeom>
              <a:avLst/>
              <a:gdLst>
                <a:gd name="T0" fmla="*/ 192 w 196"/>
                <a:gd name="T1" fmla="*/ 163 h 164"/>
                <a:gd name="T2" fmla="*/ 192 w 196"/>
                <a:gd name="T3" fmla="*/ 163 h 164"/>
                <a:gd name="T4" fmla="*/ 184 w 196"/>
                <a:gd name="T5" fmla="*/ 162 h 164"/>
                <a:gd name="T6" fmla="*/ 174 w 196"/>
                <a:gd name="T7" fmla="*/ 160 h 164"/>
                <a:gd name="T8" fmla="*/ 162 w 196"/>
                <a:gd name="T9" fmla="*/ 157 h 164"/>
                <a:gd name="T10" fmla="*/ 148 w 196"/>
                <a:gd name="T11" fmla="*/ 153 h 164"/>
                <a:gd name="T12" fmla="*/ 133 w 196"/>
                <a:gd name="T13" fmla="*/ 151 h 164"/>
                <a:gd name="T14" fmla="*/ 117 w 196"/>
                <a:gd name="T15" fmla="*/ 146 h 164"/>
                <a:gd name="T16" fmla="*/ 101 w 196"/>
                <a:gd name="T17" fmla="*/ 143 h 164"/>
                <a:gd name="T18" fmla="*/ 84 w 196"/>
                <a:gd name="T19" fmla="*/ 137 h 164"/>
                <a:gd name="T20" fmla="*/ 69 w 196"/>
                <a:gd name="T21" fmla="*/ 132 h 164"/>
                <a:gd name="T22" fmla="*/ 53 w 196"/>
                <a:gd name="T23" fmla="*/ 127 h 164"/>
                <a:gd name="T24" fmla="*/ 39 w 196"/>
                <a:gd name="T25" fmla="*/ 121 h 164"/>
                <a:gd name="T26" fmla="*/ 26 w 196"/>
                <a:gd name="T27" fmla="*/ 116 h 164"/>
                <a:gd name="T28" fmla="*/ 16 w 196"/>
                <a:gd name="T29" fmla="*/ 110 h 164"/>
                <a:gd name="T30" fmla="*/ 8 w 196"/>
                <a:gd name="T31" fmla="*/ 102 h 164"/>
                <a:gd name="T32" fmla="*/ 4 w 196"/>
                <a:gd name="T33" fmla="*/ 95 h 164"/>
                <a:gd name="T34" fmla="*/ 0 w 196"/>
                <a:gd name="T35" fmla="*/ 88 h 164"/>
                <a:gd name="T36" fmla="*/ 3 w 196"/>
                <a:gd name="T37" fmla="*/ 80 h 164"/>
                <a:gd name="T38" fmla="*/ 10 w 196"/>
                <a:gd name="T39" fmla="*/ 72 h 164"/>
                <a:gd name="T40" fmla="*/ 19 w 196"/>
                <a:gd name="T41" fmla="*/ 64 h 164"/>
                <a:gd name="T42" fmla="*/ 33 w 196"/>
                <a:gd name="T43" fmla="*/ 57 h 164"/>
                <a:gd name="T44" fmla="*/ 46 w 196"/>
                <a:gd name="T45" fmla="*/ 48 h 164"/>
                <a:gd name="T46" fmla="*/ 62 w 196"/>
                <a:gd name="T47" fmla="*/ 40 h 164"/>
                <a:gd name="T48" fmla="*/ 80 w 196"/>
                <a:gd name="T49" fmla="*/ 33 h 164"/>
                <a:gd name="T50" fmla="*/ 98 w 196"/>
                <a:gd name="T51" fmla="*/ 27 h 164"/>
                <a:gd name="T52" fmla="*/ 116 w 196"/>
                <a:gd name="T53" fmla="*/ 20 h 164"/>
                <a:gd name="T54" fmla="*/ 134 w 196"/>
                <a:gd name="T55" fmla="*/ 15 h 164"/>
                <a:gd name="T56" fmla="*/ 150 w 196"/>
                <a:gd name="T57" fmla="*/ 11 h 164"/>
                <a:gd name="T58" fmla="*/ 165 w 196"/>
                <a:gd name="T59" fmla="*/ 6 h 164"/>
                <a:gd name="T60" fmla="*/ 178 w 196"/>
                <a:gd name="T61" fmla="*/ 2 h 164"/>
                <a:gd name="T62" fmla="*/ 187 w 196"/>
                <a:gd name="T63" fmla="*/ 1 h 164"/>
                <a:gd name="T64" fmla="*/ 193 w 196"/>
                <a:gd name="T65" fmla="*/ 0 h 164"/>
                <a:gd name="T66" fmla="*/ 195 w 196"/>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164"/>
                <a:gd name="T104" fmla="*/ 196 w 196"/>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164">
                  <a:moveTo>
                    <a:pt x="192" y="163"/>
                  </a:moveTo>
                  <a:lnTo>
                    <a:pt x="192" y="163"/>
                  </a:lnTo>
                  <a:lnTo>
                    <a:pt x="184" y="162"/>
                  </a:lnTo>
                  <a:lnTo>
                    <a:pt x="174" y="160"/>
                  </a:lnTo>
                  <a:lnTo>
                    <a:pt x="162" y="157"/>
                  </a:lnTo>
                  <a:lnTo>
                    <a:pt x="148" y="153"/>
                  </a:lnTo>
                  <a:lnTo>
                    <a:pt x="133" y="151"/>
                  </a:lnTo>
                  <a:lnTo>
                    <a:pt x="117" y="146"/>
                  </a:lnTo>
                  <a:lnTo>
                    <a:pt x="101" y="143"/>
                  </a:lnTo>
                  <a:lnTo>
                    <a:pt x="84" y="137"/>
                  </a:lnTo>
                  <a:lnTo>
                    <a:pt x="69" y="132"/>
                  </a:lnTo>
                  <a:lnTo>
                    <a:pt x="53" y="127"/>
                  </a:lnTo>
                  <a:lnTo>
                    <a:pt x="39" y="121"/>
                  </a:lnTo>
                  <a:lnTo>
                    <a:pt x="26" y="116"/>
                  </a:lnTo>
                  <a:lnTo>
                    <a:pt x="16" y="110"/>
                  </a:lnTo>
                  <a:lnTo>
                    <a:pt x="8" y="102"/>
                  </a:lnTo>
                  <a:lnTo>
                    <a:pt x="4" y="95"/>
                  </a:lnTo>
                  <a:lnTo>
                    <a:pt x="0" y="88"/>
                  </a:lnTo>
                  <a:lnTo>
                    <a:pt x="3" y="80"/>
                  </a:lnTo>
                  <a:lnTo>
                    <a:pt x="10" y="72"/>
                  </a:lnTo>
                  <a:lnTo>
                    <a:pt x="19" y="64"/>
                  </a:lnTo>
                  <a:lnTo>
                    <a:pt x="33" y="57"/>
                  </a:lnTo>
                  <a:lnTo>
                    <a:pt x="46" y="48"/>
                  </a:lnTo>
                  <a:lnTo>
                    <a:pt x="62" y="40"/>
                  </a:lnTo>
                  <a:lnTo>
                    <a:pt x="80" y="33"/>
                  </a:lnTo>
                  <a:lnTo>
                    <a:pt x="98" y="27"/>
                  </a:lnTo>
                  <a:lnTo>
                    <a:pt x="116" y="20"/>
                  </a:lnTo>
                  <a:lnTo>
                    <a:pt x="134" y="15"/>
                  </a:lnTo>
                  <a:lnTo>
                    <a:pt x="150" y="11"/>
                  </a:lnTo>
                  <a:lnTo>
                    <a:pt x="165" y="6"/>
                  </a:lnTo>
                  <a:lnTo>
                    <a:pt x="178" y="2"/>
                  </a:lnTo>
                  <a:lnTo>
                    <a:pt x="187" y="1"/>
                  </a:lnTo>
                  <a:lnTo>
                    <a:pt x="193" y="0"/>
                  </a:lnTo>
                  <a:lnTo>
                    <a:pt x="195"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36" name="Line 20"/>
            <p:cNvSpPr>
              <a:spLocks noChangeShapeType="1"/>
            </p:cNvSpPr>
            <p:nvPr/>
          </p:nvSpPr>
          <p:spPr bwMode="auto">
            <a:xfrm>
              <a:off x="1583" y="2327"/>
              <a:ext cx="2" cy="143"/>
            </a:xfrm>
            <a:prstGeom prst="line">
              <a:avLst/>
            </a:prstGeom>
            <a:noFill/>
            <a:ln w="12700">
              <a:solidFill>
                <a:srgbClr val="000000"/>
              </a:solidFill>
              <a:round/>
              <a:headEnd/>
              <a:tailEnd/>
            </a:ln>
          </p:spPr>
          <p:txBody>
            <a:bodyPr wrap="none" anchor="ctr"/>
            <a:lstStyle/>
            <a:p>
              <a:endParaRPr lang="en-GB" sz="2800" b="1">
                <a:solidFill>
                  <a:srgbClr val="FFFF00"/>
                </a:solidFill>
              </a:endParaRPr>
            </a:p>
          </p:txBody>
        </p:sp>
        <p:sp>
          <p:nvSpPr>
            <p:cNvPr id="43037" name="Line 21"/>
            <p:cNvSpPr>
              <a:spLocks noChangeShapeType="1"/>
            </p:cNvSpPr>
            <p:nvPr/>
          </p:nvSpPr>
          <p:spPr bwMode="auto">
            <a:xfrm>
              <a:off x="3975" y="1830"/>
              <a:ext cx="2" cy="7"/>
            </a:xfrm>
            <a:prstGeom prst="line">
              <a:avLst/>
            </a:prstGeom>
            <a:noFill/>
            <a:ln w="12700">
              <a:solidFill>
                <a:srgbClr val="FFFFFF"/>
              </a:solidFill>
              <a:round/>
              <a:headEnd/>
              <a:tailEnd/>
            </a:ln>
          </p:spPr>
          <p:txBody>
            <a:bodyPr wrap="none" anchor="ctr"/>
            <a:lstStyle/>
            <a:p>
              <a:endParaRPr lang="en-GB" sz="2800" b="1">
                <a:solidFill>
                  <a:srgbClr val="FFFF00"/>
                </a:solidFill>
              </a:endParaRPr>
            </a:p>
          </p:txBody>
        </p:sp>
        <p:sp>
          <p:nvSpPr>
            <p:cNvPr id="43038" name="Freeform 22"/>
            <p:cNvSpPr>
              <a:spLocks/>
            </p:cNvSpPr>
            <p:nvPr/>
          </p:nvSpPr>
          <p:spPr bwMode="auto">
            <a:xfrm>
              <a:off x="3977" y="1826"/>
              <a:ext cx="76" cy="630"/>
            </a:xfrm>
            <a:custGeom>
              <a:avLst/>
              <a:gdLst>
                <a:gd name="T0" fmla="*/ 0 w 76"/>
                <a:gd name="T1" fmla="*/ 0 h 630"/>
                <a:gd name="T2" fmla="*/ 0 w 76"/>
                <a:gd name="T3" fmla="*/ 0 h 630"/>
                <a:gd name="T4" fmla="*/ 1 w 76"/>
                <a:gd name="T5" fmla="*/ 5 h 630"/>
                <a:gd name="T6" fmla="*/ 2 w 76"/>
                <a:gd name="T7" fmla="*/ 14 h 630"/>
                <a:gd name="T8" fmla="*/ 1 w 76"/>
                <a:gd name="T9" fmla="*/ 28 h 630"/>
                <a:gd name="T10" fmla="*/ 1 w 76"/>
                <a:gd name="T11" fmla="*/ 45 h 630"/>
                <a:gd name="T12" fmla="*/ 2 w 76"/>
                <a:gd name="T13" fmla="*/ 60 h 630"/>
                <a:gd name="T14" fmla="*/ 2 w 76"/>
                <a:gd name="T15" fmla="*/ 75 h 630"/>
                <a:gd name="T16" fmla="*/ 3 w 76"/>
                <a:gd name="T17" fmla="*/ 85 h 630"/>
                <a:gd name="T18" fmla="*/ 4 w 76"/>
                <a:gd name="T19" fmla="*/ 88 h 630"/>
                <a:gd name="T20" fmla="*/ 62 w 76"/>
                <a:gd name="T21" fmla="*/ 87 h 630"/>
                <a:gd name="T22" fmla="*/ 75 w 76"/>
                <a:gd name="T23" fmla="*/ 629 h 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30"/>
                <a:gd name="T38" fmla="*/ 76 w 76"/>
                <a:gd name="T39" fmla="*/ 630 h 6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30">
                  <a:moveTo>
                    <a:pt x="0" y="0"/>
                  </a:moveTo>
                  <a:lnTo>
                    <a:pt x="0" y="0"/>
                  </a:lnTo>
                  <a:lnTo>
                    <a:pt x="1" y="5"/>
                  </a:lnTo>
                  <a:lnTo>
                    <a:pt x="2" y="14"/>
                  </a:lnTo>
                  <a:lnTo>
                    <a:pt x="1" y="28"/>
                  </a:lnTo>
                  <a:lnTo>
                    <a:pt x="1" y="45"/>
                  </a:lnTo>
                  <a:lnTo>
                    <a:pt x="2" y="60"/>
                  </a:lnTo>
                  <a:lnTo>
                    <a:pt x="2" y="75"/>
                  </a:lnTo>
                  <a:lnTo>
                    <a:pt x="3" y="85"/>
                  </a:lnTo>
                  <a:lnTo>
                    <a:pt x="4" y="88"/>
                  </a:lnTo>
                  <a:lnTo>
                    <a:pt x="62" y="87"/>
                  </a:lnTo>
                  <a:lnTo>
                    <a:pt x="75" y="629"/>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39" name="Freeform 23"/>
            <p:cNvSpPr>
              <a:spLocks/>
            </p:cNvSpPr>
            <p:nvPr/>
          </p:nvSpPr>
          <p:spPr bwMode="auto">
            <a:xfrm>
              <a:off x="2031" y="2116"/>
              <a:ext cx="859" cy="182"/>
            </a:xfrm>
            <a:custGeom>
              <a:avLst/>
              <a:gdLst>
                <a:gd name="T0" fmla="*/ 0 w 859"/>
                <a:gd name="T1" fmla="*/ 138 h 182"/>
                <a:gd name="T2" fmla="*/ 17 w 859"/>
                <a:gd name="T3" fmla="*/ 180 h 182"/>
                <a:gd name="T4" fmla="*/ 171 w 859"/>
                <a:gd name="T5" fmla="*/ 181 h 182"/>
                <a:gd name="T6" fmla="*/ 809 w 859"/>
                <a:gd name="T7" fmla="*/ 63 h 182"/>
                <a:gd name="T8" fmla="*/ 811 w 859"/>
                <a:gd name="T9" fmla="*/ 61 h 182"/>
                <a:gd name="T10" fmla="*/ 817 w 859"/>
                <a:gd name="T11" fmla="*/ 54 h 182"/>
                <a:gd name="T12" fmla="*/ 825 w 859"/>
                <a:gd name="T13" fmla="*/ 44 h 182"/>
                <a:gd name="T14" fmla="*/ 834 w 859"/>
                <a:gd name="T15" fmla="*/ 30 h 182"/>
                <a:gd name="T16" fmla="*/ 842 w 859"/>
                <a:gd name="T17" fmla="*/ 21 h 182"/>
                <a:gd name="T18" fmla="*/ 852 w 859"/>
                <a:gd name="T19" fmla="*/ 9 h 182"/>
                <a:gd name="T20" fmla="*/ 857 w 859"/>
                <a:gd name="T21" fmla="*/ 3 h 182"/>
                <a:gd name="T22" fmla="*/ 858 w 859"/>
                <a:gd name="T23" fmla="*/ 0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2"/>
                <a:gd name="T38" fmla="*/ 859 w 859"/>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2">
                  <a:moveTo>
                    <a:pt x="0" y="138"/>
                  </a:moveTo>
                  <a:lnTo>
                    <a:pt x="17" y="180"/>
                  </a:lnTo>
                  <a:lnTo>
                    <a:pt x="171" y="181"/>
                  </a:lnTo>
                  <a:lnTo>
                    <a:pt x="809" y="63"/>
                  </a:lnTo>
                  <a:lnTo>
                    <a:pt x="811" y="61"/>
                  </a:lnTo>
                  <a:lnTo>
                    <a:pt x="817" y="54"/>
                  </a:lnTo>
                  <a:lnTo>
                    <a:pt x="825" y="44"/>
                  </a:lnTo>
                  <a:lnTo>
                    <a:pt x="834" y="30"/>
                  </a:lnTo>
                  <a:lnTo>
                    <a:pt x="842" y="21"/>
                  </a:lnTo>
                  <a:lnTo>
                    <a:pt x="852" y="9"/>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40" name="Freeform 24"/>
            <p:cNvSpPr>
              <a:spLocks/>
            </p:cNvSpPr>
            <p:nvPr/>
          </p:nvSpPr>
          <p:spPr bwMode="auto">
            <a:xfrm>
              <a:off x="2020" y="2122"/>
              <a:ext cx="893" cy="198"/>
            </a:xfrm>
            <a:custGeom>
              <a:avLst/>
              <a:gdLst>
                <a:gd name="T0" fmla="*/ 0 w 893"/>
                <a:gd name="T1" fmla="*/ 132 h 198"/>
                <a:gd name="T2" fmla="*/ 28 w 893"/>
                <a:gd name="T3" fmla="*/ 195 h 198"/>
                <a:gd name="T4" fmla="*/ 187 w 893"/>
                <a:gd name="T5" fmla="*/ 197 h 198"/>
                <a:gd name="T6" fmla="*/ 835 w 893"/>
                <a:gd name="T7" fmla="*/ 76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2"/>
                  </a:moveTo>
                  <a:lnTo>
                    <a:pt x="28" y="195"/>
                  </a:lnTo>
                  <a:lnTo>
                    <a:pt x="187" y="197"/>
                  </a:lnTo>
                  <a:lnTo>
                    <a:pt x="835" y="76"/>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41" name="Freeform 25"/>
            <p:cNvSpPr>
              <a:spLocks/>
            </p:cNvSpPr>
            <p:nvPr/>
          </p:nvSpPr>
          <p:spPr bwMode="auto">
            <a:xfrm>
              <a:off x="4149" y="1961"/>
              <a:ext cx="66" cy="264"/>
            </a:xfrm>
            <a:custGeom>
              <a:avLst/>
              <a:gdLst>
                <a:gd name="T0" fmla="*/ 28 w 66"/>
                <a:gd name="T1" fmla="*/ 0 h 264"/>
                <a:gd name="T2" fmla="*/ 0 w 66"/>
                <a:gd name="T3" fmla="*/ 2 h 264"/>
                <a:gd name="T4" fmla="*/ 2 w 66"/>
                <a:gd name="T5" fmla="*/ 12 h 264"/>
                <a:gd name="T6" fmla="*/ 5 w 66"/>
                <a:gd name="T7" fmla="*/ 42 h 264"/>
                <a:gd name="T8" fmla="*/ 10 w 66"/>
                <a:gd name="T9" fmla="*/ 82 h 264"/>
                <a:gd name="T10" fmla="*/ 17 w 66"/>
                <a:gd name="T11" fmla="*/ 129 h 264"/>
                <a:gd name="T12" fmla="*/ 24 w 66"/>
                <a:gd name="T13" fmla="*/ 175 h 264"/>
                <a:gd name="T14" fmla="*/ 29 w 66"/>
                <a:gd name="T15" fmla="*/ 216 h 264"/>
                <a:gd name="T16" fmla="*/ 34 w 66"/>
                <a:gd name="T17" fmla="*/ 244 h 264"/>
                <a:gd name="T18" fmla="*/ 36 w 66"/>
                <a:gd name="T19" fmla="*/ 255 h 264"/>
                <a:gd name="T20" fmla="*/ 34 w 66"/>
                <a:gd name="T21" fmla="*/ 256 h 264"/>
                <a:gd name="T22" fmla="*/ 30 w 66"/>
                <a:gd name="T23" fmla="*/ 257 h 264"/>
                <a:gd name="T24" fmla="*/ 25 w 66"/>
                <a:gd name="T25" fmla="*/ 258 h 264"/>
                <a:gd name="T26" fmla="*/ 22 w 66"/>
                <a:gd name="T27" fmla="*/ 259 h 264"/>
                <a:gd name="T28" fmla="*/ 17 w 66"/>
                <a:gd name="T29" fmla="*/ 258 h 264"/>
                <a:gd name="T30" fmla="*/ 15 w 66"/>
                <a:gd name="T31" fmla="*/ 259 h 264"/>
                <a:gd name="T32" fmla="*/ 12 w 66"/>
                <a:gd name="T33" fmla="*/ 260 h 264"/>
                <a:gd name="T34" fmla="*/ 14 w 66"/>
                <a:gd name="T35" fmla="*/ 263 h 264"/>
                <a:gd name="T36" fmla="*/ 65 w 66"/>
                <a:gd name="T37" fmla="*/ 261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64"/>
                <a:gd name="T59" fmla="*/ 66 w 66"/>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64">
                  <a:moveTo>
                    <a:pt x="28" y="0"/>
                  </a:moveTo>
                  <a:lnTo>
                    <a:pt x="0" y="2"/>
                  </a:lnTo>
                  <a:lnTo>
                    <a:pt x="2" y="12"/>
                  </a:lnTo>
                  <a:lnTo>
                    <a:pt x="5" y="42"/>
                  </a:lnTo>
                  <a:lnTo>
                    <a:pt x="10" y="82"/>
                  </a:lnTo>
                  <a:lnTo>
                    <a:pt x="17" y="129"/>
                  </a:lnTo>
                  <a:lnTo>
                    <a:pt x="24" y="175"/>
                  </a:lnTo>
                  <a:lnTo>
                    <a:pt x="29" y="216"/>
                  </a:lnTo>
                  <a:lnTo>
                    <a:pt x="34" y="244"/>
                  </a:lnTo>
                  <a:lnTo>
                    <a:pt x="36" y="255"/>
                  </a:lnTo>
                  <a:lnTo>
                    <a:pt x="34" y="256"/>
                  </a:lnTo>
                  <a:lnTo>
                    <a:pt x="30" y="257"/>
                  </a:lnTo>
                  <a:lnTo>
                    <a:pt x="25" y="258"/>
                  </a:lnTo>
                  <a:lnTo>
                    <a:pt x="22" y="259"/>
                  </a:lnTo>
                  <a:lnTo>
                    <a:pt x="17" y="258"/>
                  </a:lnTo>
                  <a:lnTo>
                    <a:pt x="15" y="259"/>
                  </a:lnTo>
                  <a:lnTo>
                    <a:pt x="12" y="260"/>
                  </a:lnTo>
                  <a:lnTo>
                    <a:pt x="14" y="263"/>
                  </a:lnTo>
                  <a:lnTo>
                    <a:pt x="65" y="26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42" name="Freeform 26"/>
            <p:cNvSpPr>
              <a:spLocks/>
            </p:cNvSpPr>
            <p:nvPr/>
          </p:nvSpPr>
          <p:spPr bwMode="auto">
            <a:xfrm>
              <a:off x="1653" y="2402"/>
              <a:ext cx="62" cy="32"/>
            </a:xfrm>
            <a:custGeom>
              <a:avLst/>
              <a:gdLst>
                <a:gd name="T0" fmla="*/ 0 w 62"/>
                <a:gd name="T1" fmla="*/ 20 h 32"/>
                <a:gd name="T2" fmla="*/ 2 w 62"/>
                <a:gd name="T3" fmla="*/ 18 h 32"/>
                <a:gd name="T4" fmla="*/ 5 w 62"/>
                <a:gd name="T5" fmla="*/ 18 h 32"/>
                <a:gd name="T6" fmla="*/ 11 w 62"/>
                <a:gd name="T7" fmla="*/ 16 h 32"/>
                <a:gd name="T8" fmla="*/ 17 w 62"/>
                <a:gd name="T9" fmla="*/ 14 h 32"/>
                <a:gd name="T10" fmla="*/ 26 w 62"/>
                <a:gd name="T11" fmla="*/ 11 h 32"/>
                <a:gd name="T12" fmla="*/ 35 w 62"/>
                <a:gd name="T13" fmla="*/ 10 h 32"/>
                <a:gd name="T14" fmla="*/ 45 w 62"/>
                <a:gd name="T15" fmla="*/ 5 h 32"/>
                <a:gd name="T16" fmla="*/ 53 w 62"/>
                <a:gd name="T17" fmla="*/ 2 h 32"/>
                <a:gd name="T18" fmla="*/ 56 w 62"/>
                <a:gd name="T19" fmla="*/ 0 h 32"/>
                <a:gd name="T20" fmla="*/ 59 w 62"/>
                <a:gd name="T21" fmla="*/ 2 h 32"/>
                <a:gd name="T22" fmla="*/ 61 w 62"/>
                <a:gd name="T23" fmla="*/ 7 h 32"/>
                <a:gd name="T24" fmla="*/ 61 w 62"/>
                <a:gd name="T25" fmla="*/ 12 h 32"/>
                <a:gd name="T26" fmla="*/ 61 w 62"/>
                <a:gd name="T27" fmla="*/ 19 h 32"/>
                <a:gd name="T28" fmla="*/ 59 w 62"/>
                <a:gd name="T29" fmla="*/ 23 h 32"/>
                <a:gd name="T30" fmla="*/ 56 w 62"/>
                <a:gd name="T31" fmla="*/ 29 h 32"/>
                <a:gd name="T32" fmla="*/ 53 w 62"/>
                <a:gd name="T33" fmla="*/ 31 h 32"/>
                <a:gd name="T34" fmla="*/ 46 w 62"/>
                <a:gd name="T35" fmla="*/ 28 h 32"/>
                <a:gd name="T36" fmla="*/ 38 w 62"/>
                <a:gd name="T37" fmla="*/ 27 h 32"/>
                <a:gd name="T38" fmla="*/ 30 w 62"/>
                <a:gd name="T39" fmla="*/ 26 h 32"/>
                <a:gd name="T40" fmla="*/ 20 w 62"/>
                <a:gd name="T41" fmla="*/ 25 h 32"/>
                <a:gd name="T42" fmla="*/ 12 w 62"/>
                <a:gd name="T43" fmla="*/ 24 h 32"/>
                <a:gd name="T44" fmla="*/ 6 w 62"/>
                <a:gd name="T45" fmla="*/ 23 h 32"/>
                <a:gd name="T46" fmla="*/ 1 w 62"/>
                <a:gd name="T47" fmla="*/ 22 h 32"/>
                <a:gd name="T48" fmla="*/ 0 w 62"/>
                <a:gd name="T49" fmla="*/ 2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20"/>
                  </a:moveTo>
                  <a:lnTo>
                    <a:pt x="2" y="18"/>
                  </a:lnTo>
                  <a:lnTo>
                    <a:pt x="5" y="18"/>
                  </a:lnTo>
                  <a:lnTo>
                    <a:pt x="11" y="16"/>
                  </a:lnTo>
                  <a:lnTo>
                    <a:pt x="17" y="14"/>
                  </a:lnTo>
                  <a:lnTo>
                    <a:pt x="26" y="11"/>
                  </a:lnTo>
                  <a:lnTo>
                    <a:pt x="35" y="10"/>
                  </a:lnTo>
                  <a:lnTo>
                    <a:pt x="45" y="5"/>
                  </a:lnTo>
                  <a:lnTo>
                    <a:pt x="53" y="2"/>
                  </a:lnTo>
                  <a:lnTo>
                    <a:pt x="56" y="0"/>
                  </a:lnTo>
                  <a:lnTo>
                    <a:pt x="59" y="2"/>
                  </a:lnTo>
                  <a:lnTo>
                    <a:pt x="61" y="7"/>
                  </a:lnTo>
                  <a:lnTo>
                    <a:pt x="61" y="12"/>
                  </a:lnTo>
                  <a:lnTo>
                    <a:pt x="61" y="19"/>
                  </a:lnTo>
                  <a:lnTo>
                    <a:pt x="59" y="23"/>
                  </a:lnTo>
                  <a:lnTo>
                    <a:pt x="56" y="29"/>
                  </a:lnTo>
                  <a:lnTo>
                    <a:pt x="53" y="31"/>
                  </a:lnTo>
                  <a:lnTo>
                    <a:pt x="46" y="28"/>
                  </a:lnTo>
                  <a:lnTo>
                    <a:pt x="38" y="27"/>
                  </a:lnTo>
                  <a:lnTo>
                    <a:pt x="30" y="26"/>
                  </a:lnTo>
                  <a:lnTo>
                    <a:pt x="20" y="25"/>
                  </a:lnTo>
                  <a:lnTo>
                    <a:pt x="12" y="24"/>
                  </a:lnTo>
                  <a:lnTo>
                    <a:pt x="6" y="23"/>
                  </a:lnTo>
                  <a:lnTo>
                    <a:pt x="1" y="22"/>
                  </a:lnTo>
                  <a:lnTo>
                    <a:pt x="0" y="20"/>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43" name="Freeform 27"/>
            <p:cNvSpPr>
              <a:spLocks/>
            </p:cNvSpPr>
            <p:nvPr/>
          </p:nvSpPr>
          <p:spPr bwMode="auto">
            <a:xfrm>
              <a:off x="1644" y="2404"/>
              <a:ext cx="73" cy="40"/>
            </a:xfrm>
            <a:custGeom>
              <a:avLst/>
              <a:gdLst>
                <a:gd name="T0" fmla="*/ 0 w 73"/>
                <a:gd name="T1" fmla="*/ 22 h 40"/>
                <a:gd name="T2" fmla="*/ 0 w 73"/>
                <a:gd name="T3" fmla="*/ 22 h 40"/>
                <a:gd name="T4" fmla="*/ 2 w 73"/>
                <a:gd name="T5" fmla="*/ 21 h 40"/>
                <a:gd name="T6" fmla="*/ 6 w 73"/>
                <a:gd name="T7" fmla="*/ 18 h 40"/>
                <a:gd name="T8" fmla="*/ 13 w 73"/>
                <a:gd name="T9" fmla="*/ 16 h 40"/>
                <a:gd name="T10" fmla="*/ 20 w 73"/>
                <a:gd name="T11" fmla="*/ 15 h 40"/>
                <a:gd name="T12" fmla="*/ 31 w 73"/>
                <a:gd name="T13" fmla="*/ 12 h 40"/>
                <a:gd name="T14" fmla="*/ 41 w 73"/>
                <a:gd name="T15" fmla="*/ 9 h 40"/>
                <a:gd name="T16" fmla="*/ 52 w 73"/>
                <a:gd name="T17" fmla="*/ 6 h 40"/>
                <a:gd name="T18" fmla="*/ 62 w 73"/>
                <a:gd name="T19" fmla="*/ 1 h 40"/>
                <a:gd name="T20" fmla="*/ 66 w 73"/>
                <a:gd name="T21" fmla="*/ 0 h 40"/>
                <a:gd name="T22" fmla="*/ 70 w 73"/>
                <a:gd name="T23" fmla="*/ 3 h 40"/>
                <a:gd name="T24" fmla="*/ 71 w 73"/>
                <a:gd name="T25" fmla="*/ 9 h 40"/>
                <a:gd name="T26" fmla="*/ 72 w 73"/>
                <a:gd name="T27" fmla="*/ 17 h 40"/>
                <a:gd name="T28" fmla="*/ 72 w 73"/>
                <a:gd name="T29" fmla="*/ 25 h 40"/>
                <a:gd name="T30" fmla="*/ 70 w 73"/>
                <a:gd name="T31" fmla="*/ 31 h 40"/>
                <a:gd name="T32" fmla="*/ 68 w 73"/>
                <a:gd name="T33" fmla="*/ 37 h 40"/>
                <a:gd name="T34" fmla="*/ 63 w 73"/>
                <a:gd name="T35" fmla="*/ 39 h 40"/>
                <a:gd name="T36" fmla="*/ 56 w 73"/>
                <a:gd name="T37" fmla="*/ 36 h 40"/>
                <a:gd name="T38" fmla="*/ 45 w 73"/>
                <a:gd name="T39" fmla="*/ 33 h 40"/>
                <a:gd name="T40" fmla="*/ 35 w 73"/>
                <a:gd name="T41" fmla="*/ 31 h 40"/>
                <a:gd name="T42" fmla="*/ 25 w 73"/>
                <a:gd name="T43" fmla="*/ 29 h 40"/>
                <a:gd name="T44" fmla="*/ 16 w 73"/>
                <a:gd name="T45" fmla="*/ 28 h 40"/>
                <a:gd name="T46" fmla="*/ 7 w 73"/>
                <a:gd name="T47" fmla="*/ 25 h 40"/>
                <a:gd name="T48" fmla="*/ 1 w 73"/>
                <a:gd name="T49" fmla="*/ 25 h 40"/>
                <a:gd name="T50" fmla="*/ 0 w 73"/>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40"/>
                <a:gd name="T80" fmla="*/ 73 w 73"/>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40">
                  <a:moveTo>
                    <a:pt x="0" y="22"/>
                  </a:moveTo>
                  <a:lnTo>
                    <a:pt x="0" y="22"/>
                  </a:lnTo>
                  <a:lnTo>
                    <a:pt x="2" y="21"/>
                  </a:lnTo>
                  <a:lnTo>
                    <a:pt x="6" y="18"/>
                  </a:lnTo>
                  <a:lnTo>
                    <a:pt x="13" y="16"/>
                  </a:lnTo>
                  <a:lnTo>
                    <a:pt x="20" y="15"/>
                  </a:lnTo>
                  <a:lnTo>
                    <a:pt x="31" y="12"/>
                  </a:lnTo>
                  <a:lnTo>
                    <a:pt x="41" y="9"/>
                  </a:lnTo>
                  <a:lnTo>
                    <a:pt x="52" y="6"/>
                  </a:lnTo>
                  <a:lnTo>
                    <a:pt x="62" y="1"/>
                  </a:lnTo>
                  <a:lnTo>
                    <a:pt x="66" y="0"/>
                  </a:lnTo>
                  <a:lnTo>
                    <a:pt x="70" y="3"/>
                  </a:lnTo>
                  <a:lnTo>
                    <a:pt x="71" y="9"/>
                  </a:lnTo>
                  <a:lnTo>
                    <a:pt x="72" y="17"/>
                  </a:lnTo>
                  <a:lnTo>
                    <a:pt x="72" y="25"/>
                  </a:lnTo>
                  <a:lnTo>
                    <a:pt x="70" y="31"/>
                  </a:lnTo>
                  <a:lnTo>
                    <a:pt x="68" y="37"/>
                  </a:lnTo>
                  <a:lnTo>
                    <a:pt x="63" y="39"/>
                  </a:lnTo>
                  <a:lnTo>
                    <a:pt x="56" y="36"/>
                  </a:lnTo>
                  <a:lnTo>
                    <a:pt x="45" y="33"/>
                  </a:lnTo>
                  <a:lnTo>
                    <a:pt x="35" y="31"/>
                  </a:lnTo>
                  <a:lnTo>
                    <a:pt x="25" y="29"/>
                  </a:lnTo>
                  <a:lnTo>
                    <a:pt x="16" y="28"/>
                  </a:lnTo>
                  <a:lnTo>
                    <a:pt x="7" y="25"/>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44" name="Freeform 28"/>
            <p:cNvSpPr>
              <a:spLocks/>
            </p:cNvSpPr>
            <p:nvPr/>
          </p:nvSpPr>
          <p:spPr bwMode="auto">
            <a:xfrm>
              <a:off x="3170" y="2110"/>
              <a:ext cx="110" cy="83"/>
            </a:xfrm>
            <a:custGeom>
              <a:avLst/>
              <a:gdLst>
                <a:gd name="T0" fmla="*/ 105 w 110"/>
                <a:gd name="T1" fmla="*/ 11 h 83"/>
                <a:gd name="T2" fmla="*/ 107 w 110"/>
                <a:gd name="T3" fmla="*/ 12 h 83"/>
                <a:gd name="T4" fmla="*/ 109 w 110"/>
                <a:gd name="T5" fmla="*/ 15 h 83"/>
                <a:gd name="T6" fmla="*/ 108 w 110"/>
                <a:gd name="T7" fmla="*/ 17 h 83"/>
                <a:gd name="T8" fmla="*/ 104 w 110"/>
                <a:gd name="T9" fmla="*/ 19 h 83"/>
                <a:gd name="T10" fmla="*/ 53 w 110"/>
                <a:gd name="T11" fmla="*/ 11 h 83"/>
                <a:gd name="T12" fmla="*/ 32 w 110"/>
                <a:gd name="T13" fmla="*/ 82 h 83"/>
                <a:gd name="T14" fmla="*/ 0 w 110"/>
                <a:gd name="T15" fmla="*/ 76 h 83"/>
                <a:gd name="T16" fmla="*/ 36 w 110"/>
                <a:gd name="T17" fmla="*/ 9 h 83"/>
                <a:gd name="T18" fmla="*/ 28 w 110"/>
                <a:gd name="T19" fmla="*/ 6 h 83"/>
                <a:gd name="T20" fmla="*/ 26 w 110"/>
                <a:gd name="T21" fmla="*/ 5 h 83"/>
                <a:gd name="T22" fmla="*/ 24 w 110"/>
                <a:gd name="T23" fmla="*/ 3 h 83"/>
                <a:gd name="T24" fmla="*/ 26 w 110"/>
                <a:gd name="T25" fmla="*/ 1 h 83"/>
                <a:gd name="T26" fmla="*/ 31 w 110"/>
                <a:gd name="T27" fmla="*/ 0 h 83"/>
                <a:gd name="T28" fmla="*/ 105 w 110"/>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83"/>
                <a:gd name="T47" fmla="*/ 110 w 110"/>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83">
                  <a:moveTo>
                    <a:pt x="105" y="11"/>
                  </a:moveTo>
                  <a:lnTo>
                    <a:pt x="107" y="12"/>
                  </a:lnTo>
                  <a:lnTo>
                    <a:pt x="109" y="15"/>
                  </a:lnTo>
                  <a:lnTo>
                    <a:pt x="108" y="17"/>
                  </a:lnTo>
                  <a:lnTo>
                    <a:pt x="104" y="19"/>
                  </a:lnTo>
                  <a:lnTo>
                    <a:pt x="53" y="11"/>
                  </a:lnTo>
                  <a:lnTo>
                    <a:pt x="32" y="82"/>
                  </a:lnTo>
                  <a:lnTo>
                    <a:pt x="0" y="76"/>
                  </a:lnTo>
                  <a:lnTo>
                    <a:pt x="36" y="9"/>
                  </a:lnTo>
                  <a:lnTo>
                    <a:pt x="28" y="6"/>
                  </a:lnTo>
                  <a:lnTo>
                    <a:pt x="26" y="5"/>
                  </a:lnTo>
                  <a:lnTo>
                    <a:pt x="24" y="3"/>
                  </a:lnTo>
                  <a:lnTo>
                    <a:pt x="26" y="1"/>
                  </a:lnTo>
                  <a:lnTo>
                    <a:pt x="31" y="0"/>
                  </a:lnTo>
                  <a:lnTo>
                    <a:pt x="105" y="11"/>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45" name="Freeform 29"/>
            <p:cNvSpPr>
              <a:spLocks/>
            </p:cNvSpPr>
            <p:nvPr/>
          </p:nvSpPr>
          <p:spPr bwMode="auto">
            <a:xfrm>
              <a:off x="3164" y="2112"/>
              <a:ext cx="118" cy="93"/>
            </a:xfrm>
            <a:custGeom>
              <a:avLst/>
              <a:gdLst>
                <a:gd name="T0" fmla="*/ 113 w 118"/>
                <a:gd name="T1" fmla="*/ 13 h 93"/>
                <a:gd name="T2" fmla="*/ 113 w 118"/>
                <a:gd name="T3" fmla="*/ 13 h 93"/>
                <a:gd name="T4" fmla="*/ 116 w 118"/>
                <a:gd name="T5" fmla="*/ 15 h 93"/>
                <a:gd name="T6" fmla="*/ 117 w 118"/>
                <a:gd name="T7" fmla="*/ 19 h 93"/>
                <a:gd name="T8" fmla="*/ 117 w 118"/>
                <a:gd name="T9" fmla="*/ 21 h 93"/>
                <a:gd name="T10" fmla="*/ 113 w 118"/>
                <a:gd name="T11" fmla="*/ 23 h 93"/>
                <a:gd name="T12" fmla="*/ 57 w 118"/>
                <a:gd name="T13" fmla="*/ 14 h 93"/>
                <a:gd name="T14" fmla="*/ 33 w 118"/>
                <a:gd name="T15" fmla="*/ 92 h 93"/>
                <a:gd name="T16" fmla="*/ 0 w 118"/>
                <a:gd name="T17" fmla="*/ 86 h 93"/>
                <a:gd name="T18" fmla="*/ 38 w 118"/>
                <a:gd name="T19" fmla="*/ 11 h 93"/>
                <a:gd name="T20" fmla="*/ 29 w 118"/>
                <a:gd name="T21" fmla="*/ 8 h 93"/>
                <a:gd name="T22" fmla="*/ 27 w 118"/>
                <a:gd name="T23" fmla="*/ 5 h 93"/>
                <a:gd name="T24" fmla="*/ 25 w 118"/>
                <a:gd name="T25" fmla="*/ 3 h 93"/>
                <a:gd name="T26" fmla="*/ 27 w 118"/>
                <a:gd name="T27" fmla="*/ 2 h 93"/>
                <a:gd name="T28" fmla="*/ 32 w 118"/>
                <a:gd name="T29" fmla="*/ 0 h 93"/>
                <a:gd name="T30" fmla="*/ 113 w 118"/>
                <a:gd name="T31" fmla="*/ 13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93"/>
                <a:gd name="T50" fmla="*/ 118 w 118"/>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93">
                  <a:moveTo>
                    <a:pt x="113" y="13"/>
                  </a:moveTo>
                  <a:lnTo>
                    <a:pt x="113" y="13"/>
                  </a:lnTo>
                  <a:lnTo>
                    <a:pt x="116" y="15"/>
                  </a:lnTo>
                  <a:lnTo>
                    <a:pt x="117" y="19"/>
                  </a:lnTo>
                  <a:lnTo>
                    <a:pt x="117" y="21"/>
                  </a:lnTo>
                  <a:lnTo>
                    <a:pt x="113" y="23"/>
                  </a:lnTo>
                  <a:lnTo>
                    <a:pt x="57" y="14"/>
                  </a:lnTo>
                  <a:lnTo>
                    <a:pt x="33" y="92"/>
                  </a:lnTo>
                  <a:lnTo>
                    <a:pt x="0" y="86"/>
                  </a:lnTo>
                  <a:lnTo>
                    <a:pt x="38" y="11"/>
                  </a:lnTo>
                  <a:lnTo>
                    <a:pt x="29" y="8"/>
                  </a:lnTo>
                  <a:lnTo>
                    <a:pt x="27" y="5"/>
                  </a:lnTo>
                  <a:lnTo>
                    <a:pt x="25" y="3"/>
                  </a:lnTo>
                  <a:lnTo>
                    <a:pt x="27" y="2"/>
                  </a:lnTo>
                  <a:lnTo>
                    <a:pt x="32" y="0"/>
                  </a:lnTo>
                  <a:lnTo>
                    <a:pt x="113" y="1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46" name="Freeform 30"/>
            <p:cNvSpPr>
              <a:spLocks/>
            </p:cNvSpPr>
            <p:nvPr/>
          </p:nvSpPr>
          <p:spPr bwMode="auto">
            <a:xfrm>
              <a:off x="2907" y="2263"/>
              <a:ext cx="135" cy="158"/>
            </a:xfrm>
            <a:custGeom>
              <a:avLst/>
              <a:gdLst>
                <a:gd name="T0" fmla="*/ 23 w 135"/>
                <a:gd name="T1" fmla="*/ 0 h 158"/>
                <a:gd name="T2" fmla="*/ 109 w 135"/>
                <a:gd name="T3" fmla="*/ 5 h 158"/>
                <a:gd name="T4" fmla="*/ 118 w 135"/>
                <a:gd name="T5" fmla="*/ 7 h 158"/>
                <a:gd name="T6" fmla="*/ 125 w 135"/>
                <a:gd name="T7" fmla="*/ 14 h 158"/>
                <a:gd name="T8" fmla="*/ 130 w 135"/>
                <a:gd name="T9" fmla="*/ 21 h 158"/>
                <a:gd name="T10" fmla="*/ 132 w 135"/>
                <a:gd name="T11" fmla="*/ 33 h 158"/>
                <a:gd name="T12" fmla="*/ 134 w 135"/>
                <a:gd name="T13" fmla="*/ 133 h 158"/>
                <a:gd name="T14" fmla="*/ 133 w 135"/>
                <a:gd name="T15" fmla="*/ 139 h 158"/>
                <a:gd name="T16" fmla="*/ 133 w 135"/>
                <a:gd name="T17" fmla="*/ 143 h 158"/>
                <a:gd name="T18" fmla="*/ 130 w 135"/>
                <a:gd name="T19" fmla="*/ 147 h 158"/>
                <a:gd name="T20" fmla="*/ 127 w 135"/>
                <a:gd name="T21" fmla="*/ 150 h 158"/>
                <a:gd name="T22" fmla="*/ 124 w 135"/>
                <a:gd name="T23" fmla="*/ 152 h 158"/>
                <a:gd name="T24" fmla="*/ 121 w 135"/>
                <a:gd name="T25" fmla="*/ 155 h 158"/>
                <a:gd name="T26" fmla="*/ 116 w 135"/>
                <a:gd name="T27" fmla="*/ 156 h 158"/>
                <a:gd name="T28" fmla="*/ 112 w 135"/>
                <a:gd name="T29" fmla="*/ 157 h 158"/>
                <a:gd name="T30" fmla="*/ 24 w 135"/>
                <a:gd name="T31" fmla="*/ 151 h 158"/>
                <a:gd name="T32" fmla="*/ 17 w 135"/>
                <a:gd name="T33" fmla="*/ 149 h 158"/>
                <a:gd name="T34" fmla="*/ 8 w 135"/>
                <a:gd name="T35" fmla="*/ 141 h 158"/>
                <a:gd name="T36" fmla="*/ 4 w 135"/>
                <a:gd name="T37" fmla="*/ 133 h 158"/>
                <a:gd name="T38" fmla="*/ 3 w 135"/>
                <a:gd name="T39" fmla="*/ 123 h 158"/>
                <a:gd name="T40" fmla="*/ 0 w 135"/>
                <a:gd name="T41" fmla="*/ 24 h 158"/>
                <a:gd name="T42" fmla="*/ 1 w 135"/>
                <a:gd name="T43" fmla="*/ 17 h 158"/>
                <a:gd name="T44" fmla="*/ 3 w 135"/>
                <a:gd name="T45" fmla="*/ 14 h 158"/>
                <a:gd name="T46" fmla="*/ 4 w 135"/>
                <a:gd name="T47" fmla="*/ 9 h 158"/>
                <a:gd name="T48" fmla="*/ 7 w 135"/>
                <a:gd name="T49" fmla="*/ 5 h 158"/>
                <a:gd name="T50" fmla="*/ 10 w 135"/>
                <a:gd name="T51" fmla="*/ 2 h 158"/>
                <a:gd name="T52" fmla="*/ 14 w 135"/>
                <a:gd name="T53" fmla="*/ 0 h 158"/>
                <a:gd name="T54" fmla="*/ 18 w 135"/>
                <a:gd name="T55" fmla="*/ 1 h 158"/>
                <a:gd name="T56" fmla="*/ 23 w 135"/>
                <a:gd name="T57" fmla="*/ 0 h 1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8"/>
                <a:gd name="T89" fmla="*/ 135 w 135"/>
                <a:gd name="T90" fmla="*/ 158 h 1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8">
                  <a:moveTo>
                    <a:pt x="23" y="0"/>
                  </a:moveTo>
                  <a:lnTo>
                    <a:pt x="109" y="5"/>
                  </a:lnTo>
                  <a:lnTo>
                    <a:pt x="118" y="7"/>
                  </a:lnTo>
                  <a:lnTo>
                    <a:pt x="125" y="14"/>
                  </a:lnTo>
                  <a:lnTo>
                    <a:pt x="130" y="21"/>
                  </a:lnTo>
                  <a:lnTo>
                    <a:pt x="132" y="33"/>
                  </a:lnTo>
                  <a:lnTo>
                    <a:pt x="134" y="133"/>
                  </a:lnTo>
                  <a:lnTo>
                    <a:pt x="133" y="139"/>
                  </a:lnTo>
                  <a:lnTo>
                    <a:pt x="133" y="143"/>
                  </a:lnTo>
                  <a:lnTo>
                    <a:pt x="130" y="147"/>
                  </a:lnTo>
                  <a:lnTo>
                    <a:pt x="127" y="150"/>
                  </a:lnTo>
                  <a:lnTo>
                    <a:pt x="124" y="152"/>
                  </a:lnTo>
                  <a:lnTo>
                    <a:pt x="121" y="155"/>
                  </a:lnTo>
                  <a:lnTo>
                    <a:pt x="116" y="156"/>
                  </a:lnTo>
                  <a:lnTo>
                    <a:pt x="112" y="157"/>
                  </a:lnTo>
                  <a:lnTo>
                    <a:pt x="24" y="151"/>
                  </a:lnTo>
                  <a:lnTo>
                    <a:pt x="17" y="149"/>
                  </a:lnTo>
                  <a:lnTo>
                    <a:pt x="8" y="141"/>
                  </a:lnTo>
                  <a:lnTo>
                    <a:pt x="4" y="133"/>
                  </a:lnTo>
                  <a:lnTo>
                    <a:pt x="3" y="123"/>
                  </a:lnTo>
                  <a:lnTo>
                    <a:pt x="0" y="24"/>
                  </a:lnTo>
                  <a:lnTo>
                    <a:pt x="1" y="17"/>
                  </a:lnTo>
                  <a:lnTo>
                    <a:pt x="3" y="14"/>
                  </a:lnTo>
                  <a:lnTo>
                    <a:pt x="4" y="9"/>
                  </a:lnTo>
                  <a:lnTo>
                    <a:pt x="7" y="5"/>
                  </a:lnTo>
                  <a:lnTo>
                    <a:pt x="10" y="2"/>
                  </a:lnTo>
                  <a:lnTo>
                    <a:pt x="14" y="0"/>
                  </a:lnTo>
                  <a:lnTo>
                    <a:pt x="18" y="1"/>
                  </a:lnTo>
                  <a:lnTo>
                    <a:pt x="23" y="0"/>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47" name="Freeform 31"/>
            <p:cNvSpPr>
              <a:spLocks/>
            </p:cNvSpPr>
            <p:nvPr/>
          </p:nvSpPr>
          <p:spPr bwMode="auto">
            <a:xfrm>
              <a:off x="2902" y="2265"/>
              <a:ext cx="141" cy="166"/>
            </a:xfrm>
            <a:custGeom>
              <a:avLst/>
              <a:gdLst>
                <a:gd name="T0" fmla="*/ 23 w 141"/>
                <a:gd name="T1" fmla="*/ 0 h 166"/>
                <a:gd name="T2" fmla="*/ 114 w 141"/>
                <a:gd name="T3" fmla="*/ 6 h 166"/>
                <a:gd name="T4" fmla="*/ 124 w 141"/>
                <a:gd name="T5" fmla="*/ 7 h 166"/>
                <a:gd name="T6" fmla="*/ 131 w 141"/>
                <a:gd name="T7" fmla="*/ 15 h 166"/>
                <a:gd name="T8" fmla="*/ 136 w 141"/>
                <a:gd name="T9" fmla="*/ 24 h 166"/>
                <a:gd name="T10" fmla="*/ 139 w 141"/>
                <a:gd name="T11" fmla="*/ 35 h 166"/>
                <a:gd name="T12" fmla="*/ 140 w 141"/>
                <a:gd name="T13" fmla="*/ 140 h 166"/>
                <a:gd name="T14" fmla="*/ 140 w 141"/>
                <a:gd name="T15" fmla="*/ 146 h 166"/>
                <a:gd name="T16" fmla="*/ 139 w 141"/>
                <a:gd name="T17" fmla="*/ 151 h 166"/>
                <a:gd name="T18" fmla="*/ 136 w 141"/>
                <a:gd name="T19" fmla="*/ 155 h 166"/>
                <a:gd name="T20" fmla="*/ 133 w 141"/>
                <a:gd name="T21" fmla="*/ 159 h 166"/>
                <a:gd name="T22" fmla="*/ 128 w 141"/>
                <a:gd name="T23" fmla="*/ 161 h 166"/>
                <a:gd name="T24" fmla="*/ 126 w 141"/>
                <a:gd name="T25" fmla="*/ 164 h 166"/>
                <a:gd name="T26" fmla="*/ 120 w 141"/>
                <a:gd name="T27" fmla="*/ 165 h 166"/>
                <a:gd name="T28" fmla="*/ 116 w 141"/>
                <a:gd name="T29" fmla="*/ 165 h 166"/>
                <a:gd name="T30" fmla="*/ 24 w 141"/>
                <a:gd name="T31" fmla="*/ 160 h 166"/>
                <a:gd name="T32" fmla="*/ 15 w 141"/>
                <a:gd name="T33" fmla="*/ 156 h 166"/>
                <a:gd name="T34" fmla="*/ 7 w 141"/>
                <a:gd name="T35" fmla="*/ 150 h 166"/>
                <a:gd name="T36" fmla="*/ 3 w 141"/>
                <a:gd name="T37" fmla="*/ 141 h 166"/>
                <a:gd name="T38" fmla="*/ 2 w 141"/>
                <a:gd name="T39" fmla="*/ 131 h 166"/>
                <a:gd name="T40" fmla="*/ 0 w 141"/>
                <a:gd name="T41" fmla="*/ 26 h 166"/>
                <a:gd name="T42" fmla="*/ 0 w 141"/>
                <a:gd name="T43" fmla="*/ 19 h 166"/>
                <a:gd name="T44" fmla="*/ 1 w 141"/>
                <a:gd name="T45" fmla="*/ 15 h 166"/>
                <a:gd name="T46" fmla="*/ 3 w 141"/>
                <a:gd name="T47" fmla="*/ 10 h 166"/>
                <a:gd name="T48" fmla="*/ 6 w 141"/>
                <a:gd name="T49" fmla="*/ 6 h 166"/>
                <a:gd name="T50" fmla="*/ 9 w 141"/>
                <a:gd name="T51" fmla="*/ 3 h 166"/>
                <a:gd name="T52" fmla="*/ 14 w 141"/>
                <a:gd name="T53" fmla="*/ 1 h 166"/>
                <a:gd name="T54" fmla="*/ 18 w 141"/>
                <a:gd name="T55" fmla="*/ 0 h 166"/>
                <a:gd name="T56" fmla="*/ 23 w 141"/>
                <a:gd name="T57" fmla="*/ 0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6"/>
                <a:gd name="T89" fmla="*/ 141 w 141"/>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6">
                  <a:moveTo>
                    <a:pt x="23" y="0"/>
                  </a:moveTo>
                  <a:lnTo>
                    <a:pt x="114" y="6"/>
                  </a:lnTo>
                  <a:lnTo>
                    <a:pt x="124" y="7"/>
                  </a:lnTo>
                  <a:lnTo>
                    <a:pt x="131" y="15"/>
                  </a:lnTo>
                  <a:lnTo>
                    <a:pt x="136" y="24"/>
                  </a:lnTo>
                  <a:lnTo>
                    <a:pt x="139" y="35"/>
                  </a:lnTo>
                  <a:lnTo>
                    <a:pt x="140" y="140"/>
                  </a:lnTo>
                  <a:lnTo>
                    <a:pt x="140" y="146"/>
                  </a:lnTo>
                  <a:lnTo>
                    <a:pt x="139" y="151"/>
                  </a:lnTo>
                  <a:lnTo>
                    <a:pt x="136" y="155"/>
                  </a:lnTo>
                  <a:lnTo>
                    <a:pt x="133" y="159"/>
                  </a:lnTo>
                  <a:lnTo>
                    <a:pt x="128" y="161"/>
                  </a:lnTo>
                  <a:lnTo>
                    <a:pt x="126" y="164"/>
                  </a:lnTo>
                  <a:lnTo>
                    <a:pt x="120" y="165"/>
                  </a:lnTo>
                  <a:lnTo>
                    <a:pt x="116" y="165"/>
                  </a:lnTo>
                  <a:lnTo>
                    <a:pt x="24" y="160"/>
                  </a:lnTo>
                  <a:lnTo>
                    <a:pt x="15" y="156"/>
                  </a:lnTo>
                  <a:lnTo>
                    <a:pt x="7" y="150"/>
                  </a:lnTo>
                  <a:lnTo>
                    <a:pt x="3" y="141"/>
                  </a:lnTo>
                  <a:lnTo>
                    <a:pt x="2" y="131"/>
                  </a:lnTo>
                  <a:lnTo>
                    <a:pt x="0" y="26"/>
                  </a:lnTo>
                  <a:lnTo>
                    <a:pt x="0" y="19"/>
                  </a:lnTo>
                  <a:lnTo>
                    <a:pt x="1" y="15"/>
                  </a:lnTo>
                  <a:lnTo>
                    <a:pt x="3" y="10"/>
                  </a:lnTo>
                  <a:lnTo>
                    <a:pt x="6" y="6"/>
                  </a:lnTo>
                  <a:lnTo>
                    <a:pt x="9" y="3"/>
                  </a:lnTo>
                  <a:lnTo>
                    <a:pt x="14"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48" name="Line 32"/>
            <p:cNvSpPr>
              <a:spLocks noChangeShapeType="1"/>
            </p:cNvSpPr>
            <p:nvPr/>
          </p:nvSpPr>
          <p:spPr bwMode="auto">
            <a:xfrm flipH="1" flipV="1">
              <a:off x="1502" y="2053"/>
              <a:ext cx="14" cy="295"/>
            </a:xfrm>
            <a:prstGeom prst="line">
              <a:avLst/>
            </a:prstGeom>
            <a:noFill/>
            <a:ln w="12700">
              <a:solidFill>
                <a:srgbClr val="000000"/>
              </a:solidFill>
              <a:round/>
              <a:headEnd/>
              <a:tailEnd/>
            </a:ln>
          </p:spPr>
          <p:txBody>
            <a:bodyPr wrap="none" anchor="ctr"/>
            <a:lstStyle/>
            <a:p>
              <a:endParaRPr lang="en-GB" sz="2800" b="1">
                <a:solidFill>
                  <a:srgbClr val="FFFF00"/>
                </a:solidFill>
              </a:endParaRPr>
            </a:p>
          </p:txBody>
        </p:sp>
        <p:sp>
          <p:nvSpPr>
            <p:cNvPr id="43049" name="Line 33"/>
            <p:cNvSpPr>
              <a:spLocks noChangeShapeType="1"/>
            </p:cNvSpPr>
            <p:nvPr/>
          </p:nvSpPr>
          <p:spPr bwMode="auto">
            <a:xfrm>
              <a:off x="1518" y="2460"/>
              <a:ext cx="0" cy="268"/>
            </a:xfrm>
            <a:prstGeom prst="line">
              <a:avLst/>
            </a:prstGeom>
            <a:noFill/>
            <a:ln w="12700">
              <a:solidFill>
                <a:srgbClr val="000000"/>
              </a:solidFill>
              <a:round/>
              <a:headEnd/>
              <a:tailEnd/>
            </a:ln>
          </p:spPr>
          <p:txBody>
            <a:bodyPr wrap="none" anchor="ctr"/>
            <a:lstStyle/>
            <a:p>
              <a:endParaRPr lang="en-GB" sz="2800" b="1">
                <a:solidFill>
                  <a:srgbClr val="FFFF00"/>
                </a:solidFill>
              </a:endParaRPr>
            </a:p>
          </p:txBody>
        </p:sp>
        <p:sp>
          <p:nvSpPr>
            <p:cNvPr id="43050" name="Freeform 34"/>
            <p:cNvSpPr>
              <a:spLocks/>
            </p:cNvSpPr>
            <p:nvPr/>
          </p:nvSpPr>
          <p:spPr bwMode="auto">
            <a:xfrm>
              <a:off x="3421" y="2277"/>
              <a:ext cx="596" cy="25"/>
            </a:xfrm>
            <a:custGeom>
              <a:avLst/>
              <a:gdLst>
                <a:gd name="T0" fmla="*/ 329 w 596"/>
                <a:gd name="T1" fmla="*/ 18 h 25"/>
                <a:gd name="T2" fmla="*/ 387 w 596"/>
                <a:gd name="T3" fmla="*/ 16 h 25"/>
                <a:gd name="T4" fmla="*/ 440 w 596"/>
                <a:gd name="T5" fmla="*/ 13 h 25"/>
                <a:gd name="T6" fmla="*/ 488 w 596"/>
                <a:gd name="T7" fmla="*/ 11 h 25"/>
                <a:gd name="T8" fmla="*/ 527 w 596"/>
                <a:gd name="T9" fmla="*/ 9 h 25"/>
                <a:gd name="T10" fmla="*/ 560 w 596"/>
                <a:gd name="T11" fmla="*/ 7 h 25"/>
                <a:gd name="T12" fmla="*/ 582 w 596"/>
                <a:gd name="T13" fmla="*/ 4 h 25"/>
                <a:gd name="T14" fmla="*/ 593 w 596"/>
                <a:gd name="T15" fmla="*/ 4 h 25"/>
                <a:gd name="T16" fmla="*/ 594 w 596"/>
                <a:gd name="T17" fmla="*/ 3 h 25"/>
                <a:gd name="T18" fmla="*/ 582 w 596"/>
                <a:gd name="T19" fmla="*/ 1 h 25"/>
                <a:gd name="T20" fmla="*/ 560 w 596"/>
                <a:gd name="T21" fmla="*/ 1 h 25"/>
                <a:gd name="T22" fmla="*/ 527 w 596"/>
                <a:gd name="T23" fmla="*/ 0 h 25"/>
                <a:gd name="T24" fmla="*/ 487 w 596"/>
                <a:gd name="T25" fmla="*/ 1 h 25"/>
                <a:gd name="T26" fmla="*/ 440 w 596"/>
                <a:gd name="T27" fmla="*/ 2 h 25"/>
                <a:gd name="T28" fmla="*/ 385 w 596"/>
                <a:gd name="T29" fmla="*/ 3 h 25"/>
                <a:gd name="T30" fmla="*/ 328 w 596"/>
                <a:gd name="T31" fmla="*/ 4 h 25"/>
                <a:gd name="T32" fmla="*/ 267 w 596"/>
                <a:gd name="T33" fmla="*/ 5 h 25"/>
                <a:gd name="T34" fmla="*/ 209 w 596"/>
                <a:gd name="T35" fmla="*/ 8 h 25"/>
                <a:gd name="T36" fmla="*/ 156 w 596"/>
                <a:gd name="T37" fmla="*/ 10 h 25"/>
                <a:gd name="T38" fmla="*/ 108 w 596"/>
                <a:gd name="T39" fmla="*/ 12 h 25"/>
                <a:gd name="T40" fmla="*/ 68 w 596"/>
                <a:gd name="T41" fmla="*/ 14 h 25"/>
                <a:gd name="T42" fmla="*/ 36 w 596"/>
                <a:gd name="T43" fmla="*/ 17 h 25"/>
                <a:gd name="T44" fmla="*/ 14 w 596"/>
                <a:gd name="T45" fmla="*/ 19 h 25"/>
                <a:gd name="T46" fmla="*/ 2 w 596"/>
                <a:gd name="T47" fmla="*/ 20 h 25"/>
                <a:gd name="T48" fmla="*/ 2 w 596"/>
                <a:gd name="T49" fmla="*/ 22 h 25"/>
                <a:gd name="T50" fmla="*/ 14 w 596"/>
                <a:gd name="T51" fmla="*/ 22 h 25"/>
                <a:gd name="T52" fmla="*/ 36 w 596"/>
                <a:gd name="T53" fmla="*/ 24 h 25"/>
                <a:gd name="T54" fmla="*/ 69 w 596"/>
                <a:gd name="T55" fmla="*/ 23 h 25"/>
                <a:gd name="T56" fmla="*/ 109 w 596"/>
                <a:gd name="T57" fmla="*/ 24 h 25"/>
                <a:gd name="T58" fmla="*/ 156 w 596"/>
                <a:gd name="T59" fmla="*/ 22 h 25"/>
                <a:gd name="T60" fmla="*/ 210 w 596"/>
                <a:gd name="T61" fmla="*/ 21 h 25"/>
                <a:gd name="T62" fmla="*/ 268 w 596"/>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5"/>
                <a:gd name="T98" fmla="*/ 596 w 59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5">
                  <a:moveTo>
                    <a:pt x="298" y="19"/>
                  </a:moveTo>
                  <a:lnTo>
                    <a:pt x="329" y="18"/>
                  </a:lnTo>
                  <a:lnTo>
                    <a:pt x="358" y="17"/>
                  </a:lnTo>
                  <a:lnTo>
                    <a:pt x="387" y="16"/>
                  </a:lnTo>
                  <a:lnTo>
                    <a:pt x="414" y="15"/>
                  </a:lnTo>
                  <a:lnTo>
                    <a:pt x="440" y="13"/>
                  </a:lnTo>
                  <a:lnTo>
                    <a:pt x="465" y="13"/>
                  </a:lnTo>
                  <a:lnTo>
                    <a:pt x="488" y="11"/>
                  </a:lnTo>
                  <a:lnTo>
                    <a:pt x="508" y="10"/>
                  </a:lnTo>
                  <a:lnTo>
                    <a:pt x="527" y="9"/>
                  </a:lnTo>
                  <a:lnTo>
                    <a:pt x="546" y="9"/>
                  </a:lnTo>
                  <a:lnTo>
                    <a:pt x="560" y="7"/>
                  </a:lnTo>
                  <a:lnTo>
                    <a:pt x="571" y="6"/>
                  </a:lnTo>
                  <a:lnTo>
                    <a:pt x="582" y="4"/>
                  </a:lnTo>
                  <a:lnTo>
                    <a:pt x="590" y="4"/>
                  </a:lnTo>
                  <a:lnTo>
                    <a:pt x="593" y="4"/>
                  </a:lnTo>
                  <a:lnTo>
                    <a:pt x="595" y="3"/>
                  </a:lnTo>
                  <a:lnTo>
                    <a:pt x="594" y="3"/>
                  </a:lnTo>
                  <a:lnTo>
                    <a:pt x="590" y="0"/>
                  </a:lnTo>
                  <a:lnTo>
                    <a:pt x="582" y="1"/>
                  </a:lnTo>
                  <a:lnTo>
                    <a:pt x="572" y="1"/>
                  </a:lnTo>
                  <a:lnTo>
                    <a:pt x="560" y="1"/>
                  </a:lnTo>
                  <a:lnTo>
                    <a:pt x="544" y="0"/>
                  </a:lnTo>
                  <a:lnTo>
                    <a:pt x="527" y="0"/>
                  </a:lnTo>
                  <a:lnTo>
                    <a:pt x="508" y="2"/>
                  </a:lnTo>
                  <a:lnTo>
                    <a:pt x="487" y="1"/>
                  </a:lnTo>
                  <a:lnTo>
                    <a:pt x="464" y="0"/>
                  </a:lnTo>
                  <a:lnTo>
                    <a:pt x="440" y="2"/>
                  </a:lnTo>
                  <a:lnTo>
                    <a:pt x="414" y="1"/>
                  </a:lnTo>
                  <a:lnTo>
                    <a:pt x="385" y="3"/>
                  </a:lnTo>
                  <a:lnTo>
                    <a:pt x="357" y="2"/>
                  </a:lnTo>
                  <a:lnTo>
                    <a:pt x="328" y="4"/>
                  </a:lnTo>
                  <a:lnTo>
                    <a:pt x="297" y="4"/>
                  </a:lnTo>
                  <a:lnTo>
                    <a:pt x="267" y="5"/>
                  </a:lnTo>
                  <a:lnTo>
                    <a:pt x="238" y="6"/>
                  </a:lnTo>
                  <a:lnTo>
                    <a:pt x="209" y="8"/>
                  </a:lnTo>
                  <a:lnTo>
                    <a:pt x="182" y="8"/>
                  </a:lnTo>
                  <a:lnTo>
                    <a:pt x="156" y="10"/>
                  </a:lnTo>
                  <a:lnTo>
                    <a:pt x="132" y="11"/>
                  </a:lnTo>
                  <a:lnTo>
                    <a:pt x="108" y="12"/>
                  </a:lnTo>
                  <a:lnTo>
                    <a:pt x="87" y="14"/>
                  </a:lnTo>
                  <a:lnTo>
                    <a:pt x="68" y="14"/>
                  </a:lnTo>
                  <a:lnTo>
                    <a:pt x="50" y="16"/>
                  </a:lnTo>
                  <a:lnTo>
                    <a:pt x="36" y="17"/>
                  </a:lnTo>
                  <a:lnTo>
                    <a:pt x="25" y="18"/>
                  </a:lnTo>
                  <a:lnTo>
                    <a:pt x="14" y="19"/>
                  </a:lnTo>
                  <a:lnTo>
                    <a:pt x="7" y="20"/>
                  </a:lnTo>
                  <a:lnTo>
                    <a:pt x="2" y="20"/>
                  </a:lnTo>
                  <a:lnTo>
                    <a:pt x="0" y="21"/>
                  </a:lnTo>
                  <a:lnTo>
                    <a:pt x="2" y="22"/>
                  </a:lnTo>
                  <a:lnTo>
                    <a:pt x="6" y="22"/>
                  </a:lnTo>
                  <a:lnTo>
                    <a:pt x="14" y="22"/>
                  </a:lnTo>
                  <a:lnTo>
                    <a:pt x="23" y="23"/>
                  </a:lnTo>
                  <a:lnTo>
                    <a:pt x="36" y="24"/>
                  </a:lnTo>
                  <a:lnTo>
                    <a:pt x="52" y="24"/>
                  </a:lnTo>
                  <a:lnTo>
                    <a:pt x="69" y="23"/>
                  </a:lnTo>
                  <a:lnTo>
                    <a:pt x="88" y="24"/>
                  </a:lnTo>
                  <a:lnTo>
                    <a:pt x="109" y="24"/>
                  </a:lnTo>
                  <a:lnTo>
                    <a:pt x="132" y="23"/>
                  </a:lnTo>
                  <a:lnTo>
                    <a:pt x="156" y="22"/>
                  </a:lnTo>
                  <a:lnTo>
                    <a:pt x="183" y="22"/>
                  </a:lnTo>
                  <a:lnTo>
                    <a:pt x="210" y="21"/>
                  </a:lnTo>
                  <a:lnTo>
                    <a:pt x="238" y="20"/>
                  </a:lnTo>
                  <a:lnTo>
                    <a:pt x="268" y="20"/>
                  </a:lnTo>
                  <a:lnTo>
                    <a:pt x="298" y="19"/>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51" name="Freeform 35"/>
            <p:cNvSpPr>
              <a:spLocks/>
            </p:cNvSpPr>
            <p:nvPr/>
          </p:nvSpPr>
          <p:spPr bwMode="auto">
            <a:xfrm>
              <a:off x="3412" y="2285"/>
              <a:ext cx="609" cy="23"/>
            </a:xfrm>
            <a:custGeom>
              <a:avLst/>
              <a:gdLst>
                <a:gd name="T0" fmla="*/ 306 w 609"/>
                <a:gd name="T1" fmla="*/ 18 h 23"/>
                <a:gd name="T2" fmla="*/ 365 w 609"/>
                <a:gd name="T3" fmla="*/ 15 h 23"/>
                <a:gd name="T4" fmla="*/ 423 w 609"/>
                <a:gd name="T5" fmla="*/ 14 h 23"/>
                <a:gd name="T6" fmla="*/ 475 w 609"/>
                <a:gd name="T7" fmla="*/ 13 h 23"/>
                <a:gd name="T8" fmla="*/ 520 w 609"/>
                <a:gd name="T9" fmla="*/ 11 h 23"/>
                <a:gd name="T10" fmla="*/ 558 w 609"/>
                <a:gd name="T11" fmla="*/ 10 h 23"/>
                <a:gd name="T12" fmla="*/ 584 w 609"/>
                <a:gd name="T13" fmla="*/ 7 h 23"/>
                <a:gd name="T14" fmla="*/ 603 w 609"/>
                <a:gd name="T15" fmla="*/ 6 h 23"/>
                <a:gd name="T16" fmla="*/ 608 w 609"/>
                <a:gd name="T17" fmla="*/ 4 h 23"/>
                <a:gd name="T18" fmla="*/ 603 w 609"/>
                <a:gd name="T19" fmla="*/ 2 h 23"/>
                <a:gd name="T20" fmla="*/ 584 w 609"/>
                <a:gd name="T21" fmla="*/ 1 h 23"/>
                <a:gd name="T22" fmla="*/ 556 w 609"/>
                <a:gd name="T23" fmla="*/ 1 h 23"/>
                <a:gd name="T24" fmla="*/ 519 w 609"/>
                <a:gd name="T25" fmla="*/ 2 h 23"/>
                <a:gd name="T26" fmla="*/ 474 w 609"/>
                <a:gd name="T27" fmla="*/ 0 h 23"/>
                <a:gd name="T28" fmla="*/ 422 w 609"/>
                <a:gd name="T29" fmla="*/ 1 h 23"/>
                <a:gd name="T30" fmla="*/ 366 w 609"/>
                <a:gd name="T31" fmla="*/ 2 h 23"/>
                <a:gd name="T32" fmla="*/ 304 w 609"/>
                <a:gd name="T33" fmla="*/ 3 h 23"/>
                <a:gd name="T34" fmla="*/ 243 w 609"/>
                <a:gd name="T35" fmla="*/ 4 h 23"/>
                <a:gd name="T36" fmla="*/ 186 w 609"/>
                <a:gd name="T37" fmla="*/ 6 h 23"/>
                <a:gd name="T38" fmla="*/ 135 w 609"/>
                <a:gd name="T39" fmla="*/ 8 h 23"/>
                <a:gd name="T40" fmla="*/ 90 w 609"/>
                <a:gd name="T41" fmla="*/ 11 h 23"/>
                <a:gd name="T42" fmla="*/ 52 w 609"/>
                <a:gd name="T43" fmla="*/ 13 h 23"/>
                <a:gd name="T44" fmla="*/ 25 w 609"/>
                <a:gd name="T45" fmla="*/ 14 h 23"/>
                <a:gd name="T46" fmla="*/ 7 w 609"/>
                <a:gd name="T47" fmla="*/ 16 h 23"/>
                <a:gd name="T48" fmla="*/ 0 w 609"/>
                <a:gd name="T49" fmla="*/ 17 h 23"/>
                <a:gd name="T50" fmla="*/ 6 w 609"/>
                <a:gd name="T51" fmla="*/ 18 h 23"/>
                <a:gd name="T52" fmla="*/ 24 w 609"/>
                <a:gd name="T53" fmla="*/ 19 h 23"/>
                <a:gd name="T54" fmla="*/ 52 w 609"/>
                <a:gd name="T55" fmla="*/ 21 h 23"/>
                <a:gd name="T56" fmla="*/ 90 w 609"/>
                <a:gd name="T57" fmla="*/ 21 h 23"/>
                <a:gd name="T58" fmla="*/ 134 w 609"/>
                <a:gd name="T59" fmla="*/ 20 h 23"/>
                <a:gd name="T60" fmla="*/ 187 w 609"/>
                <a:gd name="T61" fmla="*/ 20 h 23"/>
                <a:gd name="T62" fmla="*/ 243 w 609"/>
                <a:gd name="T63" fmla="*/ 19 h 23"/>
                <a:gd name="T64" fmla="*/ 306 w 609"/>
                <a:gd name="T65" fmla="*/ 18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3"/>
                <a:gd name="T101" fmla="*/ 609 w 60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3">
                  <a:moveTo>
                    <a:pt x="306" y="18"/>
                  </a:moveTo>
                  <a:lnTo>
                    <a:pt x="306" y="18"/>
                  </a:lnTo>
                  <a:lnTo>
                    <a:pt x="337" y="17"/>
                  </a:lnTo>
                  <a:lnTo>
                    <a:pt x="365" y="15"/>
                  </a:lnTo>
                  <a:lnTo>
                    <a:pt x="395" y="16"/>
                  </a:lnTo>
                  <a:lnTo>
                    <a:pt x="423" y="14"/>
                  </a:lnTo>
                  <a:lnTo>
                    <a:pt x="450" y="13"/>
                  </a:lnTo>
                  <a:lnTo>
                    <a:pt x="475" y="13"/>
                  </a:lnTo>
                  <a:lnTo>
                    <a:pt x="498" y="12"/>
                  </a:lnTo>
                  <a:lnTo>
                    <a:pt x="520" y="11"/>
                  </a:lnTo>
                  <a:lnTo>
                    <a:pt x="539" y="9"/>
                  </a:lnTo>
                  <a:lnTo>
                    <a:pt x="558" y="10"/>
                  </a:lnTo>
                  <a:lnTo>
                    <a:pt x="572" y="8"/>
                  </a:lnTo>
                  <a:lnTo>
                    <a:pt x="584" y="7"/>
                  </a:lnTo>
                  <a:lnTo>
                    <a:pt x="595" y="5"/>
                  </a:lnTo>
                  <a:lnTo>
                    <a:pt x="603" y="6"/>
                  </a:lnTo>
                  <a:lnTo>
                    <a:pt x="606" y="5"/>
                  </a:lnTo>
                  <a:lnTo>
                    <a:pt x="608" y="4"/>
                  </a:lnTo>
                  <a:lnTo>
                    <a:pt x="607" y="4"/>
                  </a:lnTo>
                  <a:lnTo>
                    <a:pt x="603" y="2"/>
                  </a:lnTo>
                  <a:lnTo>
                    <a:pt x="595" y="2"/>
                  </a:lnTo>
                  <a:lnTo>
                    <a:pt x="584" y="1"/>
                  </a:lnTo>
                  <a:lnTo>
                    <a:pt x="572" y="2"/>
                  </a:lnTo>
                  <a:lnTo>
                    <a:pt x="556" y="1"/>
                  </a:lnTo>
                  <a:lnTo>
                    <a:pt x="538" y="1"/>
                  </a:lnTo>
                  <a:lnTo>
                    <a:pt x="519" y="2"/>
                  </a:lnTo>
                  <a:lnTo>
                    <a:pt x="498" y="2"/>
                  </a:lnTo>
                  <a:lnTo>
                    <a:pt x="474" y="0"/>
                  </a:lnTo>
                  <a:lnTo>
                    <a:pt x="450" y="1"/>
                  </a:lnTo>
                  <a:lnTo>
                    <a:pt x="422" y="1"/>
                  </a:lnTo>
                  <a:lnTo>
                    <a:pt x="394" y="2"/>
                  </a:lnTo>
                  <a:lnTo>
                    <a:pt x="366" y="2"/>
                  </a:lnTo>
                  <a:lnTo>
                    <a:pt x="335" y="3"/>
                  </a:lnTo>
                  <a:lnTo>
                    <a:pt x="304" y="3"/>
                  </a:lnTo>
                  <a:lnTo>
                    <a:pt x="274" y="4"/>
                  </a:lnTo>
                  <a:lnTo>
                    <a:pt x="243" y="4"/>
                  </a:lnTo>
                  <a:lnTo>
                    <a:pt x="214" y="6"/>
                  </a:lnTo>
                  <a:lnTo>
                    <a:pt x="186" y="6"/>
                  </a:lnTo>
                  <a:lnTo>
                    <a:pt x="159" y="7"/>
                  </a:lnTo>
                  <a:lnTo>
                    <a:pt x="135" y="8"/>
                  </a:lnTo>
                  <a:lnTo>
                    <a:pt x="111" y="9"/>
                  </a:lnTo>
                  <a:lnTo>
                    <a:pt x="90" y="11"/>
                  </a:lnTo>
                  <a:lnTo>
                    <a:pt x="69" y="11"/>
                  </a:lnTo>
                  <a:lnTo>
                    <a:pt x="52" y="13"/>
                  </a:lnTo>
                  <a:lnTo>
                    <a:pt x="36" y="13"/>
                  </a:lnTo>
                  <a:lnTo>
                    <a:pt x="25" y="14"/>
                  </a:lnTo>
                  <a:lnTo>
                    <a:pt x="14" y="15"/>
                  </a:lnTo>
                  <a:lnTo>
                    <a:pt x="7" y="16"/>
                  </a:lnTo>
                  <a:lnTo>
                    <a:pt x="2" y="16"/>
                  </a:lnTo>
                  <a:lnTo>
                    <a:pt x="0" y="17"/>
                  </a:lnTo>
                  <a:lnTo>
                    <a:pt x="2" y="18"/>
                  </a:lnTo>
                  <a:lnTo>
                    <a:pt x="6" y="18"/>
                  </a:lnTo>
                  <a:lnTo>
                    <a:pt x="14" y="19"/>
                  </a:lnTo>
                  <a:lnTo>
                    <a:pt x="24" y="19"/>
                  </a:lnTo>
                  <a:lnTo>
                    <a:pt x="37" y="21"/>
                  </a:lnTo>
                  <a:lnTo>
                    <a:pt x="52" y="21"/>
                  </a:lnTo>
                  <a:lnTo>
                    <a:pt x="70" y="20"/>
                  </a:lnTo>
                  <a:lnTo>
                    <a:pt x="90" y="21"/>
                  </a:lnTo>
                  <a:lnTo>
                    <a:pt x="110" y="22"/>
                  </a:lnTo>
                  <a:lnTo>
                    <a:pt x="134" y="20"/>
                  </a:lnTo>
                  <a:lnTo>
                    <a:pt x="160" y="20"/>
                  </a:lnTo>
                  <a:lnTo>
                    <a:pt x="187" y="20"/>
                  </a:lnTo>
                  <a:lnTo>
                    <a:pt x="215" y="20"/>
                  </a:lnTo>
                  <a:lnTo>
                    <a:pt x="243" y="19"/>
                  </a:lnTo>
                  <a:lnTo>
                    <a:pt x="273" y="19"/>
                  </a:lnTo>
                  <a:lnTo>
                    <a:pt x="306" y="18"/>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52" name="Freeform 36"/>
            <p:cNvSpPr>
              <a:spLocks/>
            </p:cNvSpPr>
            <p:nvPr/>
          </p:nvSpPr>
          <p:spPr bwMode="auto">
            <a:xfrm>
              <a:off x="3874" y="2061"/>
              <a:ext cx="66" cy="11"/>
            </a:xfrm>
            <a:custGeom>
              <a:avLst/>
              <a:gdLst>
                <a:gd name="T0" fmla="*/ 32 w 66"/>
                <a:gd name="T1" fmla="*/ 9 h 11"/>
                <a:gd name="T2" fmla="*/ 38 w 66"/>
                <a:gd name="T3" fmla="*/ 9 h 11"/>
                <a:gd name="T4" fmla="*/ 45 w 66"/>
                <a:gd name="T5" fmla="*/ 8 h 11"/>
                <a:gd name="T6" fmla="*/ 50 w 66"/>
                <a:gd name="T7" fmla="*/ 6 h 11"/>
                <a:gd name="T8" fmla="*/ 55 w 66"/>
                <a:gd name="T9" fmla="*/ 5 h 11"/>
                <a:gd name="T10" fmla="*/ 59 w 66"/>
                <a:gd name="T11" fmla="*/ 5 h 11"/>
                <a:gd name="T12" fmla="*/ 62 w 66"/>
                <a:gd name="T13" fmla="*/ 3 h 11"/>
                <a:gd name="T14" fmla="*/ 64 w 66"/>
                <a:gd name="T15" fmla="*/ 3 h 11"/>
                <a:gd name="T16" fmla="*/ 65 w 66"/>
                <a:gd name="T17" fmla="*/ 2 h 11"/>
                <a:gd name="T18" fmla="*/ 65 w 66"/>
                <a:gd name="T19" fmla="*/ 1 h 11"/>
                <a:gd name="T20" fmla="*/ 62 w 66"/>
                <a:gd name="T21" fmla="*/ 1 h 11"/>
                <a:gd name="T22" fmla="*/ 59 w 66"/>
                <a:gd name="T23" fmla="*/ 0 h 11"/>
                <a:gd name="T24" fmla="*/ 55 w 66"/>
                <a:gd name="T25" fmla="*/ 0 h 11"/>
                <a:gd name="T26" fmla="*/ 51 w 66"/>
                <a:gd name="T27" fmla="*/ 0 h 11"/>
                <a:gd name="T28" fmla="*/ 45 w 66"/>
                <a:gd name="T29" fmla="*/ 0 h 11"/>
                <a:gd name="T30" fmla="*/ 39 w 66"/>
                <a:gd name="T31" fmla="*/ 1 h 11"/>
                <a:gd name="T32" fmla="*/ 32 w 66"/>
                <a:gd name="T33" fmla="*/ 1 h 11"/>
                <a:gd name="T34" fmla="*/ 26 w 66"/>
                <a:gd name="T35" fmla="*/ 1 h 11"/>
                <a:gd name="T36" fmla="*/ 20 w 66"/>
                <a:gd name="T37" fmla="*/ 2 h 11"/>
                <a:gd name="T38" fmla="*/ 15 w 66"/>
                <a:gd name="T39" fmla="*/ 3 h 11"/>
                <a:gd name="T40" fmla="*/ 9 w 66"/>
                <a:gd name="T41" fmla="*/ 4 h 11"/>
                <a:gd name="T42" fmla="*/ 6 w 66"/>
                <a:gd name="T43" fmla="*/ 6 h 11"/>
                <a:gd name="T44" fmla="*/ 2 w 66"/>
                <a:gd name="T45" fmla="*/ 7 h 11"/>
                <a:gd name="T46" fmla="*/ 0 w 66"/>
                <a:gd name="T47" fmla="*/ 8 h 11"/>
                <a:gd name="T48" fmla="*/ 0 w 66"/>
                <a:gd name="T49" fmla="*/ 8 h 11"/>
                <a:gd name="T50" fmla="*/ 0 w 66"/>
                <a:gd name="T51" fmla="*/ 8 h 11"/>
                <a:gd name="T52" fmla="*/ 2 w 66"/>
                <a:gd name="T53" fmla="*/ 9 h 11"/>
                <a:gd name="T54" fmla="*/ 5 w 66"/>
                <a:gd name="T55" fmla="*/ 10 h 11"/>
                <a:gd name="T56" fmla="*/ 10 w 66"/>
                <a:gd name="T57" fmla="*/ 10 h 11"/>
                <a:gd name="T58" fmla="*/ 13 w 66"/>
                <a:gd name="T59" fmla="*/ 9 h 11"/>
                <a:gd name="T60" fmla="*/ 19 w 66"/>
                <a:gd name="T61" fmla="*/ 9 h 11"/>
                <a:gd name="T62" fmla="*/ 25 w 66"/>
                <a:gd name="T63" fmla="*/ 9 h 11"/>
                <a:gd name="T64" fmla="*/ 32 w 66"/>
                <a:gd name="T65" fmla="*/ 9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
                <a:gd name="T101" fmla="*/ 66 w 6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
                  <a:moveTo>
                    <a:pt x="32" y="9"/>
                  </a:moveTo>
                  <a:lnTo>
                    <a:pt x="38" y="9"/>
                  </a:lnTo>
                  <a:lnTo>
                    <a:pt x="45" y="8"/>
                  </a:lnTo>
                  <a:lnTo>
                    <a:pt x="50" y="6"/>
                  </a:lnTo>
                  <a:lnTo>
                    <a:pt x="55" y="5"/>
                  </a:lnTo>
                  <a:lnTo>
                    <a:pt x="59" y="5"/>
                  </a:lnTo>
                  <a:lnTo>
                    <a:pt x="62" y="3"/>
                  </a:lnTo>
                  <a:lnTo>
                    <a:pt x="64" y="3"/>
                  </a:lnTo>
                  <a:lnTo>
                    <a:pt x="65" y="2"/>
                  </a:lnTo>
                  <a:lnTo>
                    <a:pt x="65" y="1"/>
                  </a:lnTo>
                  <a:lnTo>
                    <a:pt x="62" y="1"/>
                  </a:lnTo>
                  <a:lnTo>
                    <a:pt x="59" y="0"/>
                  </a:lnTo>
                  <a:lnTo>
                    <a:pt x="55" y="0"/>
                  </a:lnTo>
                  <a:lnTo>
                    <a:pt x="51" y="0"/>
                  </a:lnTo>
                  <a:lnTo>
                    <a:pt x="45" y="0"/>
                  </a:lnTo>
                  <a:lnTo>
                    <a:pt x="39" y="1"/>
                  </a:lnTo>
                  <a:lnTo>
                    <a:pt x="32" y="1"/>
                  </a:lnTo>
                  <a:lnTo>
                    <a:pt x="26" y="1"/>
                  </a:lnTo>
                  <a:lnTo>
                    <a:pt x="20" y="2"/>
                  </a:lnTo>
                  <a:lnTo>
                    <a:pt x="15" y="3"/>
                  </a:lnTo>
                  <a:lnTo>
                    <a:pt x="9" y="4"/>
                  </a:lnTo>
                  <a:lnTo>
                    <a:pt x="6" y="6"/>
                  </a:lnTo>
                  <a:lnTo>
                    <a:pt x="2" y="7"/>
                  </a:lnTo>
                  <a:lnTo>
                    <a:pt x="0" y="8"/>
                  </a:lnTo>
                  <a:lnTo>
                    <a:pt x="2" y="9"/>
                  </a:lnTo>
                  <a:lnTo>
                    <a:pt x="5" y="10"/>
                  </a:lnTo>
                  <a:lnTo>
                    <a:pt x="10" y="10"/>
                  </a:lnTo>
                  <a:lnTo>
                    <a:pt x="13" y="9"/>
                  </a:lnTo>
                  <a:lnTo>
                    <a:pt x="19" y="9"/>
                  </a:lnTo>
                  <a:lnTo>
                    <a:pt x="25" y="9"/>
                  </a:lnTo>
                  <a:lnTo>
                    <a:pt x="32" y="9"/>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53" name="Freeform 37"/>
            <p:cNvSpPr>
              <a:spLocks/>
            </p:cNvSpPr>
            <p:nvPr/>
          </p:nvSpPr>
          <p:spPr bwMode="auto">
            <a:xfrm>
              <a:off x="3865" y="2067"/>
              <a:ext cx="79" cy="13"/>
            </a:xfrm>
            <a:custGeom>
              <a:avLst/>
              <a:gdLst>
                <a:gd name="T0" fmla="*/ 39 w 79"/>
                <a:gd name="T1" fmla="*/ 12 h 13"/>
                <a:gd name="T2" fmla="*/ 39 w 79"/>
                <a:gd name="T3" fmla="*/ 12 h 13"/>
                <a:gd name="T4" fmla="*/ 46 w 79"/>
                <a:gd name="T5" fmla="*/ 11 h 13"/>
                <a:gd name="T6" fmla="*/ 54 w 79"/>
                <a:gd name="T7" fmla="*/ 10 h 13"/>
                <a:gd name="T8" fmla="*/ 60 w 79"/>
                <a:gd name="T9" fmla="*/ 10 h 13"/>
                <a:gd name="T10" fmla="*/ 67 w 79"/>
                <a:gd name="T11" fmla="*/ 9 h 13"/>
                <a:gd name="T12" fmla="*/ 71 w 79"/>
                <a:gd name="T13" fmla="*/ 8 h 13"/>
                <a:gd name="T14" fmla="*/ 74 w 79"/>
                <a:gd name="T15" fmla="*/ 7 h 13"/>
                <a:gd name="T16" fmla="*/ 77 w 79"/>
                <a:gd name="T17" fmla="*/ 6 h 13"/>
                <a:gd name="T18" fmla="*/ 78 w 79"/>
                <a:gd name="T19" fmla="*/ 5 h 13"/>
                <a:gd name="T20" fmla="*/ 78 w 79"/>
                <a:gd name="T21" fmla="*/ 4 h 13"/>
                <a:gd name="T22" fmla="*/ 75 w 79"/>
                <a:gd name="T23" fmla="*/ 3 h 13"/>
                <a:gd name="T24" fmla="*/ 71 w 79"/>
                <a:gd name="T25" fmla="*/ 1 h 13"/>
                <a:gd name="T26" fmla="*/ 66 w 79"/>
                <a:gd name="T27" fmla="*/ 1 h 13"/>
                <a:gd name="T28" fmla="*/ 61 w 79"/>
                <a:gd name="T29" fmla="*/ 2 h 13"/>
                <a:gd name="T30" fmla="*/ 53 w 79"/>
                <a:gd name="T31" fmla="*/ 1 h 13"/>
                <a:gd name="T32" fmla="*/ 46 w 79"/>
                <a:gd name="T33" fmla="*/ 1 h 13"/>
                <a:gd name="T34" fmla="*/ 39 w 79"/>
                <a:gd name="T35" fmla="*/ 1 h 13"/>
                <a:gd name="T36" fmla="*/ 31 w 79"/>
                <a:gd name="T37" fmla="*/ 0 h 13"/>
                <a:gd name="T38" fmla="*/ 24 w 79"/>
                <a:gd name="T39" fmla="*/ 1 h 13"/>
                <a:gd name="T40" fmla="*/ 17 w 79"/>
                <a:gd name="T41" fmla="*/ 1 h 13"/>
                <a:gd name="T42" fmla="*/ 11 w 79"/>
                <a:gd name="T43" fmla="*/ 2 h 13"/>
                <a:gd name="T44" fmla="*/ 7 w 79"/>
                <a:gd name="T45" fmla="*/ 4 h 13"/>
                <a:gd name="T46" fmla="*/ 2 w 79"/>
                <a:gd name="T47" fmla="*/ 5 h 13"/>
                <a:gd name="T48" fmla="*/ 0 w 79"/>
                <a:gd name="T49" fmla="*/ 6 h 13"/>
                <a:gd name="T50" fmla="*/ 0 w 79"/>
                <a:gd name="T51" fmla="*/ 7 h 13"/>
                <a:gd name="T52" fmla="*/ 0 w 79"/>
                <a:gd name="T53" fmla="*/ 8 h 13"/>
                <a:gd name="T54" fmla="*/ 3 w 79"/>
                <a:gd name="T55" fmla="*/ 9 h 13"/>
                <a:gd name="T56" fmla="*/ 7 w 79"/>
                <a:gd name="T57" fmla="*/ 9 h 13"/>
                <a:gd name="T58" fmla="*/ 11 w 79"/>
                <a:gd name="T59" fmla="*/ 11 h 13"/>
                <a:gd name="T60" fmla="*/ 17 w 79"/>
                <a:gd name="T61" fmla="*/ 11 h 13"/>
                <a:gd name="T62" fmla="*/ 23 w 79"/>
                <a:gd name="T63" fmla="*/ 10 h 13"/>
                <a:gd name="T64" fmla="*/ 32 w 79"/>
                <a:gd name="T65" fmla="*/ 11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1"/>
                  </a:lnTo>
                  <a:lnTo>
                    <a:pt x="54" y="10"/>
                  </a:lnTo>
                  <a:lnTo>
                    <a:pt x="60" y="10"/>
                  </a:lnTo>
                  <a:lnTo>
                    <a:pt x="67" y="9"/>
                  </a:lnTo>
                  <a:lnTo>
                    <a:pt x="71" y="8"/>
                  </a:lnTo>
                  <a:lnTo>
                    <a:pt x="74" y="7"/>
                  </a:lnTo>
                  <a:lnTo>
                    <a:pt x="77" y="6"/>
                  </a:lnTo>
                  <a:lnTo>
                    <a:pt x="78" y="5"/>
                  </a:lnTo>
                  <a:lnTo>
                    <a:pt x="78" y="4"/>
                  </a:lnTo>
                  <a:lnTo>
                    <a:pt x="75" y="3"/>
                  </a:lnTo>
                  <a:lnTo>
                    <a:pt x="71" y="1"/>
                  </a:lnTo>
                  <a:lnTo>
                    <a:pt x="66" y="1"/>
                  </a:lnTo>
                  <a:lnTo>
                    <a:pt x="61" y="2"/>
                  </a:lnTo>
                  <a:lnTo>
                    <a:pt x="53" y="1"/>
                  </a:lnTo>
                  <a:lnTo>
                    <a:pt x="46" y="1"/>
                  </a:lnTo>
                  <a:lnTo>
                    <a:pt x="39" y="1"/>
                  </a:lnTo>
                  <a:lnTo>
                    <a:pt x="31" y="0"/>
                  </a:lnTo>
                  <a:lnTo>
                    <a:pt x="24" y="1"/>
                  </a:lnTo>
                  <a:lnTo>
                    <a:pt x="17" y="1"/>
                  </a:lnTo>
                  <a:lnTo>
                    <a:pt x="11" y="2"/>
                  </a:lnTo>
                  <a:lnTo>
                    <a:pt x="7" y="4"/>
                  </a:lnTo>
                  <a:lnTo>
                    <a:pt x="2" y="5"/>
                  </a:lnTo>
                  <a:lnTo>
                    <a:pt x="0" y="6"/>
                  </a:lnTo>
                  <a:lnTo>
                    <a:pt x="0" y="7"/>
                  </a:lnTo>
                  <a:lnTo>
                    <a:pt x="0" y="8"/>
                  </a:lnTo>
                  <a:lnTo>
                    <a:pt x="3" y="9"/>
                  </a:lnTo>
                  <a:lnTo>
                    <a:pt x="7" y="9"/>
                  </a:lnTo>
                  <a:lnTo>
                    <a:pt x="11" y="11"/>
                  </a:lnTo>
                  <a:lnTo>
                    <a:pt x="17" y="11"/>
                  </a:lnTo>
                  <a:lnTo>
                    <a:pt x="23" y="10"/>
                  </a:lnTo>
                  <a:lnTo>
                    <a:pt x="32" y="11"/>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54" name="Freeform 38"/>
            <p:cNvSpPr>
              <a:spLocks/>
            </p:cNvSpPr>
            <p:nvPr/>
          </p:nvSpPr>
          <p:spPr bwMode="auto">
            <a:xfrm>
              <a:off x="2140" y="2480"/>
              <a:ext cx="859" cy="103"/>
            </a:xfrm>
            <a:custGeom>
              <a:avLst/>
              <a:gdLst>
                <a:gd name="T0" fmla="*/ 130 w 859"/>
                <a:gd name="T1" fmla="*/ 4 h 103"/>
                <a:gd name="T2" fmla="*/ 136 w 859"/>
                <a:gd name="T3" fmla="*/ 3 h 103"/>
                <a:gd name="T4" fmla="*/ 148 w 859"/>
                <a:gd name="T5" fmla="*/ 3 h 103"/>
                <a:gd name="T6" fmla="*/ 166 w 859"/>
                <a:gd name="T7" fmla="*/ 1 h 103"/>
                <a:gd name="T8" fmla="*/ 189 w 859"/>
                <a:gd name="T9" fmla="*/ 0 h 103"/>
                <a:gd name="T10" fmla="*/ 219 w 859"/>
                <a:gd name="T11" fmla="*/ 1 h 103"/>
                <a:gd name="T12" fmla="*/ 255 w 859"/>
                <a:gd name="T13" fmla="*/ 0 h 103"/>
                <a:gd name="T14" fmla="*/ 295 w 859"/>
                <a:gd name="T15" fmla="*/ 1 h 103"/>
                <a:gd name="T16" fmla="*/ 342 w 859"/>
                <a:gd name="T17" fmla="*/ 3 h 103"/>
                <a:gd name="T18" fmla="*/ 393 w 859"/>
                <a:gd name="T19" fmla="*/ 7 h 103"/>
                <a:gd name="T20" fmla="*/ 450 w 859"/>
                <a:gd name="T21" fmla="*/ 11 h 103"/>
                <a:gd name="T22" fmla="*/ 513 w 859"/>
                <a:gd name="T23" fmla="*/ 17 h 103"/>
                <a:gd name="T24" fmla="*/ 582 w 859"/>
                <a:gd name="T25" fmla="*/ 25 h 103"/>
                <a:gd name="T26" fmla="*/ 654 w 859"/>
                <a:gd name="T27" fmla="*/ 36 h 103"/>
                <a:gd name="T28" fmla="*/ 733 w 859"/>
                <a:gd name="T29" fmla="*/ 49 h 103"/>
                <a:gd name="T30" fmla="*/ 814 w 859"/>
                <a:gd name="T31" fmla="*/ 65 h 103"/>
                <a:gd name="T32" fmla="*/ 856 w 859"/>
                <a:gd name="T33" fmla="*/ 74 h 103"/>
                <a:gd name="T34" fmla="*/ 850 w 859"/>
                <a:gd name="T35" fmla="*/ 75 h 103"/>
                <a:gd name="T36" fmla="*/ 835 w 859"/>
                <a:gd name="T37" fmla="*/ 74 h 103"/>
                <a:gd name="T38" fmla="*/ 815 w 859"/>
                <a:gd name="T39" fmla="*/ 74 h 103"/>
                <a:gd name="T40" fmla="*/ 788 w 859"/>
                <a:gd name="T41" fmla="*/ 76 h 103"/>
                <a:gd name="T42" fmla="*/ 754 w 859"/>
                <a:gd name="T43" fmla="*/ 76 h 103"/>
                <a:gd name="T44" fmla="*/ 715 w 859"/>
                <a:gd name="T45" fmla="*/ 76 h 103"/>
                <a:gd name="T46" fmla="*/ 671 w 859"/>
                <a:gd name="T47" fmla="*/ 77 h 103"/>
                <a:gd name="T48" fmla="*/ 622 w 859"/>
                <a:gd name="T49" fmla="*/ 78 h 103"/>
                <a:gd name="T50" fmla="*/ 568 w 859"/>
                <a:gd name="T51" fmla="*/ 79 h 103"/>
                <a:gd name="T52" fmla="*/ 511 w 859"/>
                <a:gd name="T53" fmla="*/ 82 h 103"/>
                <a:gd name="T54" fmla="*/ 450 w 859"/>
                <a:gd name="T55" fmla="*/ 84 h 103"/>
                <a:gd name="T56" fmla="*/ 384 w 859"/>
                <a:gd name="T57" fmla="*/ 87 h 103"/>
                <a:gd name="T58" fmla="*/ 315 w 859"/>
                <a:gd name="T59" fmla="*/ 90 h 103"/>
                <a:gd name="T60" fmla="*/ 243 w 859"/>
                <a:gd name="T61" fmla="*/ 95 h 103"/>
                <a:gd name="T62" fmla="*/ 169 w 859"/>
                <a:gd name="T63" fmla="*/ 100 h 103"/>
                <a:gd name="T64" fmla="*/ 126 w 859"/>
                <a:gd name="T65" fmla="*/ 102 h 103"/>
                <a:gd name="T66" fmla="*/ 109 w 859"/>
                <a:gd name="T67" fmla="*/ 102 h 103"/>
                <a:gd name="T68" fmla="*/ 89 w 859"/>
                <a:gd name="T69" fmla="*/ 102 h 103"/>
                <a:gd name="T70" fmla="*/ 66 w 859"/>
                <a:gd name="T71" fmla="*/ 101 h 103"/>
                <a:gd name="T72" fmla="*/ 45 w 859"/>
                <a:gd name="T73" fmla="*/ 96 h 103"/>
                <a:gd name="T74" fmla="*/ 26 w 859"/>
                <a:gd name="T75" fmla="*/ 91 h 103"/>
                <a:gd name="T76" fmla="*/ 11 w 859"/>
                <a:gd name="T77" fmla="*/ 83 h 103"/>
                <a:gd name="T78" fmla="*/ 4 w 859"/>
                <a:gd name="T79" fmla="*/ 71 h 103"/>
                <a:gd name="T80" fmla="*/ 2 w 859"/>
                <a:gd name="T81" fmla="*/ 63 h 103"/>
                <a:gd name="T82" fmla="*/ 1 w 859"/>
                <a:gd name="T83" fmla="*/ 57 h 103"/>
                <a:gd name="T84" fmla="*/ 5 w 859"/>
                <a:gd name="T85" fmla="*/ 49 h 103"/>
                <a:gd name="T86" fmla="*/ 17 w 859"/>
                <a:gd name="T87" fmla="*/ 38 h 103"/>
                <a:gd name="T88" fmla="*/ 34 w 859"/>
                <a:gd name="T89" fmla="*/ 30 h 103"/>
                <a:gd name="T90" fmla="*/ 55 w 859"/>
                <a:gd name="T91" fmla="*/ 20 h 103"/>
                <a:gd name="T92" fmla="*/ 82 w 859"/>
                <a:gd name="T93" fmla="*/ 10 h 103"/>
                <a:gd name="T94" fmla="*/ 112 w 859"/>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9"/>
                <a:gd name="T145" fmla="*/ 0 h 103"/>
                <a:gd name="T146" fmla="*/ 859 w 859"/>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9" h="103">
                  <a:moveTo>
                    <a:pt x="130" y="4"/>
                  </a:moveTo>
                  <a:lnTo>
                    <a:pt x="130" y="4"/>
                  </a:lnTo>
                  <a:lnTo>
                    <a:pt x="132" y="4"/>
                  </a:lnTo>
                  <a:lnTo>
                    <a:pt x="136" y="3"/>
                  </a:lnTo>
                  <a:lnTo>
                    <a:pt x="140" y="2"/>
                  </a:lnTo>
                  <a:lnTo>
                    <a:pt x="148" y="3"/>
                  </a:lnTo>
                  <a:lnTo>
                    <a:pt x="157" y="2"/>
                  </a:lnTo>
                  <a:lnTo>
                    <a:pt x="166" y="1"/>
                  </a:lnTo>
                  <a:lnTo>
                    <a:pt x="177" y="2"/>
                  </a:lnTo>
                  <a:lnTo>
                    <a:pt x="189" y="0"/>
                  </a:lnTo>
                  <a:lnTo>
                    <a:pt x="203" y="1"/>
                  </a:lnTo>
                  <a:lnTo>
                    <a:pt x="219" y="1"/>
                  </a:lnTo>
                  <a:lnTo>
                    <a:pt x="236" y="0"/>
                  </a:lnTo>
                  <a:lnTo>
                    <a:pt x="255" y="0"/>
                  </a:lnTo>
                  <a:lnTo>
                    <a:pt x="274" y="1"/>
                  </a:lnTo>
                  <a:lnTo>
                    <a:pt x="295" y="1"/>
                  </a:lnTo>
                  <a:lnTo>
                    <a:pt x="317" y="2"/>
                  </a:lnTo>
                  <a:lnTo>
                    <a:pt x="342" y="3"/>
                  </a:lnTo>
                  <a:lnTo>
                    <a:pt x="367" y="4"/>
                  </a:lnTo>
                  <a:lnTo>
                    <a:pt x="393" y="7"/>
                  </a:lnTo>
                  <a:lnTo>
                    <a:pt x="422" y="9"/>
                  </a:lnTo>
                  <a:lnTo>
                    <a:pt x="450" y="11"/>
                  </a:lnTo>
                  <a:lnTo>
                    <a:pt x="481" y="14"/>
                  </a:lnTo>
                  <a:lnTo>
                    <a:pt x="513" y="17"/>
                  </a:lnTo>
                  <a:lnTo>
                    <a:pt x="546" y="22"/>
                  </a:lnTo>
                  <a:lnTo>
                    <a:pt x="582" y="25"/>
                  </a:lnTo>
                  <a:lnTo>
                    <a:pt x="618" y="31"/>
                  </a:lnTo>
                  <a:lnTo>
                    <a:pt x="654" y="36"/>
                  </a:lnTo>
                  <a:lnTo>
                    <a:pt x="693" y="42"/>
                  </a:lnTo>
                  <a:lnTo>
                    <a:pt x="733" y="49"/>
                  </a:lnTo>
                  <a:lnTo>
                    <a:pt x="772" y="55"/>
                  </a:lnTo>
                  <a:lnTo>
                    <a:pt x="814" y="65"/>
                  </a:lnTo>
                  <a:lnTo>
                    <a:pt x="858" y="73"/>
                  </a:lnTo>
                  <a:lnTo>
                    <a:pt x="856" y="74"/>
                  </a:lnTo>
                  <a:lnTo>
                    <a:pt x="854" y="74"/>
                  </a:lnTo>
                  <a:lnTo>
                    <a:pt x="850" y="75"/>
                  </a:lnTo>
                  <a:lnTo>
                    <a:pt x="843" y="74"/>
                  </a:lnTo>
                  <a:lnTo>
                    <a:pt x="835" y="74"/>
                  </a:lnTo>
                  <a:lnTo>
                    <a:pt x="825" y="74"/>
                  </a:lnTo>
                  <a:lnTo>
                    <a:pt x="815" y="74"/>
                  </a:lnTo>
                  <a:lnTo>
                    <a:pt x="803" y="75"/>
                  </a:lnTo>
                  <a:lnTo>
                    <a:pt x="788" y="76"/>
                  </a:lnTo>
                  <a:lnTo>
                    <a:pt x="772" y="75"/>
                  </a:lnTo>
                  <a:lnTo>
                    <a:pt x="754" y="76"/>
                  </a:lnTo>
                  <a:lnTo>
                    <a:pt x="735" y="76"/>
                  </a:lnTo>
                  <a:lnTo>
                    <a:pt x="715" y="76"/>
                  </a:lnTo>
                  <a:lnTo>
                    <a:pt x="694" y="76"/>
                  </a:lnTo>
                  <a:lnTo>
                    <a:pt x="671" y="77"/>
                  </a:lnTo>
                  <a:lnTo>
                    <a:pt x="647" y="78"/>
                  </a:lnTo>
                  <a:lnTo>
                    <a:pt x="622" y="78"/>
                  </a:lnTo>
                  <a:lnTo>
                    <a:pt x="595" y="79"/>
                  </a:lnTo>
                  <a:lnTo>
                    <a:pt x="568" y="79"/>
                  </a:lnTo>
                  <a:lnTo>
                    <a:pt x="540" y="80"/>
                  </a:lnTo>
                  <a:lnTo>
                    <a:pt x="511" y="82"/>
                  </a:lnTo>
                  <a:lnTo>
                    <a:pt x="481" y="83"/>
                  </a:lnTo>
                  <a:lnTo>
                    <a:pt x="450" y="84"/>
                  </a:lnTo>
                  <a:lnTo>
                    <a:pt x="416" y="84"/>
                  </a:lnTo>
                  <a:lnTo>
                    <a:pt x="384" y="87"/>
                  </a:lnTo>
                  <a:lnTo>
                    <a:pt x="350" y="88"/>
                  </a:lnTo>
                  <a:lnTo>
                    <a:pt x="315" y="90"/>
                  </a:lnTo>
                  <a:lnTo>
                    <a:pt x="279" y="92"/>
                  </a:lnTo>
                  <a:lnTo>
                    <a:pt x="243" y="95"/>
                  </a:lnTo>
                  <a:lnTo>
                    <a:pt x="206" y="96"/>
                  </a:lnTo>
                  <a:lnTo>
                    <a:pt x="169" y="100"/>
                  </a:lnTo>
                  <a:lnTo>
                    <a:pt x="131" y="102"/>
                  </a:lnTo>
                  <a:lnTo>
                    <a:pt x="126" y="102"/>
                  </a:lnTo>
                  <a:lnTo>
                    <a:pt x="118" y="102"/>
                  </a:lnTo>
                  <a:lnTo>
                    <a:pt x="109" y="102"/>
                  </a:lnTo>
                  <a:lnTo>
                    <a:pt x="99" y="102"/>
                  </a:lnTo>
                  <a:lnTo>
                    <a:pt x="89" y="102"/>
                  </a:lnTo>
                  <a:lnTo>
                    <a:pt x="77" y="102"/>
                  </a:lnTo>
                  <a:lnTo>
                    <a:pt x="66" y="101"/>
                  </a:lnTo>
                  <a:lnTo>
                    <a:pt x="55" y="99"/>
                  </a:lnTo>
                  <a:lnTo>
                    <a:pt x="45" y="96"/>
                  </a:lnTo>
                  <a:lnTo>
                    <a:pt x="35" y="94"/>
                  </a:lnTo>
                  <a:lnTo>
                    <a:pt x="26" y="91"/>
                  </a:lnTo>
                  <a:lnTo>
                    <a:pt x="17" y="86"/>
                  </a:lnTo>
                  <a:lnTo>
                    <a:pt x="11" y="83"/>
                  </a:lnTo>
                  <a:lnTo>
                    <a:pt x="7" y="78"/>
                  </a:lnTo>
                  <a:lnTo>
                    <a:pt x="4" y="71"/>
                  </a:lnTo>
                  <a:lnTo>
                    <a:pt x="4" y="65"/>
                  </a:lnTo>
                  <a:lnTo>
                    <a:pt x="2" y="63"/>
                  </a:lnTo>
                  <a:lnTo>
                    <a:pt x="0" y="59"/>
                  </a:lnTo>
                  <a:lnTo>
                    <a:pt x="1" y="57"/>
                  </a:lnTo>
                  <a:lnTo>
                    <a:pt x="2" y="53"/>
                  </a:lnTo>
                  <a:lnTo>
                    <a:pt x="5" y="49"/>
                  </a:lnTo>
                  <a:lnTo>
                    <a:pt x="9" y="43"/>
                  </a:lnTo>
                  <a:lnTo>
                    <a:pt x="17" y="38"/>
                  </a:lnTo>
                  <a:lnTo>
                    <a:pt x="25" y="33"/>
                  </a:lnTo>
                  <a:lnTo>
                    <a:pt x="34" y="30"/>
                  </a:lnTo>
                  <a:lnTo>
                    <a:pt x="44" y="25"/>
                  </a:lnTo>
                  <a:lnTo>
                    <a:pt x="55" y="20"/>
                  </a:lnTo>
                  <a:lnTo>
                    <a:pt x="67" y="16"/>
                  </a:lnTo>
                  <a:lnTo>
                    <a:pt x="82" y="10"/>
                  </a:lnTo>
                  <a:lnTo>
                    <a:pt x="97" y="8"/>
                  </a:lnTo>
                  <a:lnTo>
                    <a:pt x="112" y="7"/>
                  </a:lnTo>
                  <a:lnTo>
                    <a:pt x="130" y="4"/>
                  </a:lnTo>
                </a:path>
              </a:pathLst>
            </a:custGeom>
            <a:solidFill>
              <a:srgbClr val="E5E5E5"/>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55" name="Freeform 39"/>
            <p:cNvSpPr>
              <a:spLocks/>
            </p:cNvSpPr>
            <p:nvPr/>
          </p:nvSpPr>
          <p:spPr bwMode="auto">
            <a:xfrm>
              <a:off x="2131" y="2484"/>
              <a:ext cx="873" cy="106"/>
            </a:xfrm>
            <a:custGeom>
              <a:avLst/>
              <a:gdLst>
                <a:gd name="T0" fmla="*/ 131 w 873"/>
                <a:gd name="T1" fmla="*/ 3 h 106"/>
                <a:gd name="T2" fmla="*/ 138 w 873"/>
                <a:gd name="T3" fmla="*/ 3 h 106"/>
                <a:gd name="T4" fmla="*/ 151 w 873"/>
                <a:gd name="T5" fmla="*/ 2 h 106"/>
                <a:gd name="T6" fmla="*/ 168 w 873"/>
                <a:gd name="T7" fmla="*/ 1 h 106"/>
                <a:gd name="T8" fmla="*/ 192 w 873"/>
                <a:gd name="T9" fmla="*/ 0 h 106"/>
                <a:gd name="T10" fmla="*/ 221 w 873"/>
                <a:gd name="T11" fmla="*/ 1 h 106"/>
                <a:gd name="T12" fmla="*/ 257 w 873"/>
                <a:gd name="T13" fmla="*/ 1 h 106"/>
                <a:gd name="T14" fmla="*/ 300 w 873"/>
                <a:gd name="T15" fmla="*/ 2 h 106"/>
                <a:gd name="T16" fmla="*/ 347 w 873"/>
                <a:gd name="T17" fmla="*/ 5 h 106"/>
                <a:gd name="T18" fmla="*/ 399 w 873"/>
                <a:gd name="T19" fmla="*/ 9 h 106"/>
                <a:gd name="T20" fmla="*/ 457 w 873"/>
                <a:gd name="T21" fmla="*/ 13 h 106"/>
                <a:gd name="T22" fmla="*/ 521 w 873"/>
                <a:gd name="T23" fmla="*/ 20 h 106"/>
                <a:gd name="T24" fmla="*/ 590 w 873"/>
                <a:gd name="T25" fmla="*/ 28 h 106"/>
                <a:gd name="T26" fmla="*/ 664 w 873"/>
                <a:gd name="T27" fmla="*/ 40 h 106"/>
                <a:gd name="T28" fmla="*/ 743 w 873"/>
                <a:gd name="T29" fmla="*/ 53 h 106"/>
                <a:gd name="T30" fmla="*/ 827 w 873"/>
                <a:gd name="T31" fmla="*/ 69 h 106"/>
                <a:gd name="T32" fmla="*/ 870 w 873"/>
                <a:gd name="T33" fmla="*/ 79 h 106"/>
                <a:gd name="T34" fmla="*/ 863 w 873"/>
                <a:gd name="T35" fmla="*/ 80 h 106"/>
                <a:gd name="T36" fmla="*/ 848 w 873"/>
                <a:gd name="T37" fmla="*/ 80 h 106"/>
                <a:gd name="T38" fmla="*/ 828 w 873"/>
                <a:gd name="T39" fmla="*/ 80 h 106"/>
                <a:gd name="T40" fmla="*/ 800 w 873"/>
                <a:gd name="T41" fmla="*/ 80 h 106"/>
                <a:gd name="T42" fmla="*/ 766 w 873"/>
                <a:gd name="T43" fmla="*/ 81 h 106"/>
                <a:gd name="T44" fmla="*/ 726 w 873"/>
                <a:gd name="T45" fmla="*/ 81 h 106"/>
                <a:gd name="T46" fmla="*/ 681 w 873"/>
                <a:gd name="T47" fmla="*/ 82 h 106"/>
                <a:gd name="T48" fmla="*/ 631 w 873"/>
                <a:gd name="T49" fmla="*/ 83 h 106"/>
                <a:gd name="T50" fmla="*/ 577 w 873"/>
                <a:gd name="T51" fmla="*/ 83 h 106"/>
                <a:gd name="T52" fmla="*/ 519 w 873"/>
                <a:gd name="T53" fmla="*/ 85 h 106"/>
                <a:gd name="T54" fmla="*/ 457 w 873"/>
                <a:gd name="T55" fmla="*/ 88 h 106"/>
                <a:gd name="T56" fmla="*/ 390 w 873"/>
                <a:gd name="T57" fmla="*/ 90 h 106"/>
                <a:gd name="T58" fmla="*/ 321 w 873"/>
                <a:gd name="T59" fmla="*/ 93 h 106"/>
                <a:gd name="T60" fmla="*/ 248 w 873"/>
                <a:gd name="T61" fmla="*/ 97 h 106"/>
                <a:gd name="T62" fmla="*/ 172 w 873"/>
                <a:gd name="T63" fmla="*/ 101 h 106"/>
                <a:gd name="T64" fmla="*/ 127 w 873"/>
                <a:gd name="T65" fmla="*/ 105 h 106"/>
                <a:gd name="T66" fmla="*/ 111 w 873"/>
                <a:gd name="T67" fmla="*/ 104 h 106"/>
                <a:gd name="T68" fmla="*/ 90 w 873"/>
                <a:gd name="T69" fmla="*/ 103 h 106"/>
                <a:gd name="T70" fmla="*/ 67 w 873"/>
                <a:gd name="T71" fmla="*/ 103 h 106"/>
                <a:gd name="T72" fmla="*/ 45 w 873"/>
                <a:gd name="T73" fmla="*/ 99 h 106"/>
                <a:gd name="T74" fmla="*/ 27 w 873"/>
                <a:gd name="T75" fmla="*/ 92 h 106"/>
                <a:gd name="T76" fmla="*/ 11 w 873"/>
                <a:gd name="T77" fmla="*/ 85 h 106"/>
                <a:gd name="T78" fmla="*/ 4 w 873"/>
                <a:gd name="T79" fmla="*/ 72 h 106"/>
                <a:gd name="T80" fmla="*/ 2 w 873"/>
                <a:gd name="T81" fmla="*/ 64 h 106"/>
                <a:gd name="T82" fmla="*/ 0 w 873"/>
                <a:gd name="T83" fmla="*/ 57 h 106"/>
                <a:gd name="T84" fmla="*/ 5 w 873"/>
                <a:gd name="T85" fmla="*/ 49 h 106"/>
                <a:gd name="T86" fmla="*/ 16 w 873"/>
                <a:gd name="T87" fmla="*/ 38 h 106"/>
                <a:gd name="T88" fmla="*/ 35 w 873"/>
                <a:gd name="T89" fmla="*/ 29 h 106"/>
                <a:gd name="T90" fmla="*/ 56 w 873"/>
                <a:gd name="T91" fmla="*/ 20 h 106"/>
                <a:gd name="T92" fmla="*/ 83 w 873"/>
                <a:gd name="T93" fmla="*/ 10 h 106"/>
                <a:gd name="T94" fmla="*/ 114 w 873"/>
                <a:gd name="T95" fmla="*/ 6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06"/>
                <a:gd name="T146" fmla="*/ 873 w 873"/>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06">
                  <a:moveTo>
                    <a:pt x="131" y="3"/>
                  </a:moveTo>
                  <a:lnTo>
                    <a:pt x="131" y="3"/>
                  </a:lnTo>
                  <a:lnTo>
                    <a:pt x="134" y="3"/>
                  </a:lnTo>
                  <a:lnTo>
                    <a:pt x="138" y="3"/>
                  </a:lnTo>
                  <a:lnTo>
                    <a:pt x="142" y="3"/>
                  </a:lnTo>
                  <a:lnTo>
                    <a:pt x="151" y="2"/>
                  </a:lnTo>
                  <a:lnTo>
                    <a:pt x="159" y="2"/>
                  </a:lnTo>
                  <a:lnTo>
                    <a:pt x="168" y="1"/>
                  </a:lnTo>
                  <a:lnTo>
                    <a:pt x="179" y="1"/>
                  </a:lnTo>
                  <a:lnTo>
                    <a:pt x="192" y="0"/>
                  </a:lnTo>
                  <a:lnTo>
                    <a:pt x="207" y="1"/>
                  </a:lnTo>
                  <a:lnTo>
                    <a:pt x="221" y="1"/>
                  </a:lnTo>
                  <a:lnTo>
                    <a:pt x="240" y="1"/>
                  </a:lnTo>
                  <a:lnTo>
                    <a:pt x="257" y="1"/>
                  </a:lnTo>
                  <a:lnTo>
                    <a:pt x="279" y="2"/>
                  </a:lnTo>
                  <a:lnTo>
                    <a:pt x="300" y="2"/>
                  </a:lnTo>
                  <a:lnTo>
                    <a:pt x="322" y="2"/>
                  </a:lnTo>
                  <a:lnTo>
                    <a:pt x="347" y="5"/>
                  </a:lnTo>
                  <a:lnTo>
                    <a:pt x="373" y="5"/>
                  </a:lnTo>
                  <a:lnTo>
                    <a:pt x="399" y="9"/>
                  </a:lnTo>
                  <a:lnTo>
                    <a:pt x="427" y="10"/>
                  </a:lnTo>
                  <a:lnTo>
                    <a:pt x="457" y="13"/>
                  </a:lnTo>
                  <a:lnTo>
                    <a:pt x="488" y="16"/>
                  </a:lnTo>
                  <a:lnTo>
                    <a:pt x="521" y="20"/>
                  </a:lnTo>
                  <a:lnTo>
                    <a:pt x="555" y="23"/>
                  </a:lnTo>
                  <a:lnTo>
                    <a:pt x="590" y="28"/>
                  </a:lnTo>
                  <a:lnTo>
                    <a:pt x="627" y="34"/>
                  </a:lnTo>
                  <a:lnTo>
                    <a:pt x="664" y="40"/>
                  </a:lnTo>
                  <a:lnTo>
                    <a:pt x="703" y="46"/>
                  </a:lnTo>
                  <a:lnTo>
                    <a:pt x="743" y="53"/>
                  </a:lnTo>
                  <a:lnTo>
                    <a:pt x="784" y="60"/>
                  </a:lnTo>
                  <a:lnTo>
                    <a:pt x="827" y="69"/>
                  </a:lnTo>
                  <a:lnTo>
                    <a:pt x="872" y="78"/>
                  </a:lnTo>
                  <a:lnTo>
                    <a:pt x="870" y="79"/>
                  </a:lnTo>
                  <a:lnTo>
                    <a:pt x="867" y="79"/>
                  </a:lnTo>
                  <a:lnTo>
                    <a:pt x="863" y="80"/>
                  </a:lnTo>
                  <a:lnTo>
                    <a:pt x="857" y="79"/>
                  </a:lnTo>
                  <a:lnTo>
                    <a:pt x="848" y="80"/>
                  </a:lnTo>
                  <a:lnTo>
                    <a:pt x="839" y="79"/>
                  </a:lnTo>
                  <a:lnTo>
                    <a:pt x="828" y="80"/>
                  </a:lnTo>
                  <a:lnTo>
                    <a:pt x="815" y="81"/>
                  </a:lnTo>
                  <a:lnTo>
                    <a:pt x="800" y="80"/>
                  </a:lnTo>
                  <a:lnTo>
                    <a:pt x="783" y="79"/>
                  </a:lnTo>
                  <a:lnTo>
                    <a:pt x="766" y="81"/>
                  </a:lnTo>
                  <a:lnTo>
                    <a:pt x="746" y="81"/>
                  </a:lnTo>
                  <a:lnTo>
                    <a:pt x="726" y="81"/>
                  </a:lnTo>
                  <a:lnTo>
                    <a:pt x="704" y="81"/>
                  </a:lnTo>
                  <a:lnTo>
                    <a:pt x="681" y="82"/>
                  </a:lnTo>
                  <a:lnTo>
                    <a:pt x="658" y="81"/>
                  </a:lnTo>
                  <a:lnTo>
                    <a:pt x="631" y="83"/>
                  </a:lnTo>
                  <a:lnTo>
                    <a:pt x="605" y="82"/>
                  </a:lnTo>
                  <a:lnTo>
                    <a:pt x="577" y="83"/>
                  </a:lnTo>
                  <a:lnTo>
                    <a:pt x="549" y="84"/>
                  </a:lnTo>
                  <a:lnTo>
                    <a:pt x="519" y="85"/>
                  </a:lnTo>
                  <a:lnTo>
                    <a:pt x="488" y="86"/>
                  </a:lnTo>
                  <a:lnTo>
                    <a:pt x="457" y="88"/>
                  </a:lnTo>
                  <a:lnTo>
                    <a:pt x="424" y="88"/>
                  </a:lnTo>
                  <a:lnTo>
                    <a:pt x="390" y="90"/>
                  </a:lnTo>
                  <a:lnTo>
                    <a:pt x="355" y="91"/>
                  </a:lnTo>
                  <a:lnTo>
                    <a:pt x="321" y="93"/>
                  </a:lnTo>
                  <a:lnTo>
                    <a:pt x="284" y="95"/>
                  </a:lnTo>
                  <a:lnTo>
                    <a:pt x="248" y="97"/>
                  </a:lnTo>
                  <a:lnTo>
                    <a:pt x="209" y="98"/>
                  </a:lnTo>
                  <a:lnTo>
                    <a:pt x="172" y="101"/>
                  </a:lnTo>
                  <a:lnTo>
                    <a:pt x="133" y="104"/>
                  </a:lnTo>
                  <a:lnTo>
                    <a:pt x="127" y="105"/>
                  </a:lnTo>
                  <a:lnTo>
                    <a:pt x="120" y="105"/>
                  </a:lnTo>
                  <a:lnTo>
                    <a:pt x="111" y="104"/>
                  </a:lnTo>
                  <a:lnTo>
                    <a:pt x="102" y="105"/>
                  </a:lnTo>
                  <a:lnTo>
                    <a:pt x="90" y="103"/>
                  </a:lnTo>
                  <a:lnTo>
                    <a:pt x="79" y="103"/>
                  </a:lnTo>
                  <a:lnTo>
                    <a:pt x="67" y="103"/>
                  </a:lnTo>
                  <a:lnTo>
                    <a:pt x="55" y="101"/>
                  </a:lnTo>
                  <a:lnTo>
                    <a:pt x="45" y="99"/>
                  </a:lnTo>
                  <a:lnTo>
                    <a:pt x="35" y="95"/>
                  </a:lnTo>
                  <a:lnTo>
                    <a:pt x="27" y="92"/>
                  </a:lnTo>
                  <a:lnTo>
                    <a:pt x="18" y="88"/>
                  </a:lnTo>
                  <a:lnTo>
                    <a:pt x="11" y="85"/>
                  </a:lnTo>
                  <a:lnTo>
                    <a:pt x="7" y="78"/>
                  </a:lnTo>
                  <a:lnTo>
                    <a:pt x="4" y="72"/>
                  </a:lnTo>
                  <a:lnTo>
                    <a:pt x="4" y="66"/>
                  </a:lnTo>
                  <a:lnTo>
                    <a:pt x="2" y="64"/>
                  </a:lnTo>
                  <a:lnTo>
                    <a:pt x="0" y="60"/>
                  </a:lnTo>
                  <a:lnTo>
                    <a:pt x="0" y="57"/>
                  </a:lnTo>
                  <a:lnTo>
                    <a:pt x="2" y="54"/>
                  </a:lnTo>
                  <a:lnTo>
                    <a:pt x="5" y="49"/>
                  </a:lnTo>
                  <a:lnTo>
                    <a:pt x="9" y="43"/>
                  </a:lnTo>
                  <a:lnTo>
                    <a:pt x="16" y="38"/>
                  </a:lnTo>
                  <a:lnTo>
                    <a:pt x="25" y="34"/>
                  </a:lnTo>
                  <a:lnTo>
                    <a:pt x="35" y="29"/>
                  </a:lnTo>
                  <a:lnTo>
                    <a:pt x="45" y="24"/>
                  </a:lnTo>
                  <a:lnTo>
                    <a:pt x="56" y="20"/>
                  </a:lnTo>
                  <a:lnTo>
                    <a:pt x="68" y="15"/>
                  </a:lnTo>
                  <a:lnTo>
                    <a:pt x="83" y="10"/>
                  </a:lnTo>
                  <a:lnTo>
                    <a:pt x="98" y="7"/>
                  </a:lnTo>
                  <a:lnTo>
                    <a:pt x="114" y="6"/>
                  </a:lnTo>
                  <a:lnTo>
                    <a:pt x="131" y="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56" name="Freeform 40"/>
            <p:cNvSpPr>
              <a:spLocks/>
            </p:cNvSpPr>
            <p:nvPr/>
          </p:nvSpPr>
          <p:spPr bwMode="auto">
            <a:xfrm>
              <a:off x="2218" y="2487"/>
              <a:ext cx="519" cy="63"/>
            </a:xfrm>
            <a:custGeom>
              <a:avLst/>
              <a:gdLst>
                <a:gd name="T0" fmla="*/ 78 w 519"/>
                <a:gd name="T1" fmla="*/ 4 h 63"/>
                <a:gd name="T2" fmla="*/ 82 w 519"/>
                <a:gd name="T3" fmla="*/ 3 h 63"/>
                <a:gd name="T4" fmla="*/ 89 w 519"/>
                <a:gd name="T5" fmla="*/ 2 h 63"/>
                <a:gd name="T6" fmla="*/ 99 w 519"/>
                <a:gd name="T7" fmla="*/ 1 h 63"/>
                <a:gd name="T8" fmla="*/ 113 w 519"/>
                <a:gd name="T9" fmla="*/ 1 h 63"/>
                <a:gd name="T10" fmla="*/ 132 w 519"/>
                <a:gd name="T11" fmla="*/ 1 h 63"/>
                <a:gd name="T12" fmla="*/ 153 w 519"/>
                <a:gd name="T13" fmla="*/ 0 h 63"/>
                <a:gd name="T14" fmla="*/ 178 w 519"/>
                <a:gd name="T15" fmla="*/ 1 h 63"/>
                <a:gd name="T16" fmla="*/ 206 w 519"/>
                <a:gd name="T17" fmla="*/ 2 h 63"/>
                <a:gd name="T18" fmla="*/ 237 w 519"/>
                <a:gd name="T19" fmla="*/ 3 h 63"/>
                <a:gd name="T20" fmla="*/ 272 w 519"/>
                <a:gd name="T21" fmla="*/ 8 h 63"/>
                <a:gd name="T22" fmla="*/ 310 w 519"/>
                <a:gd name="T23" fmla="*/ 10 h 63"/>
                <a:gd name="T24" fmla="*/ 351 w 519"/>
                <a:gd name="T25" fmla="*/ 14 h 63"/>
                <a:gd name="T26" fmla="*/ 394 w 519"/>
                <a:gd name="T27" fmla="*/ 21 h 63"/>
                <a:gd name="T28" fmla="*/ 441 w 519"/>
                <a:gd name="T29" fmla="*/ 29 h 63"/>
                <a:gd name="T30" fmla="*/ 491 w 519"/>
                <a:gd name="T31" fmla="*/ 38 h 63"/>
                <a:gd name="T32" fmla="*/ 517 w 519"/>
                <a:gd name="T33" fmla="*/ 43 h 63"/>
                <a:gd name="T34" fmla="*/ 514 w 519"/>
                <a:gd name="T35" fmla="*/ 44 h 63"/>
                <a:gd name="T36" fmla="*/ 504 w 519"/>
                <a:gd name="T37" fmla="*/ 43 h 63"/>
                <a:gd name="T38" fmla="*/ 492 w 519"/>
                <a:gd name="T39" fmla="*/ 43 h 63"/>
                <a:gd name="T40" fmla="*/ 475 w 519"/>
                <a:gd name="T41" fmla="*/ 45 h 63"/>
                <a:gd name="T42" fmla="*/ 454 w 519"/>
                <a:gd name="T43" fmla="*/ 44 h 63"/>
                <a:gd name="T44" fmla="*/ 431 w 519"/>
                <a:gd name="T45" fmla="*/ 45 h 63"/>
                <a:gd name="T46" fmla="*/ 404 w 519"/>
                <a:gd name="T47" fmla="*/ 46 h 63"/>
                <a:gd name="T48" fmla="*/ 375 w 519"/>
                <a:gd name="T49" fmla="*/ 46 h 63"/>
                <a:gd name="T50" fmla="*/ 342 w 519"/>
                <a:gd name="T51" fmla="*/ 47 h 63"/>
                <a:gd name="T52" fmla="*/ 308 w 519"/>
                <a:gd name="T53" fmla="*/ 49 h 63"/>
                <a:gd name="T54" fmla="*/ 271 w 519"/>
                <a:gd name="T55" fmla="*/ 49 h 63"/>
                <a:gd name="T56" fmla="*/ 231 w 519"/>
                <a:gd name="T57" fmla="*/ 52 h 63"/>
                <a:gd name="T58" fmla="*/ 188 w 519"/>
                <a:gd name="T59" fmla="*/ 55 h 63"/>
                <a:gd name="T60" fmla="*/ 146 w 519"/>
                <a:gd name="T61" fmla="*/ 57 h 63"/>
                <a:gd name="T62" fmla="*/ 102 w 519"/>
                <a:gd name="T63" fmla="*/ 60 h 63"/>
                <a:gd name="T64" fmla="*/ 71 w 519"/>
                <a:gd name="T65" fmla="*/ 62 h 63"/>
                <a:gd name="T66" fmla="*/ 46 w 519"/>
                <a:gd name="T67" fmla="*/ 62 h 63"/>
                <a:gd name="T68" fmla="*/ 19 w 519"/>
                <a:gd name="T69" fmla="*/ 56 h 63"/>
                <a:gd name="T70" fmla="*/ 4 w 519"/>
                <a:gd name="T71" fmla="*/ 47 h 63"/>
                <a:gd name="T72" fmla="*/ 0 w 519"/>
                <a:gd name="T73" fmla="*/ 37 h 63"/>
                <a:gd name="T74" fmla="*/ 7 w 519"/>
                <a:gd name="T75" fmla="*/ 27 h 63"/>
                <a:gd name="T76" fmla="*/ 25 w 519"/>
                <a:gd name="T77" fmla="*/ 16 h 63"/>
                <a:gd name="T78" fmla="*/ 58 w 519"/>
                <a:gd name="T79" fmla="*/ 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63"/>
                <a:gd name="T122" fmla="*/ 519 w 519"/>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63">
                  <a:moveTo>
                    <a:pt x="78" y="4"/>
                  </a:moveTo>
                  <a:lnTo>
                    <a:pt x="78" y="4"/>
                  </a:lnTo>
                  <a:lnTo>
                    <a:pt x="79" y="4"/>
                  </a:lnTo>
                  <a:lnTo>
                    <a:pt x="82" y="3"/>
                  </a:lnTo>
                  <a:lnTo>
                    <a:pt x="85" y="2"/>
                  </a:lnTo>
                  <a:lnTo>
                    <a:pt x="89" y="2"/>
                  </a:lnTo>
                  <a:lnTo>
                    <a:pt x="94" y="1"/>
                  </a:lnTo>
                  <a:lnTo>
                    <a:pt x="99" y="1"/>
                  </a:lnTo>
                  <a:lnTo>
                    <a:pt x="107" y="1"/>
                  </a:lnTo>
                  <a:lnTo>
                    <a:pt x="113" y="1"/>
                  </a:lnTo>
                  <a:lnTo>
                    <a:pt x="123" y="0"/>
                  </a:lnTo>
                  <a:lnTo>
                    <a:pt x="132" y="1"/>
                  </a:lnTo>
                  <a:lnTo>
                    <a:pt x="143" y="0"/>
                  </a:lnTo>
                  <a:lnTo>
                    <a:pt x="153" y="0"/>
                  </a:lnTo>
                  <a:lnTo>
                    <a:pt x="164" y="1"/>
                  </a:lnTo>
                  <a:lnTo>
                    <a:pt x="178" y="1"/>
                  </a:lnTo>
                  <a:lnTo>
                    <a:pt x="192" y="2"/>
                  </a:lnTo>
                  <a:lnTo>
                    <a:pt x="206" y="2"/>
                  </a:lnTo>
                  <a:lnTo>
                    <a:pt x="220" y="3"/>
                  </a:lnTo>
                  <a:lnTo>
                    <a:pt x="237" y="3"/>
                  </a:lnTo>
                  <a:lnTo>
                    <a:pt x="253" y="5"/>
                  </a:lnTo>
                  <a:lnTo>
                    <a:pt x="272" y="8"/>
                  </a:lnTo>
                  <a:lnTo>
                    <a:pt x="290" y="7"/>
                  </a:lnTo>
                  <a:lnTo>
                    <a:pt x="310" y="10"/>
                  </a:lnTo>
                  <a:lnTo>
                    <a:pt x="330" y="13"/>
                  </a:lnTo>
                  <a:lnTo>
                    <a:pt x="351" y="14"/>
                  </a:lnTo>
                  <a:lnTo>
                    <a:pt x="373" y="18"/>
                  </a:lnTo>
                  <a:lnTo>
                    <a:pt x="394" y="21"/>
                  </a:lnTo>
                  <a:lnTo>
                    <a:pt x="418" y="25"/>
                  </a:lnTo>
                  <a:lnTo>
                    <a:pt x="441" y="29"/>
                  </a:lnTo>
                  <a:lnTo>
                    <a:pt x="467" y="32"/>
                  </a:lnTo>
                  <a:lnTo>
                    <a:pt x="491" y="38"/>
                  </a:lnTo>
                  <a:lnTo>
                    <a:pt x="518" y="42"/>
                  </a:lnTo>
                  <a:lnTo>
                    <a:pt x="517" y="43"/>
                  </a:lnTo>
                  <a:lnTo>
                    <a:pt x="516" y="44"/>
                  </a:lnTo>
                  <a:lnTo>
                    <a:pt x="514" y="44"/>
                  </a:lnTo>
                  <a:lnTo>
                    <a:pt x="509" y="43"/>
                  </a:lnTo>
                  <a:lnTo>
                    <a:pt x="504" y="43"/>
                  </a:lnTo>
                  <a:lnTo>
                    <a:pt x="498" y="43"/>
                  </a:lnTo>
                  <a:lnTo>
                    <a:pt x="492" y="43"/>
                  </a:lnTo>
                  <a:lnTo>
                    <a:pt x="483" y="45"/>
                  </a:lnTo>
                  <a:lnTo>
                    <a:pt x="475" y="45"/>
                  </a:lnTo>
                  <a:lnTo>
                    <a:pt x="465" y="44"/>
                  </a:lnTo>
                  <a:lnTo>
                    <a:pt x="454" y="44"/>
                  </a:lnTo>
                  <a:lnTo>
                    <a:pt x="443" y="45"/>
                  </a:lnTo>
                  <a:lnTo>
                    <a:pt x="431" y="45"/>
                  </a:lnTo>
                  <a:lnTo>
                    <a:pt x="418" y="45"/>
                  </a:lnTo>
                  <a:lnTo>
                    <a:pt x="404" y="46"/>
                  </a:lnTo>
                  <a:lnTo>
                    <a:pt x="390" y="46"/>
                  </a:lnTo>
                  <a:lnTo>
                    <a:pt x="375" y="46"/>
                  </a:lnTo>
                  <a:lnTo>
                    <a:pt x="359" y="48"/>
                  </a:lnTo>
                  <a:lnTo>
                    <a:pt x="342" y="47"/>
                  </a:lnTo>
                  <a:lnTo>
                    <a:pt x="326" y="48"/>
                  </a:lnTo>
                  <a:lnTo>
                    <a:pt x="308" y="49"/>
                  </a:lnTo>
                  <a:lnTo>
                    <a:pt x="289" y="50"/>
                  </a:lnTo>
                  <a:lnTo>
                    <a:pt x="271" y="49"/>
                  </a:lnTo>
                  <a:lnTo>
                    <a:pt x="251" y="51"/>
                  </a:lnTo>
                  <a:lnTo>
                    <a:pt x="231" y="52"/>
                  </a:lnTo>
                  <a:lnTo>
                    <a:pt x="211" y="53"/>
                  </a:lnTo>
                  <a:lnTo>
                    <a:pt x="188" y="55"/>
                  </a:lnTo>
                  <a:lnTo>
                    <a:pt x="168" y="56"/>
                  </a:lnTo>
                  <a:lnTo>
                    <a:pt x="146" y="57"/>
                  </a:lnTo>
                  <a:lnTo>
                    <a:pt x="125" y="57"/>
                  </a:lnTo>
                  <a:lnTo>
                    <a:pt x="102" y="60"/>
                  </a:lnTo>
                  <a:lnTo>
                    <a:pt x="79" y="62"/>
                  </a:lnTo>
                  <a:lnTo>
                    <a:pt x="71" y="62"/>
                  </a:lnTo>
                  <a:lnTo>
                    <a:pt x="59" y="61"/>
                  </a:lnTo>
                  <a:lnTo>
                    <a:pt x="46" y="62"/>
                  </a:lnTo>
                  <a:lnTo>
                    <a:pt x="32" y="60"/>
                  </a:lnTo>
                  <a:lnTo>
                    <a:pt x="19" y="56"/>
                  </a:lnTo>
                  <a:lnTo>
                    <a:pt x="9" y="53"/>
                  </a:lnTo>
                  <a:lnTo>
                    <a:pt x="4" y="47"/>
                  </a:lnTo>
                  <a:lnTo>
                    <a:pt x="1" y="38"/>
                  </a:lnTo>
                  <a:lnTo>
                    <a:pt x="0" y="37"/>
                  </a:lnTo>
                  <a:lnTo>
                    <a:pt x="2" y="32"/>
                  </a:lnTo>
                  <a:lnTo>
                    <a:pt x="7" y="27"/>
                  </a:lnTo>
                  <a:lnTo>
                    <a:pt x="16" y="21"/>
                  </a:lnTo>
                  <a:lnTo>
                    <a:pt x="25" y="16"/>
                  </a:lnTo>
                  <a:lnTo>
                    <a:pt x="41" y="9"/>
                  </a:lnTo>
                  <a:lnTo>
                    <a:pt x="58" y="5"/>
                  </a:lnTo>
                  <a:lnTo>
                    <a:pt x="78" y="4"/>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57" name="Freeform 41"/>
            <p:cNvSpPr>
              <a:spLocks/>
            </p:cNvSpPr>
            <p:nvPr/>
          </p:nvSpPr>
          <p:spPr bwMode="auto">
            <a:xfrm>
              <a:off x="2209" y="2491"/>
              <a:ext cx="532" cy="65"/>
            </a:xfrm>
            <a:custGeom>
              <a:avLst/>
              <a:gdLst>
                <a:gd name="T0" fmla="*/ 79 w 532"/>
                <a:gd name="T1" fmla="*/ 3 h 65"/>
                <a:gd name="T2" fmla="*/ 81 w 532"/>
                <a:gd name="T3" fmla="*/ 3 h 65"/>
                <a:gd name="T4" fmla="*/ 88 w 532"/>
                <a:gd name="T5" fmla="*/ 2 h 65"/>
                <a:gd name="T6" fmla="*/ 96 w 532"/>
                <a:gd name="T7" fmla="*/ 2 h 65"/>
                <a:gd name="T8" fmla="*/ 109 w 532"/>
                <a:gd name="T9" fmla="*/ 1 h 65"/>
                <a:gd name="T10" fmla="*/ 126 w 532"/>
                <a:gd name="T11" fmla="*/ 0 h 65"/>
                <a:gd name="T12" fmla="*/ 146 w 532"/>
                <a:gd name="T13" fmla="*/ 1 h 65"/>
                <a:gd name="T14" fmla="*/ 169 w 532"/>
                <a:gd name="T15" fmla="*/ 0 h 65"/>
                <a:gd name="T16" fmla="*/ 195 w 532"/>
                <a:gd name="T17" fmla="*/ 2 h 65"/>
                <a:gd name="T18" fmla="*/ 226 w 532"/>
                <a:gd name="T19" fmla="*/ 4 h 65"/>
                <a:gd name="T20" fmla="*/ 260 w 532"/>
                <a:gd name="T21" fmla="*/ 6 h 65"/>
                <a:gd name="T22" fmla="*/ 298 w 532"/>
                <a:gd name="T23" fmla="*/ 10 h 65"/>
                <a:gd name="T24" fmla="*/ 339 w 532"/>
                <a:gd name="T25" fmla="*/ 15 h 65"/>
                <a:gd name="T26" fmla="*/ 382 w 532"/>
                <a:gd name="T27" fmla="*/ 22 h 65"/>
                <a:gd name="T28" fmla="*/ 428 w 532"/>
                <a:gd name="T29" fmla="*/ 28 h 65"/>
                <a:gd name="T30" fmla="*/ 479 w 532"/>
                <a:gd name="T31" fmla="*/ 36 h 65"/>
                <a:gd name="T32" fmla="*/ 531 w 532"/>
                <a:gd name="T33" fmla="*/ 47 h 65"/>
                <a:gd name="T34" fmla="*/ 529 w 532"/>
                <a:gd name="T35" fmla="*/ 49 h 65"/>
                <a:gd name="T36" fmla="*/ 521 w 532"/>
                <a:gd name="T37" fmla="*/ 48 h 65"/>
                <a:gd name="T38" fmla="*/ 511 w 532"/>
                <a:gd name="T39" fmla="*/ 48 h 65"/>
                <a:gd name="T40" fmla="*/ 495 w 532"/>
                <a:gd name="T41" fmla="*/ 49 h 65"/>
                <a:gd name="T42" fmla="*/ 477 w 532"/>
                <a:gd name="T43" fmla="*/ 49 h 65"/>
                <a:gd name="T44" fmla="*/ 454 w 532"/>
                <a:gd name="T45" fmla="*/ 49 h 65"/>
                <a:gd name="T46" fmla="*/ 429 w 532"/>
                <a:gd name="T47" fmla="*/ 49 h 65"/>
                <a:gd name="T48" fmla="*/ 400 w 532"/>
                <a:gd name="T49" fmla="*/ 51 h 65"/>
                <a:gd name="T50" fmla="*/ 368 w 532"/>
                <a:gd name="T51" fmla="*/ 51 h 65"/>
                <a:gd name="T52" fmla="*/ 333 w 532"/>
                <a:gd name="T53" fmla="*/ 52 h 65"/>
                <a:gd name="T54" fmla="*/ 298 w 532"/>
                <a:gd name="T55" fmla="*/ 53 h 65"/>
                <a:gd name="T56" fmla="*/ 257 w 532"/>
                <a:gd name="T57" fmla="*/ 54 h 65"/>
                <a:gd name="T58" fmla="*/ 217 w 532"/>
                <a:gd name="T59" fmla="*/ 56 h 65"/>
                <a:gd name="T60" fmla="*/ 172 w 532"/>
                <a:gd name="T61" fmla="*/ 58 h 65"/>
                <a:gd name="T62" fmla="*/ 127 w 532"/>
                <a:gd name="T63" fmla="*/ 60 h 65"/>
                <a:gd name="T64" fmla="*/ 81 w 532"/>
                <a:gd name="T65" fmla="*/ 64 h 65"/>
                <a:gd name="T66" fmla="*/ 61 w 532"/>
                <a:gd name="T67" fmla="*/ 64 h 65"/>
                <a:gd name="T68" fmla="*/ 33 w 532"/>
                <a:gd name="T69" fmla="*/ 61 h 65"/>
                <a:gd name="T70" fmla="*/ 10 w 532"/>
                <a:gd name="T71" fmla="*/ 54 h 65"/>
                <a:gd name="T72" fmla="*/ 2 w 532"/>
                <a:gd name="T73" fmla="*/ 39 h 65"/>
                <a:gd name="T74" fmla="*/ 1 w 532"/>
                <a:gd name="T75" fmla="*/ 32 h 65"/>
                <a:gd name="T76" fmla="*/ 15 w 532"/>
                <a:gd name="T77" fmla="*/ 20 h 65"/>
                <a:gd name="T78" fmla="*/ 42 w 532"/>
                <a:gd name="T79" fmla="*/ 9 h 65"/>
                <a:gd name="T80" fmla="*/ 79 w 532"/>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65"/>
                <a:gd name="T125" fmla="*/ 532 w 532"/>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65">
                  <a:moveTo>
                    <a:pt x="79" y="3"/>
                  </a:moveTo>
                  <a:lnTo>
                    <a:pt x="79" y="3"/>
                  </a:lnTo>
                  <a:lnTo>
                    <a:pt x="80" y="3"/>
                  </a:lnTo>
                  <a:lnTo>
                    <a:pt x="81" y="3"/>
                  </a:lnTo>
                  <a:lnTo>
                    <a:pt x="84" y="2"/>
                  </a:lnTo>
                  <a:lnTo>
                    <a:pt x="88" y="2"/>
                  </a:lnTo>
                  <a:lnTo>
                    <a:pt x="91" y="3"/>
                  </a:lnTo>
                  <a:lnTo>
                    <a:pt x="96" y="2"/>
                  </a:lnTo>
                  <a:lnTo>
                    <a:pt x="102" y="1"/>
                  </a:lnTo>
                  <a:lnTo>
                    <a:pt x="109" y="1"/>
                  </a:lnTo>
                  <a:lnTo>
                    <a:pt x="116" y="1"/>
                  </a:lnTo>
                  <a:lnTo>
                    <a:pt x="126" y="0"/>
                  </a:lnTo>
                  <a:lnTo>
                    <a:pt x="134" y="0"/>
                  </a:lnTo>
                  <a:lnTo>
                    <a:pt x="146" y="1"/>
                  </a:lnTo>
                  <a:lnTo>
                    <a:pt x="157" y="1"/>
                  </a:lnTo>
                  <a:lnTo>
                    <a:pt x="169" y="0"/>
                  </a:lnTo>
                  <a:lnTo>
                    <a:pt x="182" y="1"/>
                  </a:lnTo>
                  <a:lnTo>
                    <a:pt x="195" y="2"/>
                  </a:lnTo>
                  <a:lnTo>
                    <a:pt x="211" y="3"/>
                  </a:lnTo>
                  <a:lnTo>
                    <a:pt x="226" y="4"/>
                  </a:lnTo>
                  <a:lnTo>
                    <a:pt x="243" y="4"/>
                  </a:lnTo>
                  <a:lnTo>
                    <a:pt x="260" y="6"/>
                  </a:lnTo>
                  <a:lnTo>
                    <a:pt x="278" y="9"/>
                  </a:lnTo>
                  <a:lnTo>
                    <a:pt x="298" y="10"/>
                  </a:lnTo>
                  <a:lnTo>
                    <a:pt x="317" y="13"/>
                  </a:lnTo>
                  <a:lnTo>
                    <a:pt x="339" y="15"/>
                  </a:lnTo>
                  <a:lnTo>
                    <a:pt x="360" y="18"/>
                  </a:lnTo>
                  <a:lnTo>
                    <a:pt x="382" y="22"/>
                  </a:lnTo>
                  <a:lnTo>
                    <a:pt x="404" y="24"/>
                  </a:lnTo>
                  <a:lnTo>
                    <a:pt x="428" y="28"/>
                  </a:lnTo>
                  <a:lnTo>
                    <a:pt x="452" y="32"/>
                  </a:lnTo>
                  <a:lnTo>
                    <a:pt x="479" y="36"/>
                  </a:lnTo>
                  <a:lnTo>
                    <a:pt x="503" y="42"/>
                  </a:lnTo>
                  <a:lnTo>
                    <a:pt x="531" y="47"/>
                  </a:lnTo>
                  <a:lnTo>
                    <a:pt x="530" y="48"/>
                  </a:lnTo>
                  <a:lnTo>
                    <a:pt x="529" y="49"/>
                  </a:lnTo>
                  <a:lnTo>
                    <a:pt x="526" y="49"/>
                  </a:lnTo>
                  <a:lnTo>
                    <a:pt x="521" y="48"/>
                  </a:lnTo>
                  <a:lnTo>
                    <a:pt x="516" y="48"/>
                  </a:lnTo>
                  <a:lnTo>
                    <a:pt x="511" y="48"/>
                  </a:lnTo>
                  <a:lnTo>
                    <a:pt x="503" y="49"/>
                  </a:lnTo>
                  <a:lnTo>
                    <a:pt x="495" y="49"/>
                  </a:lnTo>
                  <a:lnTo>
                    <a:pt x="487" y="50"/>
                  </a:lnTo>
                  <a:lnTo>
                    <a:pt x="477" y="49"/>
                  </a:lnTo>
                  <a:lnTo>
                    <a:pt x="466" y="49"/>
                  </a:lnTo>
                  <a:lnTo>
                    <a:pt x="454" y="49"/>
                  </a:lnTo>
                  <a:lnTo>
                    <a:pt x="442" y="50"/>
                  </a:lnTo>
                  <a:lnTo>
                    <a:pt x="429" y="49"/>
                  </a:lnTo>
                  <a:lnTo>
                    <a:pt x="415" y="50"/>
                  </a:lnTo>
                  <a:lnTo>
                    <a:pt x="400" y="51"/>
                  </a:lnTo>
                  <a:lnTo>
                    <a:pt x="385" y="50"/>
                  </a:lnTo>
                  <a:lnTo>
                    <a:pt x="368" y="51"/>
                  </a:lnTo>
                  <a:lnTo>
                    <a:pt x="351" y="51"/>
                  </a:lnTo>
                  <a:lnTo>
                    <a:pt x="333" y="52"/>
                  </a:lnTo>
                  <a:lnTo>
                    <a:pt x="315" y="52"/>
                  </a:lnTo>
                  <a:lnTo>
                    <a:pt x="298" y="53"/>
                  </a:lnTo>
                  <a:lnTo>
                    <a:pt x="277" y="53"/>
                  </a:lnTo>
                  <a:lnTo>
                    <a:pt x="257" y="54"/>
                  </a:lnTo>
                  <a:lnTo>
                    <a:pt x="237" y="54"/>
                  </a:lnTo>
                  <a:lnTo>
                    <a:pt x="217" y="56"/>
                  </a:lnTo>
                  <a:lnTo>
                    <a:pt x="195" y="58"/>
                  </a:lnTo>
                  <a:lnTo>
                    <a:pt x="172" y="58"/>
                  </a:lnTo>
                  <a:lnTo>
                    <a:pt x="150" y="60"/>
                  </a:lnTo>
                  <a:lnTo>
                    <a:pt x="127" y="60"/>
                  </a:lnTo>
                  <a:lnTo>
                    <a:pt x="104" y="63"/>
                  </a:lnTo>
                  <a:lnTo>
                    <a:pt x="81" y="64"/>
                  </a:lnTo>
                  <a:lnTo>
                    <a:pt x="73" y="64"/>
                  </a:lnTo>
                  <a:lnTo>
                    <a:pt x="61" y="64"/>
                  </a:lnTo>
                  <a:lnTo>
                    <a:pt x="48" y="64"/>
                  </a:lnTo>
                  <a:lnTo>
                    <a:pt x="33" y="61"/>
                  </a:lnTo>
                  <a:lnTo>
                    <a:pt x="20" y="57"/>
                  </a:lnTo>
                  <a:lnTo>
                    <a:pt x="10" y="54"/>
                  </a:lnTo>
                  <a:lnTo>
                    <a:pt x="3" y="48"/>
                  </a:lnTo>
                  <a:lnTo>
                    <a:pt x="2" y="39"/>
                  </a:lnTo>
                  <a:lnTo>
                    <a:pt x="0" y="38"/>
                  </a:lnTo>
                  <a:lnTo>
                    <a:pt x="1" y="32"/>
                  </a:lnTo>
                  <a:lnTo>
                    <a:pt x="7" y="27"/>
                  </a:lnTo>
                  <a:lnTo>
                    <a:pt x="15" y="20"/>
                  </a:lnTo>
                  <a:lnTo>
                    <a:pt x="26" y="16"/>
                  </a:lnTo>
                  <a:lnTo>
                    <a:pt x="42" y="9"/>
                  </a:lnTo>
                  <a:lnTo>
                    <a:pt x="59" y="4"/>
                  </a:lnTo>
                  <a:lnTo>
                    <a:pt x="79" y="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58" name="Freeform 42"/>
            <p:cNvSpPr>
              <a:spLocks/>
            </p:cNvSpPr>
            <p:nvPr/>
          </p:nvSpPr>
          <p:spPr bwMode="auto">
            <a:xfrm>
              <a:off x="3739" y="2270"/>
              <a:ext cx="313" cy="34"/>
            </a:xfrm>
            <a:custGeom>
              <a:avLst/>
              <a:gdLst>
                <a:gd name="T0" fmla="*/ 48 w 313"/>
                <a:gd name="T1" fmla="*/ 5 h 34"/>
                <a:gd name="T2" fmla="*/ 49 w 313"/>
                <a:gd name="T3" fmla="*/ 6 h 34"/>
                <a:gd name="T4" fmla="*/ 52 w 313"/>
                <a:gd name="T5" fmla="*/ 6 h 34"/>
                <a:gd name="T6" fmla="*/ 58 w 313"/>
                <a:gd name="T7" fmla="*/ 4 h 34"/>
                <a:gd name="T8" fmla="*/ 65 w 313"/>
                <a:gd name="T9" fmla="*/ 4 h 34"/>
                <a:gd name="T10" fmla="*/ 75 w 313"/>
                <a:gd name="T11" fmla="*/ 2 h 34"/>
                <a:gd name="T12" fmla="*/ 87 w 313"/>
                <a:gd name="T13" fmla="*/ 1 h 34"/>
                <a:gd name="T14" fmla="*/ 101 w 313"/>
                <a:gd name="T15" fmla="*/ 1 h 34"/>
                <a:gd name="T16" fmla="*/ 117 w 313"/>
                <a:gd name="T17" fmla="*/ 0 h 34"/>
                <a:gd name="T18" fmla="*/ 134 w 313"/>
                <a:gd name="T19" fmla="*/ 1 h 34"/>
                <a:gd name="T20" fmla="*/ 154 w 313"/>
                <a:gd name="T21" fmla="*/ 0 h 34"/>
                <a:gd name="T22" fmla="*/ 175 w 313"/>
                <a:gd name="T23" fmla="*/ 1 h 34"/>
                <a:gd name="T24" fmla="*/ 200 w 313"/>
                <a:gd name="T25" fmla="*/ 3 h 34"/>
                <a:gd name="T26" fmla="*/ 225 w 313"/>
                <a:gd name="T27" fmla="*/ 4 h 34"/>
                <a:gd name="T28" fmla="*/ 252 w 313"/>
                <a:gd name="T29" fmla="*/ 5 h 34"/>
                <a:gd name="T30" fmla="*/ 282 w 313"/>
                <a:gd name="T31" fmla="*/ 8 h 34"/>
                <a:gd name="T32" fmla="*/ 312 w 313"/>
                <a:gd name="T33" fmla="*/ 12 h 34"/>
                <a:gd name="T34" fmla="*/ 310 w 313"/>
                <a:gd name="T35" fmla="*/ 13 h 34"/>
                <a:gd name="T36" fmla="*/ 307 w 313"/>
                <a:gd name="T37" fmla="*/ 15 h 34"/>
                <a:gd name="T38" fmla="*/ 301 w 313"/>
                <a:gd name="T39" fmla="*/ 16 h 34"/>
                <a:gd name="T40" fmla="*/ 292 w 313"/>
                <a:gd name="T41" fmla="*/ 17 h 34"/>
                <a:gd name="T42" fmla="*/ 281 w 313"/>
                <a:gd name="T43" fmla="*/ 19 h 34"/>
                <a:gd name="T44" fmla="*/ 268 w 313"/>
                <a:gd name="T45" fmla="*/ 19 h 34"/>
                <a:gd name="T46" fmla="*/ 253 w 313"/>
                <a:gd name="T47" fmla="*/ 21 h 34"/>
                <a:gd name="T48" fmla="*/ 237 w 313"/>
                <a:gd name="T49" fmla="*/ 23 h 34"/>
                <a:gd name="T50" fmla="*/ 218 w 313"/>
                <a:gd name="T51" fmla="*/ 25 h 34"/>
                <a:gd name="T52" fmla="*/ 198 w 313"/>
                <a:gd name="T53" fmla="*/ 27 h 34"/>
                <a:gd name="T54" fmla="*/ 177 w 313"/>
                <a:gd name="T55" fmla="*/ 28 h 34"/>
                <a:gd name="T56" fmla="*/ 153 w 313"/>
                <a:gd name="T57" fmla="*/ 29 h 34"/>
                <a:gd name="T58" fmla="*/ 129 w 313"/>
                <a:gd name="T59" fmla="*/ 32 h 34"/>
                <a:gd name="T60" fmla="*/ 103 w 313"/>
                <a:gd name="T61" fmla="*/ 33 h 34"/>
                <a:gd name="T62" fmla="*/ 76 w 313"/>
                <a:gd name="T63" fmla="*/ 32 h 34"/>
                <a:gd name="T64" fmla="*/ 50 w 313"/>
                <a:gd name="T65" fmla="*/ 33 h 34"/>
                <a:gd name="T66" fmla="*/ 44 w 313"/>
                <a:gd name="T67" fmla="*/ 33 h 34"/>
                <a:gd name="T68" fmla="*/ 38 w 313"/>
                <a:gd name="T69" fmla="*/ 33 h 34"/>
                <a:gd name="T70" fmla="*/ 28 w 313"/>
                <a:gd name="T71" fmla="*/ 33 h 34"/>
                <a:gd name="T72" fmla="*/ 21 w 313"/>
                <a:gd name="T73" fmla="*/ 31 h 34"/>
                <a:gd name="T74" fmla="*/ 14 w 313"/>
                <a:gd name="T75" fmla="*/ 30 h 34"/>
                <a:gd name="T76" fmla="*/ 8 w 313"/>
                <a:gd name="T77" fmla="*/ 29 h 34"/>
                <a:gd name="T78" fmla="*/ 3 w 313"/>
                <a:gd name="T79" fmla="*/ 25 h 34"/>
                <a:gd name="T80" fmla="*/ 2 w 313"/>
                <a:gd name="T81" fmla="*/ 21 h 34"/>
                <a:gd name="T82" fmla="*/ 0 w 313"/>
                <a:gd name="T83" fmla="*/ 20 h 34"/>
                <a:gd name="T84" fmla="*/ 1 w 313"/>
                <a:gd name="T85" fmla="*/ 17 h 34"/>
                <a:gd name="T86" fmla="*/ 5 w 313"/>
                <a:gd name="T87" fmla="*/ 15 h 34"/>
                <a:gd name="T88" fmla="*/ 10 w 313"/>
                <a:gd name="T89" fmla="*/ 13 h 34"/>
                <a:gd name="T90" fmla="*/ 17 w 313"/>
                <a:gd name="T91" fmla="*/ 11 h 34"/>
                <a:gd name="T92" fmla="*/ 26 w 313"/>
                <a:gd name="T93" fmla="*/ 9 h 34"/>
                <a:gd name="T94" fmla="*/ 37 w 313"/>
                <a:gd name="T95" fmla="*/ 7 h 34"/>
                <a:gd name="T96" fmla="*/ 48 w 313"/>
                <a:gd name="T97" fmla="*/ 5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4"/>
                <a:gd name="T149" fmla="*/ 313 w 313"/>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4">
                  <a:moveTo>
                    <a:pt x="48" y="5"/>
                  </a:moveTo>
                  <a:lnTo>
                    <a:pt x="49" y="6"/>
                  </a:lnTo>
                  <a:lnTo>
                    <a:pt x="52" y="6"/>
                  </a:lnTo>
                  <a:lnTo>
                    <a:pt x="58" y="4"/>
                  </a:lnTo>
                  <a:lnTo>
                    <a:pt x="65" y="4"/>
                  </a:lnTo>
                  <a:lnTo>
                    <a:pt x="75" y="2"/>
                  </a:lnTo>
                  <a:lnTo>
                    <a:pt x="87" y="1"/>
                  </a:lnTo>
                  <a:lnTo>
                    <a:pt x="101" y="1"/>
                  </a:lnTo>
                  <a:lnTo>
                    <a:pt x="117" y="0"/>
                  </a:lnTo>
                  <a:lnTo>
                    <a:pt x="134" y="1"/>
                  </a:lnTo>
                  <a:lnTo>
                    <a:pt x="154" y="0"/>
                  </a:lnTo>
                  <a:lnTo>
                    <a:pt x="175" y="1"/>
                  </a:lnTo>
                  <a:lnTo>
                    <a:pt x="200" y="3"/>
                  </a:lnTo>
                  <a:lnTo>
                    <a:pt x="225" y="4"/>
                  </a:lnTo>
                  <a:lnTo>
                    <a:pt x="252" y="5"/>
                  </a:lnTo>
                  <a:lnTo>
                    <a:pt x="282" y="8"/>
                  </a:lnTo>
                  <a:lnTo>
                    <a:pt x="312" y="12"/>
                  </a:lnTo>
                  <a:lnTo>
                    <a:pt x="310" y="13"/>
                  </a:lnTo>
                  <a:lnTo>
                    <a:pt x="307" y="15"/>
                  </a:lnTo>
                  <a:lnTo>
                    <a:pt x="301" y="16"/>
                  </a:lnTo>
                  <a:lnTo>
                    <a:pt x="292" y="17"/>
                  </a:lnTo>
                  <a:lnTo>
                    <a:pt x="281" y="19"/>
                  </a:lnTo>
                  <a:lnTo>
                    <a:pt x="268" y="19"/>
                  </a:lnTo>
                  <a:lnTo>
                    <a:pt x="253" y="21"/>
                  </a:lnTo>
                  <a:lnTo>
                    <a:pt x="237" y="23"/>
                  </a:lnTo>
                  <a:lnTo>
                    <a:pt x="218" y="25"/>
                  </a:lnTo>
                  <a:lnTo>
                    <a:pt x="198" y="27"/>
                  </a:lnTo>
                  <a:lnTo>
                    <a:pt x="177" y="28"/>
                  </a:lnTo>
                  <a:lnTo>
                    <a:pt x="153" y="29"/>
                  </a:lnTo>
                  <a:lnTo>
                    <a:pt x="129" y="32"/>
                  </a:lnTo>
                  <a:lnTo>
                    <a:pt x="103" y="33"/>
                  </a:lnTo>
                  <a:lnTo>
                    <a:pt x="76" y="32"/>
                  </a:lnTo>
                  <a:lnTo>
                    <a:pt x="50" y="33"/>
                  </a:lnTo>
                  <a:lnTo>
                    <a:pt x="44" y="33"/>
                  </a:lnTo>
                  <a:lnTo>
                    <a:pt x="38" y="33"/>
                  </a:lnTo>
                  <a:lnTo>
                    <a:pt x="28" y="33"/>
                  </a:lnTo>
                  <a:lnTo>
                    <a:pt x="21" y="31"/>
                  </a:lnTo>
                  <a:lnTo>
                    <a:pt x="14" y="30"/>
                  </a:lnTo>
                  <a:lnTo>
                    <a:pt x="8" y="29"/>
                  </a:lnTo>
                  <a:lnTo>
                    <a:pt x="3" y="25"/>
                  </a:lnTo>
                  <a:lnTo>
                    <a:pt x="2" y="21"/>
                  </a:lnTo>
                  <a:lnTo>
                    <a:pt x="0" y="20"/>
                  </a:lnTo>
                  <a:lnTo>
                    <a:pt x="1" y="17"/>
                  </a:lnTo>
                  <a:lnTo>
                    <a:pt x="5" y="15"/>
                  </a:lnTo>
                  <a:lnTo>
                    <a:pt x="10" y="13"/>
                  </a:lnTo>
                  <a:lnTo>
                    <a:pt x="17" y="11"/>
                  </a:lnTo>
                  <a:lnTo>
                    <a:pt x="26" y="9"/>
                  </a:lnTo>
                  <a:lnTo>
                    <a:pt x="37" y="7"/>
                  </a:lnTo>
                  <a:lnTo>
                    <a:pt x="48" y="5"/>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59" name="Freeform 43"/>
            <p:cNvSpPr>
              <a:spLocks/>
            </p:cNvSpPr>
            <p:nvPr/>
          </p:nvSpPr>
          <p:spPr bwMode="auto">
            <a:xfrm>
              <a:off x="3730" y="2275"/>
              <a:ext cx="327" cy="35"/>
            </a:xfrm>
            <a:custGeom>
              <a:avLst/>
              <a:gdLst>
                <a:gd name="T0" fmla="*/ 49 w 327"/>
                <a:gd name="T1" fmla="*/ 4 h 35"/>
                <a:gd name="T2" fmla="*/ 49 w 327"/>
                <a:gd name="T3" fmla="*/ 4 h 35"/>
                <a:gd name="T4" fmla="*/ 51 w 327"/>
                <a:gd name="T5" fmla="*/ 4 h 35"/>
                <a:gd name="T6" fmla="*/ 54 w 327"/>
                <a:gd name="T7" fmla="*/ 5 h 35"/>
                <a:gd name="T8" fmla="*/ 59 w 327"/>
                <a:gd name="T9" fmla="*/ 3 h 35"/>
                <a:gd name="T10" fmla="*/ 68 w 327"/>
                <a:gd name="T11" fmla="*/ 3 h 35"/>
                <a:gd name="T12" fmla="*/ 78 w 327"/>
                <a:gd name="T13" fmla="*/ 1 h 35"/>
                <a:gd name="T14" fmla="*/ 91 w 327"/>
                <a:gd name="T15" fmla="*/ 1 h 35"/>
                <a:gd name="T16" fmla="*/ 105 w 327"/>
                <a:gd name="T17" fmla="*/ 0 h 35"/>
                <a:gd name="T18" fmla="*/ 122 w 327"/>
                <a:gd name="T19" fmla="*/ 1 h 35"/>
                <a:gd name="T20" fmla="*/ 141 w 327"/>
                <a:gd name="T21" fmla="*/ 1 h 35"/>
                <a:gd name="T22" fmla="*/ 161 w 327"/>
                <a:gd name="T23" fmla="*/ 0 h 35"/>
                <a:gd name="T24" fmla="*/ 183 w 327"/>
                <a:gd name="T25" fmla="*/ 2 h 35"/>
                <a:gd name="T26" fmla="*/ 209 w 327"/>
                <a:gd name="T27" fmla="*/ 3 h 35"/>
                <a:gd name="T28" fmla="*/ 234 w 327"/>
                <a:gd name="T29" fmla="*/ 6 h 35"/>
                <a:gd name="T30" fmla="*/ 263 w 327"/>
                <a:gd name="T31" fmla="*/ 9 h 35"/>
                <a:gd name="T32" fmla="*/ 294 w 327"/>
                <a:gd name="T33" fmla="*/ 12 h 35"/>
                <a:gd name="T34" fmla="*/ 326 w 327"/>
                <a:gd name="T35" fmla="*/ 17 h 35"/>
                <a:gd name="T36" fmla="*/ 324 w 327"/>
                <a:gd name="T37" fmla="*/ 18 h 35"/>
                <a:gd name="T38" fmla="*/ 320 w 327"/>
                <a:gd name="T39" fmla="*/ 19 h 35"/>
                <a:gd name="T40" fmla="*/ 314 w 327"/>
                <a:gd name="T41" fmla="*/ 20 h 35"/>
                <a:gd name="T42" fmla="*/ 304 w 327"/>
                <a:gd name="T43" fmla="*/ 21 h 35"/>
                <a:gd name="T44" fmla="*/ 293 w 327"/>
                <a:gd name="T45" fmla="*/ 23 h 35"/>
                <a:gd name="T46" fmla="*/ 279 w 327"/>
                <a:gd name="T47" fmla="*/ 23 h 35"/>
                <a:gd name="T48" fmla="*/ 264 w 327"/>
                <a:gd name="T49" fmla="*/ 25 h 35"/>
                <a:gd name="T50" fmla="*/ 246 w 327"/>
                <a:gd name="T51" fmla="*/ 26 h 35"/>
                <a:gd name="T52" fmla="*/ 227 w 327"/>
                <a:gd name="T53" fmla="*/ 28 h 35"/>
                <a:gd name="T54" fmla="*/ 206 w 327"/>
                <a:gd name="T55" fmla="*/ 30 h 35"/>
                <a:gd name="T56" fmla="*/ 184 w 327"/>
                <a:gd name="T57" fmla="*/ 32 h 35"/>
                <a:gd name="T58" fmla="*/ 160 w 327"/>
                <a:gd name="T59" fmla="*/ 32 h 35"/>
                <a:gd name="T60" fmla="*/ 134 w 327"/>
                <a:gd name="T61" fmla="*/ 33 h 35"/>
                <a:gd name="T62" fmla="*/ 107 w 327"/>
                <a:gd name="T63" fmla="*/ 33 h 35"/>
                <a:gd name="T64" fmla="*/ 80 w 327"/>
                <a:gd name="T65" fmla="*/ 33 h 35"/>
                <a:gd name="T66" fmla="*/ 51 w 327"/>
                <a:gd name="T67" fmla="*/ 34 h 35"/>
                <a:gd name="T68" fmla="*/ 46 w 327"/>
                <a:gd name="T69" fmla="*/ 34 h 35"/>
                <a:gd name="T70" fmla="*/ 39 w 327"/>
                <a:gd name="T71" fmla="*/ 34 h 35"/>
                <a:gd name="T72" fmla="*/ 30 w 327"/>
                <a:gd name="T73" fmla="*/ 33 h 35"/>
                <a:gd name="T74" fmla="*/ 22 w 327"/>
                <a:gd name="T75" fmla="*/ 32 h 35"/>
                <a:gd name="T76" fmla="*/ 14 w 327"/>
                <a:gd name="T77" fmla="*/ 30 h 35"/>
                <a:gd name="T78" fmla="*/ 8 w 327"/>
                <a:gd name="T79" fmla="*/ 29 h 35"/>
                <a:gd name="T80" fmla="*/ 3 w 327"/>
                <a:gd name="T81" fmla="*/ 25 h 35"/>
                <a:gd name="T82" fmla="*/ 2 w 327"/>
                <a:gd name="T83" fmla="*/ 21 h 35"/>
                <a:gd name="T84" fmla="*/ 0 w 327"/>
                <a:gd name="T85" fmla="*/ 19 h 35"/>
                <a:gd name="T86" fmla="*/ 1 w 327"/>
                <a:gd name="T87" fmla="*/ 16 h 35"/>
                <a:gd name="T88" fmla="*/ 5 w 327"/>
                <a:gd name="T89" fmla="*/ 15 h 35"/>
                <a:gd name="T90" fmla="*/ 10 w 327"/>
                <a:gd name="T91" fmla="*/ 12 h 35"/>
                <a:gd name="T92" fmla="*/ 17 w 327"/>
                <a:gd name="T93" fmla="*/ 10 h 35"/>
                <a:gd name="T94" fmla="*/ 27 w 327"/>
                <a:gd name="T95" fmla="*/ 8 h 35"/>
                <a:gd name="T96" fmla="*/ 38 w 327"/>
                <a:gd name="T97" fmla="*/ 6 h 35"/>
                <a:gd name="T98" fmla="*/ 49 w 327"/>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5"/>
                <a:gd name="T152" fmla="*/ 327 w 327"/>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5">
                  <a:moveTo>
                    <a:pt x="49" y="4"/>
                  </a:moveTo>
                  <a:lnTo>
                    <a:pt x="49" y="4"/>
                  </a:lnTo>
                  <a:lnTo>
                    <a:pt x="51" y="4"/>
                  </a:lnTo>
                  <a:lnTo>
                    <a:pt x="54" y="5"/>
                  </a:lnTo>
                  <a:lnTo>
                    <a:pt x="59" y="3"/>
                  </a:lnTo>
                  <a:lnTo>
                    <a:pt x="68" y="3"/>
                  </a:lnTo>
                  <a:lnTo>
                    <a:pt x="78" y="1"/>
                  </a:lnTo>
                  <a:lnTo>
                    <a:pt x="91" y="1"/>
                  </a:lnTo>
                  <a:lnTo>
                    <a:pt x="105" y="0"/>
                  </a:lnTo>
                  <a:lnTo>
                    <a:pt x="122" y="1"/>
                  </a:lnTo>
                  <a:lnTo>
                    <a:pt x="141" y="1"/>
                  </a:lnTo>
                  <a:lnTo>
                    <a:pt x="161" y="0"/>
                  </a:lnTo>
                  <a:lnTo>
                    <a:pt x="183" y="2"/>
                  </a:lnTo>
                  <a:lnTo>
                    <a:pt x="209" y="3"/>
                  </a:lnTo>
                  <a:lnTo>
                    <a:pt x="234" y="6"/>
                  </a:lnTo>
                  <a:lnTo>
                    <a:pt x="263" y="9"/>
                  </a:lnTo>
                  <a:lnTo>
                    <a:pt x="294" y="12"/>
                  </a:lnTo>
                  <a:lnTo>
                    <a:pt x="326" y="17"/>
                  </a:lnTo>
                  <a:lnTo>
                    <a:pt x="324" y="18"/>
                  </a:lnTo>
                  <a:lnTo>
                    <a:pt x="320" y="19"/>
                  </a:lnTo>
                  <a:lnTo>
                    <a:pt x="314" y="20"/>
                  </a:lnTo>
                  <a:lnTo>
                    <a:pt x="304" y="21"/>
                  </a:lnTo>
                  <a:lnTo>
                    <a:pt x="293" y="23"/>
                  </a:lnTo>
                  <a:lnTo>
                    <a:pt x="279" y="23"/>
                  </a:lnTo>
                  <a:lnTo>
                    <a:pt x="264" y="25"/>
                  </a:lnTo>
                  <a:lnTo>
                    <a:pt x="246" y="26"/>
                  </a:lnTo>
                  <a:lnTo>
                    <a:pt x="227" y="28"/>
                  </a:lnTo>
                  <a:lnTo>
                    <a:pt x="206" y="30"/>
                  </a:lnTo>
                  <a:lnTo>
                    <a:pt x="184" y="32"/>
                  </a:lnTo>
                  <a:lnTo>
                    <a:pt x="160" y="32"/>
                  </a:lnTo>
                  <a:lnTo>
                    <a:pt x="134" y="33"/>
                  </a:lnTo>
                  <a:lnTo>
                    <a:pt x="107" y="33"/>
                  </a:lnTo>
                  <a:lnTo>
                    <a:pt x="80" y="33"/>
                  </a:lnTo>
                  <a:lnTo>
                    <a:pt x="51" y="34"/>
                  </a:lnTo>
                  <a:lnTo>
                    <a:pt x="46" y="34"/>
                  </a:lnTo>
                  <a:lnTo>
                    <a:pt x="39" y="34"/>
                  </a:lnTo>
                  <a:lnTo>
                    <a:pt x="30" y="33"/>
                  </a:lnTo>
                  <a:lnTo>
                    <a:pt x="22" y="32"/>
                  </a:lnTo>
                  <a:lnTo>
                    <a:pt x="14" y="30"/>
                  </a:lnTo>
                  <a:lnTo>
                    <a:pt x="8" y="29"/>
                  </a:lnTo>
                  <a:lnTo>
                    <a:pt x="3" y="25"/>
                  </a:lnTo>
                  <a:lnTo>
                    <a:pt x="2" y="21"/>
                  </a:lnTo>
                  <a:lnTo>
                    <a:pt x="0" y="19"/>
                  </a:lnTo>
                  <a:lnTo>
                    <a:pt x="1" y="16"/>
                  </a:lnTo>
                  <a:lnTo>
                    <a:pt x="5" y="15"/>
                  </a:lnTo>
                  <a:lnTo>
                    <a:pt x="10" y="12"/>
                  </a:lnTo>
                  <a:lnTo>
                    <a:pt x="17" y="10"/>
                  </a:lnTo>
                  <a:lnTo>
                    <a:pt x="27" y="8"/>
                  </a:lnTo>
                  <a:lnTo>
                    <a:pt x="38" y="6"/>
                  </a:lnTo>
                  <a:lnTo>
                    <a:pt x="49" y="4"/>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60" name="Freeform 44"/>
            <p:cNvSpPr>
              <a:spLocks/>
            </p:cNvSpPr>
            <p:nvPr/>
          </p:nvSpPr>
          <p:spPr bwMode="auto">
            <a:xfrm>
              <a:off x="2403" y="2099"/>
              <a:ext cx="84" cy="148"/>
            </a:xfrm>
            <a:custGeom>
              <a:avLst/>
              <a:gdLst>
                <a:gd name="T0" fmla="*/ 0 w 84"/>
                <a:gd name="T1" fmla="*/ 147 h 148"/>
                <a:gd name="T2" fmla="*/ 20 w 84"/>
                <a:gd name="T3" fmla="*/ 145 h 148"/>
                <a:gd name="T4" fmla="*/ 83 w 84"/>
                <a:gd name="T5" fmla="*/ 0 h 148"/>
                <a:gd name="T6" fmla="*/ 63 w 84"/>
                <a:gd name="T7" fmla="*/ 2 h 148"/>
                <a:gd name="T8" fmla="*/ 0 w 84"/>
                <a:gd name="T9" fmla="*/ 147 h 148"/>
                <a:gd name="T10" fmla="*/ 0 60000 65536"/>
                <a:gd name="T11" fmla="*/ 0 60000 65536"/>
                <a:gd name="T12" fmla="*/ 0 60000 65536"/>
                <a:gd name="T13" fmla="*/ 0 60000 65536"/>
                <a:gd name="T14" fmla="*/ 0 60000 65536"/>
                <a:gd name="T15" fmla="*/ 0 w 84"/>
                <a:gd name="T16" fmla="*/ 0 h 148"/>
                <a:gd name="T17" fmla="*/ 84 w 84"/>
                <a:gd name="T18" fmla="*/ 148 h 148"/>
              </a:gdLst>
              <a:ahLst/>
              <a:cxnLst>
                <a:cxn ang="T10">
                  <a:pos x="T0" y="T1"/>
                </a:cxn>
                <a:cxn ang="T11">
                  <a:pos x="T2" y="T3"/>
                </a:cxn>
                <a:cxn ang="T12">
                  <a:pos x="T4" y="T5"/>
                </a:cxn>
                <a:cxn ang="T13">
                  <a:pos x="T6" y="T7"/>
                </a:cxn>
                <a:cxn ang="T14">
                  <a:pos x="T8" y="T9"/>
                </a:cxn>
              </a:cxnLst>
              <a:rect l="T15" t="T16" r="T17" b="T18"/>
              <a:pathLst>
                <a:path w="84" h="148">
                  <a:moveTo>
                    <a:pt x="0" y="147"/>
                  </a:moveTo>
                  <a:lnTo>
                    <a:pt x="20" y="145"/>
                  </a:lnTo>
                  <a:lnTo>
                    <a:pt x="83" y="0"/>
                  </a:lnTo>
                  <a:lnTo>
                    <a:pt x="63" y="2"/>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61" name="Freeform 45"/>
            <p:cNvSpPr>
              <a:spLocks/>
            </p:cNvSpPr>
            <p:nvPr/>
          </p:nvSpPr>
          <p:spPr bwMode="auto">
            <a:xfrm>
              <a:off x="2399" y="2099"/>
              <a:ext cx="88" cy="162"/>
            </a:xfrm>
            <a:custGeom>
              <a:avLst/>
              <a:gdLst>
                <a:gd name="T0" fmla="*/ 0 w 88"/>
                <a:gd name="T1" fmla="*/ 161 h 162"/>
                <a:gd name="T2" fmla="*/ 21 w 88"/>
                <a:gd name="T3" fmla="*/ 158 h 162"/>
                <a:gd name="T4" fmla="*/ 87 w 88"/>
                <a:gd name="T5" fmla="*/ 0 h 162"/>
                <a:gd name="T6" fmla="*/ 66 w 88"/>
                <a:gd name="T7" fmla="*/ 3 h 162"/>
                <a:gd name="T8" fmla="*/ 0 w 88"/>
                <a:gd name="T9" fmla="*/ 161 h 162"/>
                <a:gd name="T10" fmla="*/ 0 60000 65536"/>
                <a:gd name="T11" fmla="*/ 0 60000 65536"/>
                <a:gd name="T12" fmla="*/ 0 60000 65536"/>
                <a:gd name="T13" fmla="*/ 0 60000 65536"/>
                <a:gd name="T14" fmla="*/ 0 60000 65536"/>
                <a:gd name="T15" fmla="*/ 0 w 88"/>
                <a:gd name="T16" fmla="*/ 0 h 162"/>
                <a:gd name="T17" fmla="*/ 88 w 88"/>
                <a:gd name="T18" fmla="*/ 162 h 162"/>
              </a:gdLst>
              <a:ahLst/>
              <a:cxnLst>
                <a:cxn ang="T10">
                  <a:pos x="T0" y="T1"/>
                </a:cxn>
                <a:cxn ang="T11">
                  <a:pos x="T2" y="T3"/>
                </a:cxn>
                <a:cxn ang="T12">
                  <a:pos x="T4" y="T5"/>
                </a:cxn>
                <a:cxn ang="T13">
                  <a:pos x="T6" y="T7"/>
                </a:cxn>
                <a:cxn ang="T14">
                  <a:pos x="T8" y="T9"/>
                </a:cxn>
              </a:cxnLst>
              <a:rect l="T15" t="T16" r="T17" b="T18"/>
              <a:pathLst>
                <a:path w="88" h="162">
                  <a:moveTo>
                    <a:pt x="0" y="161"/>
                  </a:moveTo>
                  <a:lnTo>
                    <a:pt x="21" y="158"/>
                  </a:lnTo>
                  <a:lnTo>
                    <a:pt x="87" y="0"/>
                  </a:lnTo>
                  <a:lnTo>
                    <a:pt x="66" y="3"/>
                  </a:lnTo>
                  <a:lnTo>
                    <a:pt x="0" y="16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62" name="Freeform 46"/>
            <p:cNvSpPr>
              <a:spLocks/>
            </p:cNvSpPr>
            <p:nvPr/>
          </p:nvSpPr>
          <p:spPr bwMode="auto">
            <a:xfrm>
              <a:off x="2406" y="2098"/>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63" name="Freeform 47"/>
            <p:cNvSpPr>
              <a:spLocks/>
            </p:cNvSpPr>
            <p:nvPr/>
          </p:nvSpPr>
          <p:spPr bwMode="auto">
            <a:xfrm>
              <a:off x="2402" y="2098"/>
              <a:ext cx="82" cy="161"/>
            </a:xfrm>
            <a:custGeom>
              <a:avLst/>
              <a:gdLst>
                <a:gd name="T0" fmla="*/ 0 w 82"/>
                <a:gd name="T1" fmla="*/ 160 h 161"/>
                <a:gd name="T2" fmla="*/ 14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4"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64" name="Freeform 48"/>
            <p:cNvSpPr>
              <a:spLocks/>
            </p:cNvSpPr>
            <p:nvPr/>
          </p:nvSpPr>
          <p:spPr bwMode="auto">
            <a:xfrm>
              <a:off x="2138" y="2532"/>
              <a:ext cx="852" cy="29"/>
            </a:xfrm>
            <a:custGeom>
              <a:avLst/>
              <a:gdLst>
                <a:gd name="T0" fmla="*/ 0 w 852"/>
                <a:gd name="T1" fmla="*/ 18 h 29"/>
                <a:gd name="T2" fmla="*/ 0 w 852"/>
                <a:gd name="T3" fmla="*/ 18 h 29"/>
                <a:gd name="T4" fmla="*/ 5 w 852"/>
                <a:gd name="T5" fmla="*/ 16 h 29"/>
                <a:gd name="T6" fmla="*/ 14 w 852"/>
                <a:gd name="T7" fmla="*/ 14 h 29"/>
                <a:gd name="T8" fmla="*/ 25 w 852"/>
                <a:gd name="T9" fmla="*/ 11 h 29"/>
                <a:gd name="T10" fmla="*/ 40 w 852"/>
                <a:gd name="T11" fmla="*/ 9 h 29"/>
                <a:gd name="T12" fmla="*/ 53 w 852"/>
                <a:gd name="T13" fmla="*/ 6 h 29"/>
                <a:gd name="T14" fmla="*/ 64 w 852"/>
                <a:gd name="T15" fmla="*/ 2 h 29"/>
                <a:gd name="T16" fmla="*/ 72 w 852"/>
                <a:gd name="T17" fmla="*/ 1 h 29"/>
                <a:gd name="T18" fmla="*/ 75 w 852"/>
                <a:gd name="T19" fmla="*/ 0 h 29"/>
                <a:gd name="T20" fmla="*/ 76 w 852"/>
                <a:gd name="T21" fmla="*/ 0 h 29"/>
                <a:gd name="T22" fmla="*/ 80 w 852"/>
                <a:gd name="T23" fmla="*/ 1 h 29"/>
                <a:gd name="T24" fmla="*/ 87 w 852"/>
                <a:gd name="T25" fmla="*/ 0 h 29"/>
                <a:gd name="T26" fmla="*/ 95 w 852"/>
                <a:gd name="T27" fmla="*/ 1 h 29"/>
                <a:gd name="T28" fmla="*/ 108 w 852"/>
                <a:gd name="T29" fmla="*/ 1 h 29"/>
                <a:gd name="T30" fmla="*/ 122 w 852"/>
                <a:gd name="T31" fmla="*/ 1 h 29"/>
                <a:gd name="T32" fmla="*/ 138 w 852"/>
                <a:gd name="T33" fmla="*/ 2 h 29"/>
                <a:gd name="T34" fmla="*/ 156 w 852"/>
                <a:gd name="T35" fmla="*/ 2 h 29"/>
                <a:gd name="T36" fmla="*/ 175 w 852"/>
                <a:gd name="T37" fmla="*/ 1 h 29"/>
                <a:gd name="T38" fmla="*/ 196 w 852"/>
                <a:gd name="T39" fmla="*/ 1 h 29"/>
                <a:gd name="T40" fmla="*/ 218 w 852"/>
                <a:gd name="T41" fmla="*/ 2 h 29"/>
                <a:gd name="T42" fmla="*/ 240 w 852"/>
                <a:gd name="T43" fmla="*/ 2 h 29"/>
                <a:gd name="T44" fmla="*/ 264 w 852"/>
                <a:gd name="T45" fmla="*/ 2 h 29"/>
                <a:gd name="T46" fmla="*/ 288 w 852"/>
                <a:gd name="T47" fmla="*/ 3 h 29"/>
                <a:gd name="T48" fmla="*/ 313 w 852"/>
                <a:gd name="T49" fmla="*/ 2 h 29"/>
                <a:gd name="T50" fmla="*/ 338 w 852"/>
                <a:gd name="T51" fmla="*/ 3 h 29"/>
                <a:gd name="T52" fmla="*/ 363 w 852"/>
                <a:gd name="T53" fmla="*/ 2 h 29"/>
                <a:gd name="T54" fmla="*/ 388 w 852"/>
                <a:gd name="T55" fmla="*/ 4 h 29"/>
                <a:gd name="T56" fmla="*/ 411 w 852"/>
                <a:gd name="T57" fmla="*/ 4 h 29"/>
                <a:gd name="T58" fmla="*/ 435 w 852"/>
                <a:gd name="T59" fmla="*/ 3 h 29"/>
                <a:gd name="T60" fmla="*/ 458 w 852"/>
                <a:gd name="T61" fmla="*/ 4 h 29"/>
                <a:gd name="T62" fmla="*/ 481 w 852"/>
                <a:gd name="T63" fmla="*/ 4 h 29"/>
                <a:gd name="T64" fmla="*/ 500 w 852"/>
                <a:gd name="T65" fmla="*/ 5 h 29"/>
                <a:gd name="T66" fmla="*/ 520 w 852"/>
                <a:gd name="T67" fmla="*/ 6 h 29"/>
                <a:gd name="T68" fmla="*/ 538 w 852"/>
                <a:gd name="T69" fmla="*/ 5 h 29"/>
                <a:gd name="T70" fmla="*/ 554 w 852"/>
                <a:gd name="T71" fmla="*/ 6 h 29"/>
                <a:gd name="T72" fmla="*/ 568 w 852"/>
                <a:gd name="T73" fmla="*/ 7 h 29"/>
                <a:gd name="T74" fmla="*/ 580 w 852"/>
                <a:gd name="T75" fmla="*/ 6 h 29"/>
                <a:gd name="T76" fmla="*/ 589 w 852"/>
                <a:gd name="T77" fmla="*/ 6 h 29"/>
                <a:gd name="T78" fmla="*/ 597 w 852"/>
                <a:gd name="T79" fmla="*/ 8 h 29"/>
                <a:gd name="T80" fmla="*/ 602 w 852"/>
                <a:gd name="T81" fmla="*/ 6 h 29"/>
                <a:gd name="T82" fmla="*/ 603 w 852"/>
                <a:gd name="T83" fmla="*/ 7 h 29"/>
                <a:gd name="T84" fmla="*/ 606 w 852"/>
                <a:gd name="T85" fmla="*/ 8 h 29"/>
                <a:gd name="T86" fmla="*/ 614 w 852"/>
                <a:gd name="T87" fmla="*/ 10 h 29"/>
                <a:gd name="T88" fmla="*/ 627 w 852"/>
                <a:gd name="T89" fmla="*/ 11 h 29"/>
                <a:gd name="T90" fmla="*/ 642 w 852"/>
                <a:gd name="T91" fmla="*/ 13 h 29"/>
                <a:gd name="T92" fmla="*/ 661 w 852"/>
                <a:gd name="T93" fmla="*/ 14 h 29"/>
                <a:gd name="T94" fmla="*/ 682 w 852"/>
                <a:gd name="T95" fmla="*/ 16 h 29"/>
                <a:gd name="T96" fmla="*/ 703 w 852"/>
                <a:gd name="T97" fmla="*/ 17 h 29"/>
                <a:gd name="T98" fmla="*/ 727 w 852"/>
                <a:gd name="T99" fmla="*/ 19 h 29"/>
                <a:gd name="T100" fmla="*/ 749 w 852"/>
                <a:gd name="T101" fmla="*/ 21 h 29"/>
                <a:gd name="T102" fmla="*/ 772 w 852"/>
                <a:gd name="T103" fmla="*/ 22 h 29"/>
                <a:gd name="T104" fmla="*/ 794 w 852"/>
                <a:gd name="T105" fmla="*/ 24 h 29"/>
                <a:gd name="T106" fmla="*/ 812 w 852"/>
                <a:gd name="T107" fmla="*/ 26 h 29"/>
                <a:gd name="T108" fmla="*/ 828 w 852"/>
                <a:gd name="T109" fmla="*/ 26 h 29"/>
                <a:gd name="T110" fmla="*/ 841 w 852"/>
                <a:gd name="T111" fmla="*/ 28 h 29"/>
                <a:gd name="T112" fmla="*/ 848 w 852"/>
                <a:gd name="T113" fmla="*/ 27 h 29"/>
                <a:gd name="T114" fmla="*/ 851 w 852"/>
                <a:gd name="T115" fmla="*/ 28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2"/>
                <a:gd name="T175" fmla="*/ 0 h 29"/>
                <a:gd name="T176" fmla="*/ 852 w 852"/>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2" h="29">
                  <a:moveTo>
                    <a:pt x="0" y="18"/>
                  </a:moveTo>
                  <a:lnTo>
                    <a:pt x="0" y="18"/>
                  </a:lnTo>
                  <a:lnTo>
                    <a:pt x="5" y="16"/>
                  </a:lnTo>
                  <a:lnTo>
                    <a:pt x="14" y="14"/>
                  </a:lnTo>
                  <a:lnTo>
                    <a:pt x="25" y="11"/>
                  </a:lnTo>
                  <a:lnTo>
                    <a:pt x="40" y="9"/>
                  </a:lnTo>
                  <a:lnTo>
                    <a:pt x="53" y="6"/>
                  </a:lnTo>
                  <a:lnTo>
                    <a:pt x="64" y="2"/>
                  </a:lnTo>
                  <a:lnTo>
                    <a:pt x="72" y="1"/>
                  </a:lnTo>
                  <a:lnTo>
                    <a:pt x="75" y="0"/>
                  </a:lnTo>
                  <a:lnTo>
                    <a:pt x="76" y="0"/>
                  </a:lnTo>
                  <a:lnTo>
                    <a:pt x="80" y="1"/>
                  </a:lnTo>
                  <a:lnTo>
                    <a:pt x="87" y="0"/>
                  </a:lnTo>
                  <a:lnTo>
                    <a:pt x="95" y="1"/>
                  </a:lnTo>
                  <a:lnTo>
                    <a:pt x="108" y="1"/>
                  </a:lnTo>
                  <a:lnTo>
                    <a:pt x="122" y="1"/>
                  </a:lnTo>
                  <a:lnTo>
                    <a:pt x="138" y="2"/>
                  </a:lnTo>
                  <a:lnTo>
                    <a:pt x="156" y="2"/>
                  </a:lnTo>
                  <a:lnTo>
                    <a:pt x="175" y="1"/>
                  </a:lnTo>
                  <a:lnTo>
                    <a:pt x="196" y="1"/>
                  </a:lnTo>
                  <a:lnTo>
                    <a:pt x="218" y="2"/>
                  </a:lnTo>
                  <a:lnTo>
                    <a:pt x="240" y="2"/>
                  </a:lnTo>
                  <a:lnTo>
                    <a:pt x="264" y="2"/>
                  </a:lnTo>
                  <a:lnTo>
                    <a:pt x="288" y="3"/>
                  </a:lnTo>
                  <a:lnTo>
                    <a:pt x="313" y="2"/>
                  </a:lnTo>
                  <a:lnTo>
                    <a:pt x="338" y="3"/>
                  </a:lnTo>
                  <a:lnTo>
                    <a:pt x="363" y="2"/>
                  </a:lnTo>
                  <a:lnTo>
                    <a:pt x="388" y="4"/>
                  </a:lnTo>
                  <a:lnTo>
                    <a:pt x="411" y="4"/>
                  </a:lnTo>
                  <a:lnTo>
                    <a:pt x="435" y="3"/>
                  </a:lnTo>
                  <a:lnTo>
                    <a:pt x="458" y="4"/>
                  </a:lnTo>
                  <a:lnTo>
                    <a:pt x="481" y="4"/>
                  </a:lnTo>
                  <a:lnTo>
                    <a:pt x="500" y="5"/>
                  </a:lnTo>
                  <a:lnTo>
                    <a:pt x="520" y="6"/>
                  </a:lnTo>
                  <a:lnTo>
                    <a:pt x="538" y="5"/>
                  </a:lnTo>
                  <a:lnTo>
                    <a:pt x="554" y="6"/>
                  </a:lnTo>
                  <a:lnTo>
                    <a:pt x="568" y="7"/>
                  </a:lnTo>
                  <a:lnTo>
                    <a:pt x="580" y="6"/>
                  </a:lnTo>
                  <a:lnTo>
                    <a:pt x="589" y="6"/>
                  </a:lnTo>
                  <a:lnTo>
                    <a:pt x="597" y="8"/>
                  </a:lnTo>
                  <a:lnTo>
                    <a:pt x="602" y="6"/>
                  </a:lnTo>
                  <a:lnTo>
                    <a:pt x="603" y="7"/>
                  </a:lnTo>
                  <a:lnTo>
                    <a:pt x="606" y="8"/>
                  </a:lnTo>
                  <a:lnTo>
                    <a:pt x="614" y="10"/>
                  </a:lnTo>
                  <a:lnTo>
                    <a:pt x="627" y="11"/>
                  </a:lnTo>
                  <a:lnTo>
                    <a:pt x="642" y="13"/>
                  </a:lnTo>
                  <a:lnTo>
                    <a:pt x="661" y="14"/>
                  </a:lnTo>
                  <a:lnTo>
                    <a:pt x="682" y="16"/>
                  </a:lnTo>
                  <a:lnTo>
                    <a:pt x="703" y="17"/>
                  </a:lnTo>
                  <a:lnTo>
                    <a:pt x="727" y="19"/>
                  </a:lnTo>
                  <a:lnTo>
                    <a:pt x="749" y="21"/>
                  </a:lnTo>
                  <a:lnTo>
                    <a:pt x="772" y="22"/>
                  </a:lnTo>
                  <a:lnTo>
                    <a:pt x="794" y="24"/>
                  </a:lnTo>
                  <a:lnTo>
                    <a:pt x="812" y="26"/>
                  </a:lnTo>
                  <a:lnTo>
                    <a:pt x="828" y="26"/>
                  </a:lnTo>
                  <a:lnTo>
                    <a:pt x="841" y="28"/>
                  </a:lnTo>
                  <a:lnTo>
                    <a:pt x="848" y="27"/>
                  </a:lnTo>
                  <a:lnTo>
                    <a:pt x="851" y="28"/>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65" name="Line 49"/>
            <p:cNvSpPr>
              <a:spLocks noChangeShapeType="1"/>
            </p:cNvSpPr>
            <p:nvPr/>
          </p:nvSpPr>
          <p:spPr bwMode="auto">
            <a:xfrm flipV="1">
              <a:off x="3183" y="2197"/>
              <a:ext cx="1" cy="9"/>
            </a:xfrm>
            <a:prstGeom prst="line">
              <a:avLst/>
            </a:prstGeom>
            <a:noFill/>
            <a:ln w="12700">
              <a:solidFill>
                <a:srgbClr val="99FFFF"/>
              </a:solidFill>
              <a:round/>
              <a:headEnd/>
              <a:tailEnd/>
            </a:ln>
          </p:spPr>
          <p:txBody>
            <a:bodyPr wrap="none" anchor="ctr"/>
            <a:lstStyle/>
            <a:p>
              <a:endParaRPr lang="en-GB" sz="2800" b="1">
                <a:solidFill>
                  <a:srgbClr val="FFFF00"/>
                </a:solidFill>
              </a:endParaRPr>
            </a:p>
          </p:txBody>
        </p:sp>
        <p:sp>
          <p:nvSpPr>
            <p:cNvPr id="43066" name="Freeform 50"/>
            <p:cNvSpPr>
              <a:spLocks/>
            </p:cNvSpPr>
            <p:nvPr/>
          </p:nvSpPr>
          <p:spPr bwMode="auto">
            <a:xfrm>
              <a:off x="3188" y="2199"/>
              <a:ext cx="135" cy="343"/>
            </a:xfrm>
            <a:custGeom>
              <a:avLst/>
              <a:gdLst>
                <a:gd name="T0" fmla="*/ 0 w 135"/>
                <a:gd name="T1" fmla="*/ 1 h 343"/>
                <a:gd name="T2" fmla="*/ 125 w 135"/>
                <a:gd name="T3" fmla="*/ 27 h 343"/>
                <a:gd name="T4" fmla="*/ 134 w 135"/>
                <a:gd name="T5" fmla="*/ 340 h 343"/>
                <a:gd name="T6" fmla="*/ 10 w 135"/>
                <a:gd name="T7" fmla="*/ 342 h 343"/>
                <a:gd name="T8" fmla="*/ 0 w 135"/>
                <a:gd name="T9" fmla="*/ 0 h 343"/>
                <a:gd name="T10" fmla="*/ 0 w 135"/>
                <a:gd name="T11" fmla="*/ 1 h 343"/>
                <a:gd name="T12" fmla="*/ 0 60000 65536"/>
                <a:gd name="T13" fmla="*/ 0 60000 65536"/>
                <a:gd name="T14" fmla="*/ 0 60000 65536"/>
                <a:gd name="T15" fmla="*/ 0 60000 65536"/>
                <a:gd name="T16" fmla="*/ 0 60000 65536"/>
                <a:gd name="T17" fmla="*/ 0 60000 65536"/>
                <a:gd name="T18" fmla="*/ 0 w 135"/>
                <a:gd name="T19" fmla="*/ 0 h 343"/>
                <a:gd name="T20" fmla="*/ 135 w 135"/>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5" h="343">
                  <a:moveTo>
                    <a:pt x="0" y="1"/>
                  </a:moveTo>
                  <a:lnTo>
                    <a:pt x="125" y="27"/>
                  </a:lnTo>
                  <a:lnTo>
                    <a:pt x="134" y="340"/>
                  </a:lnTo>
                  <a:lnTo>
                    <a:pt x="10"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67" name="Freeform 51"/>
            <p:cNvSpPr>
              <a:spLocks/>
            </p:cNvSpPr>
            <p:nvPr/>
          </p:nvSpPr>
          <p:spPr bwMode="auto">
            <a:xfrm>
              <a:off x="3184" y="2201"/>
              <a:ext cx="137" cy="353"/>
            </a:xfrm>
            <a:custGeom>
              <a:avLst/>
              <a:gdLst>
                <a:gd name="T0" fmla="*/ 0 w 137"/>
                <a:gd name="T1" fmla="*/ 1 h 353"/>
                <a:gd name="T2" fmla="*/ 129 w 137"/>
                <a:gd name="T3" fmla="*/ 27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7"/>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68" name="Freeform 52"/>
            <p:cNvSpPr>
              <a:spLocks/>
            </p:cNvSpPr>
            <p:nvPr/>
          </p:nvSpPr>
          <p:spPr bwMode="auto">
            <a:xfrm>
              <a:off x="3183" y="2201"/>
              <a:ext cx="27" cy="341"/>
            </a:xfrm>
            <a:custGeom>
              <a:avLst/>
              <a:gdLst>
                <a:gd name="T0" fmla="*/ 0 w 27"/>
                <a:gd name="T1" fmla="*/ 1 h 341"/>
                <a:gd name="T2" fmla="*/ 14 w 27"/>
                <a:gd name="T3" fmla="*/ 3 h 341"/>
                <a:gd name="T4" fmla="*/ 26 w 27"/>
                <a:gd name="T5" fmla="*/ 340 h 341"/>
                <a:gd name="T6" fmla="*/ 13 w 27"/>
                <a:gd name="T7" fmla="*/ 339 h 341"/>
                <a:gd name="T8" fmla="*/ 1 w 27"/>
                <a:gd name="T9" fmla="*/ 0 h 341"/>
                <a:gd name="T10" fmla="*/ 0 w 27"/>
                <a:gd name="T11" fmla="*/ 1 h 341"/>
                <a:gd name="T12" fmla="*/ 0 60000 65536"/>
                <a:gd name="T13" fmla="*/ 0 60000 65536"/>
                <a:gd name="T14" fmla="*/ 0 60000 65536"/>
                <a:gd name="T15" fmla="*/ 0 60000 65536"/>
                <a:gd name="T16" fmla="*/ 0 60000 65536"/>
                <a:gd name="T17" fmla="*/ 0 60000 65536"/>
                <a:gd name="T18" fmla="*/ 0 w 27"/>
                <a:gd name="T19" fmla="*/ 0 h 341"/>
                <a:gd name="T20" fmla="*/ 27 w 27"/>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27" h="341">
                  <a:moveTo>
                    <a:pt x="0" y="1"/>
                  </a:moveTo>
                  <a:lnTo>
                    <a:pt x="14" y="3"/>
                  </a:lnTo>
                  <a:lnTo>
                    <a:pt x="26" y="340"/>
                  </a:lnTo>
                  <a:lnTo>
                    <a:pt x="13" y="339"/>
                  </a:lnTo>
                  <a:lnTo>
                    <a:pt x="1"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69" name="Freeform 53"/>
            <p:cNvSpPr>
              <a:spLocks/>
            </p:cNvSpPr>
            <p:nvPr/>
          </p:nvSpPr>
          <p:spPr bwMode="auto">
            <a:xfrm>
              <a:off x="3183" y="2201"/>
              <a:ext cx="23" cy="353"/>
            </a:xfrm>
            <a:custGeom>
              <a:avLst/>
              <a:gdLst>
                <a:gd name="T0" fmla="*/ 0 w 23"/>
                <a:gd name="T1" fmla="*/ 2 h 353"/>
                <a:gd name="T2" fmla="*/ 14 w 23"/>
                <a:gd name="T3" fmla="*/ 3 h 353"/>
                <a:gd name="T4" fmla="*/ 22 w 23"/>
                <a:gd name="T5" fmla="*/ 352 h 353"/>
                <a:gd name="T6" fmla="*/ 8 w 23"/>
                <a:gd name="T7" fmla="*/ 352 h 353"/>
                <a:gd name="T8" fmla="*/ 0 w 23"/>
                <a:gd name="T9" fmla="*/ 0 h 353"/>
                <a:gd name="T10" fmla="*/ 0 w 23"/>
                <a:gd name="T11" fmla="*/ 2 h 353"/>
                <a:gd name="T12" fmla="*/ 0 60000 65536"/>
                <a:gd name="T13" fmla="*/ 0 60000 65536"/>
                <a:gd name="T14" fmla="*/ 0 60000 65536"/>
                <a:gd name="T15" fmla="*/ 0 60000 65536"/>
                <a:gd name="T16" fmla="*/ 0 60000 65536"/>
                <a:gd name="T17" fmla="*/ 0 60000 65536"/>
                <a:gd name="T18" fmla="*/ 0 w 23"/>
                <a:gd name="T19" fmla="*/ 0 h 353"/>
                <a:gd name="T20" fmla="*/ 23 w 23"/>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23" h="353">
                  <a:moveTo>
                    <a:pt x="0" y="2"/>
                  </a:moveTo>
                  <a:lnTo>
                    <a:pt x="14" y="3"/>
                  </a:lnTo>
                  <a:lnTo>
                    <a:pt x="22" y="352"/>
                  </a:lnTo>
                  <a:lnTo>
                    <a:pt x="8" y="352"/>
                  </a:lnTo>
                  <a:lnTo>
                    <a:pt x="0" y="0"/>
                  </a:lnTo>
                  <a:lnTo>
                    <a:pt x="0" y="2"/>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70" name="Freeform 54"/>
            <p:cNvSpPr>
              <a:spLocks/>
            </p:cNvSpPr>
            <p:nvPr/>
          </p:nvSpPr>
          <p:spPr bwMode="auto">
            <a:xfrm>
              <a:off x="3301" y="2224"/>
              <a:ext cx="26" cy="315"/>
            </a:xfrm>
            <a:custGeom>
              <a:avLst/>
              <a:gdLst>
                <a:gd name="T0" fmla="*/ 0 w 26"/>
                <a:gd name="T1" fmla="*/ 1 h 315"/>
                <a:gd name="T2" fmla="*/ 12 w 26"/>
                <a:gd name="T3" fmla="*/ 4 h 315"/>
                <a:gd name="T4" fmla="*/ 25 w 26"/>
                <a:gd name="T5" fmla="*/ 314 h 315"/>
                <a:gd name="T6" fmla="*/ 12 w 26"/>
                <a:gd name="T7" fmla="*/ 313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3"/>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71" name="Freeform 55"/>
            <p:cNvSpPr>
              <a:spLocks/>
            </p:cNvSpPr>
            <p:nvPr/>
          </p:nvSpPr>
          <p:spPr bwMode="auto">
            <a:xfrm>
              <a:off x="3300" y="2224"/>
              <a:ext cx="22" cy="328"/>
            </a:xfrm>
            <a:custGeom>
              <a:avLst/>
              <a:gdLst>
                <a:gd name="T0" fmla="*/ 0 w 22"/>
                <a:gd name="T1" fmla="*/ 1 h 328"/>
                <a:gd name="T2" fmla="*/ 13 w 22"/>
                <a:gd name="T3" fmla="*/ 4 h 328"/>
                <a:gd name="T4" fmla="*/ 21 w 22"/>
                <a:gd name="T5" fmla="*/ 327 h 328"/>
                <a:gd name="T6" fmla="*/ 7 w 22"/>
                <a:gd name="T7" fmla="*/ 327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4"/>
                  </a:lnTo>
                  <a:lnTo>
                    <a:pt x="21" y="327"/>
                  </a:lnTo>
                  <a:lnTo>
                    <a:pt x="7" y="327"/>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72" name="Freeform 56"/>
            <p:cNvSpPr>
              <a:spLocks/>
            </p:cNvSpPr>
            <p:nvPr/>
          </p:nvSpPr>
          <p:spPr bwMode="auto">
            <a:xfrm>
              <a:off x="3177" y="2298"/>
              <a:ext cx="157" cy="164"/>
            </a:xfrm>
            <a:custGeom>
              <a:avLst/>
              <a:gdLst>
                <a:gd name="T0" fmla="*/ 78 w 157"/>
                <a:gd name="T1" fmla="*/ 163 h 164"/>
                <a:gd name="T2" fmla="*/ 87 w 157"/>
                <a:gd name="T3" fmla="*/ 162 h 164"/>
                <a:gd name="T4" fmla="*/ 94 w 157"/>
                <a:gd name="T5" fmla="*/ 162 h 164"/>
                <a:gd name="T6" fmla="*/ 103 w 157"/>
                <a:gd name="T7" fmla="*/ 159 h 164"/>
                <a:gd name="T8" fmla="*/ 109 w 157"/>
                <a:gd name="T9" fmla="*/ 156 h 164"/>
                <a:gd name="T10" fmla="*/ 116 w 157"/>
                <a:gd name="T11" fmla="*/ 152 h 164"/>
                <a:gd name="T12" fmla="*/ 122 w 157"/>
                <a:gd name="T13" fmla="*/ 148 h 164"/>
                <a:gd name="T14" fmla="*/ 128 w 157"/>
                <a:gd name="T15" fmla="*/ 142 h 164"/>
                <a:gd name="T16" fmla="*/ 134 w 157"/>
                <a:gd name="T17" fmla="*/ 137 h 164"/>
                <a:gd name="T18" fmla="*/ 139 w 157"/>
                <a:gd name="T19" fmla="*/ 133 h 164"/>
                <a:gd name="T20" fmla="*/ 142 w 157"/>
                <a:gd name="T21" fmla="*/ 126 h 164"/>
                <a:gd name="T22" fmla="*/ 147 w 157"/>
                <a:gd name="T23" fmla="*/ 120 h 164"/>
                <a:gd name="T24" fmla="*/ 151 w 157"/>
                <a:gd name="T25" fmla="*/ 111 h 164"/>
                <a:gd name="T26" fmla="*/ 153 w 157"/>
                <a:gd name="T27" fmla="*/ 106 h 164"/>
                <a:gd name="T28" fmla="*/ 154 w 157"/>
                <a:gd name="T29" fmla="*/ 97 h 164"/>
                <a:gd name="T30" fmla="*/ 156 w 157"/>
                <a:gd name="T31" fmla="*/ 89 h 164"/>
                <a:gd name="T32" fmla="*/ 154 w 157"/>
                <a:gd name="T33" fmla="*/ 80 h 164"/>
                <a:gd name="T34" fmla="*/ 154 w 157"/>
                <a:gd name="T35" fmla="*/ 64 h 164"/>
                <a:gd name="T36" fmla="*/ 148 w 157"/>
                <a:gd name="T37" fmla="*/ 50 h 164"/>
                <a:gd name="T38" fmla="*/ 140 w 157"/>
                <a:gd name="T39" fmla="*/ 34 h 164"/>
                <a:gd name="T40" fmla="*/ 130 w 157"/>
                <a:gd name="T41" fmla="*/ 23 h 164"/>
                <a:gd name="T42" fmla="*/ 121 w 157"/>
                <a:gd name="T43" fmla="*/ 13 h 164"/>
                <a:gd name="T44" fmla="*/ 106 w 157"/>
                <a:gd name="T45" fmla="*/ 6 h 164"/>
                <a:gd name="T46" fmla="*/ 92 w 157"/>
                <a:gd name="T47" fmla="*/ 1 h 164"/>
                <a:gd name="T48" fmla="*/ 76 w 157"/>
                <a:gd name="T49" fmla="*/ 0 h 164"/>
                <a:gd name="T50" fmla="*/ 68 w 157"/>
                <a:gd name="T51" fmla="*/ 1 h 164"/>
                <a:gd name="T52" fmla="*/ 60 w 157"/>
                <a:gd name="T53" fmla="*/ 2 h 164"/>
                <a:gd name="T54" fmla="*/ 51 w 157"/>
                <a:gd name="T55" fmla="*/ 4 h 164"/>
                <a:gd name="T56" fmla="*/ 45 w 157"/>
                <a:gd name="T57" fmla="*/ 7 h 164"/>
                <a:gd name="T58" fmla="*/ 38 w 157"/>
                <a:gd name="T59" fmla="*/ 11 h 164"/>
                <a:gd name="T60" fmla="*/ 32 w 157"/>
                <a:gd name="T61" fmla="*/ 15 h 164"/>
                <a:gd name="T62" fmla="*/ 26 w 157"/>
                <a:gd name="T63" fmla="*/ 20 h 164"/>
                <a:gd name="T64" fmla="*/ 21 w 157"/>
                <a:gd name="T65" fmla="*/ 26 h 164"/>
                <a:gd name="T66" fmla="*/ 17 w 157"/>
                <a:gd name="T67" fmla="*/ 31 h 164"/>
                <a:gd name="T68" fmla="*/ 11 w 157"/>
                <a:gd name="T69" fmla="*/ 37 h 164"/>
                <a:gd name="T70" fmla="*/ 8 w 157"/>
                <a:gd name="T71" fmla="*/ 44 h 164"/>
                <a:gd name="T72" fmla="*/ 5 w 157"/>
                <a:gd name="T73" fmla="*/ 52 h 164"/>
                <a:gd name="T74" fmla="*/ 3 w 157"/>
                <a:gd name="T75" fmla="*/ 59 h 164"/>
                <a:gd name="T76" fmla="*/ 2 w 157"/>
                <a:gd name="T77" fmla="*/ 67 h 164"/>
                <a:gd name="T78" fmla="*/ 0 w 157"/>
                <a:gd name="T79" fmla="*/ 75 h 164"/>
                <a:gd name="T80" fmla="*/ 0 w 157"/>
                <a:gd name="T81" fmla="*/ 84 h 164"/>
                <a:gd name="T82" fmla="*/ 2 w 157"/>
                <a:gd name="T83" fmla="*/ 100 h 164"/>
                <a:gd name="T84" fmla="*/ 7 w 157"/>
                <a:gd name="T85" fmla="*/ 115 h 164"/>
                <a:gd name="T86" fmla="*/ 13 w 157"/>
                <a:gd name="T87" fmla="*/ 129 h 164"/>
                <a:gd name="T88" fmla="*/ 23 w 157"/>
                <a:gd name="T89" fmla="*/ 141 h 164"/>
                <a:gd name="T90" fmla="*/ 35 w 157"/>
                <a:gd name="T91" fmla="*/ 151 h 164"/>
                <a:gd name="T92" fmla="*/ 49 w 157"/>
                <a:gd name="T93" fmla="*/ 157 h 164"/>
                <a:gd name="T94" fmla="*/ 63 w 157"/>
                <a:gd name="T95" fmla="*/ 162 h 164"/>
                <a:gd name="T96" fmla="*/ 78 w 157"/>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64"/>
                <a:gd name="T149" fmla="*/ 157 w 157"/>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64">
                  <a:moveTo>
                    <a:pt x="78" y="163"/>
                  </a:moveTo>
                  <a:lnTo>
                    <a:pt x="87" y="162"/>
                  </a:lnTo>
                  <a:lnTo>
                    <a:pt x="94" y="162"/>
                  </a:lnTo>
                  <a:lnTo>
                    <a:pt x="103" y="159"/>
                  </a:lnTo>
                  <a:lnTo>
                    <a:pt x="109" y="156"/>
                  </a:lnTo>
                  <a:lnTo>
                    <a:pt x="116" y="152"/>
                  </a:lnTo>
                  <a:lnTo>
                    <a:pt x="122" y="148"/>
                  </a:lnTo>
                  <a:lnTo>
                    <a:pt x="128" y="142"/>
                  </a:lnTo>
                  <a:lnTo>
                    <a:pt x="134" y="137"/>
                  </a:lnTo>
                  <a:lnTo>
                    <a:pt x="139" y="133"/>
                  </a:lnTo>
                  <a:lnTo>
                    <a:pt x="142" y="126"/>
                  </a:lnTo>
                  <a:lnTo>
                    <a:pt x="147" y="120"/>
                  </a:lnTo>
                  <a:lnTo>
                    <a:pt x="151" y="111"/>
                  </a:lnTo>
                  <a:lnTo>
                    <a:pt x="153" y="106"/>
                  </a:lnTo>
                  <a:lnTo>
                    <a:pt x="154" y="97"/>
                  </a:lnTo>
                  <a:lnTo>
                    <a:pt x="156" y="89"/>
                  </a:lnTo>
                  <a:lnTo>
                    <a:pt x="154" y="80"/>
                  </a:lnTo>
                  <a:lnTo>
                    <a:pt x="154" y="64"/>
                  </a:lnTo>
                  <a:lnTo>
                    <a:pt x="148" y="50"/>
                  </a:lnTo>
                  <a:lnTo>
                    <a:pt x="140" y="34"/>
                  </a:lnTo>
                  <a:lnTo>
                    <a:pt x="130" y="23"/>
                  </a:lnTo>
                  <a:lnTo>
                    <a:pt x="121" y="13"/>
                  </a:lnTo>
                  <a:lnTo>
                    <a:pt x="106" y="6"/>
                  </a:lnTo>
                  <a:lnTo>
                    <a:pt x="92" y="1"/>
                  </a:lnTo>
                  <a:lnTo>
                    <a:pt x="76" y="0"/>
                  </a:lnTo>
                  <a:lnTo>
                    <a:pt x="68" y="1"/>
                  </a:lnTo>
                  <a:lnTo>
                    <a:pt x="60" y="2"/>
                  </a:lnTo>
                  <a:lnTo>
                    <a:pt x="51" y="4"/>
                  </a:lnTo>
                  <a:lnTo>
                    <a:pt x="45" y="7"/>
                  </a:lnTo>
                  <a:lnTo>
                    <a:pt x="38" y="11"/>
                  </a:lnTo>
                  <a:lnTo>
                    <a:pt x="32" y="15"/>
                  </a:lnTo>
                  <a:lnTo>
                    <a:pt x="26" y="20"/>
                  </a:lnTo>
                  <a:lnTo>
                    <a:pt x="21" y="26"/>
                  </a:lnTo>
                  <a:lnTo>
                    <a:pt x="17" y="31"/>
                  </a:lnTo>
                  <a:lnTo>
                    <a:pt x="11" y="37"/>
                  </a:lnTo>
                  <a:lnTo>
                    <a:pt x="8" y="44"/>
                  </a:lnTo>
                  <a:lnTo>
                    <a:pt x="5" y="52"/>
                  </a:lnTo>
                  <a:lnTo>
                    <a:pt x="3" y="59"/>
                  </a:lnTo>
                  <a:lnTo>
                    <a:pt x="2" y="67"/>
                  </a:lnTo>
                  <a:lnTo>
                    <a:pt x="0" y="75"/>
                  </a:lnTo>
                  <a:lnTo>
                    <a:pt x="0" y="84"/>
                  </a:lnTo>
                  <a:lnTo>
                    <a:pt x="2" y="100"/>
                  </a:lnTo>
                  <a:lnTo>
                    <a:pt x="7" y="115"/>
                  </a:lnTo>
                  <a:lnTo>
                    <a:pt x="13" y="129"/>
                  </a:lnTo>
                  <a:lnTo>
                    <a:pt x="23" y="141"/>
                  </a:lnTo>
                  <a:lnTo>
                    <a:pt x="35" y="151"/>
                  </a:lnTo>
                  <a:lnTo>
                    <a:pt x="49" y="157"/>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73" name="Freeform 57"/>
            <p:cNvSpPr>
              <a:spLocks/>
            </p:cNvSpPr>
            <p:nvPr/>
          </p:nvSpPr>
          <p:spPr bwMode="auto">
            <a:xfrm>
              <a:off x="3169" y="2299"/>
              <a:ext cx="167" cy="175"/>
            </a:xfrm>
            <a:custGeom>
              <a:avLst/>
              <a:gdLst>
                <a:gd name="T0" fmla="*/ 85 w 167"/>
                <a:gd name="T1" fmla="*/ 174 h 175"/>
                <a:gd name="T2" fmla="*/ 85 w 167"/>
                <a:gd name="T3" fmla="*/ 174 h 175"/>
                <a:gd name="T4" fmla="*/ 93 w 167"/>
                <a:gd name="T5" fmla="*/ 173 h 175"/>
                <a:gd name="T6" fmla="*/ 101 w 167"/>
                <a:gd name="T7" fmla="*/ 172 h 175"/>
                <a:gd name="T8" fmla="*/ 110 w 167"/>
                <a:gd name="T9" fmla="*/ 170 h 175"/>
                <a:gd name="T10" fmla="*/ 117 w 167"/>
                <a:gd name="T11" fmla="*/ 166 h 175"/>
                <a:gd name="T12" fmla="*/ 124 w 167"/>
                <a:gd name="T13" fmla="*/ 162 h 175"/>
                <a:gd name="T14" fmla="*/ 130 w 167"/>
                <a:gd name="T15" fmla="*/ 158 h 175"/>
                <a:gd name="T16" fmla="*/ 137 w 167"/>
                <a:gd name="T17" fmla="*/ 152 h 175"/>
                <a:gd name="T18" fmla="*/ 143 w 167"/>
                <a:gd name="T19" fmla="*/ 147 h 175"/>
                <a:gd name="T20" fmla="*/ 148 w 167"/>
                <a:gd name="T21" fmla="*/ 141 h 175"/>
                <a:gd name="T22" fmla="*/ 152 w 167"/>
                <a:gd name="T23" fmla="*/ 134 h 175"/>
                <a:gd name="T24" fmla="*/ 157 w 167"/>
                <a:gd name="T25" fmla="*/ 128 h 175"/>
                <a:gd name="T26" fmla="*/ 161 w 167"/>
                <a:gd name="T27" fmla="*/ 119 h 175"/>
                <a:gd name="T28" fmla="*/ 163 w 167"/>
                <a:gd name="T29" fmla="*/ 112 h 175"/>
                <a:gd name="T30" fmla="*/ 164 w 167"/>
                <a:gd name="T31" fmla="*/ 104 h 175"/>
                <a:gd name="T32" fmla="*/ 166 w 167"/>
                <a:gd name="T33" fmla="*/ 94 h 175"/>
                <a:gd name="T34" fmla="*/ 165 w 167"/>
                <a:gd name="T35" fmla="*/ 85 h 175"/>
                <a:gd name="T36" fmla="*/ 165 w 167"/>
                <a:gd name="T37" fmla="*/ 69 h 175"/>
                <a:gd name="T38" fmla="*/ 158 w 167"/>
                <a:gd name="T39" fmla="*/ 53 h 175"/>
                <a:gd name="T40" fmla="*/ 150 w 167"/>
                <a:gd name="T41" fmla="*/ 37 h 175"/>
                <a:gd name="T42" fmla="*/ 139 w 167"/>
                <a:gd name="T43" fmla="*/ 24 h 175"/>
                <a:gd name="T44" fmla="*/ 127 w 167"/>
                <a:gd name="T45" fmla="*/ 15 h 175"/>
                <a:gd name="T46" fmla="*/ 114 w 167"/>
                <a:gd name="T47" fmla="*/ 6 h 175"/>
                <a:gd name="T48" fmla="*/ 98 w 167"/>
                <a:gd name="T49" fmla="*/ 1 h 175"/>
                <a:gd name="T50" fmla="*/ 82 w 167"/>
                <a:gd name="T51" fmla="*/ 0 h 175"/>
                <a:gd name="T52" fmla="*/ 73 w 167"/>
                <a:gd name="T53" fmla="*/ 1 h 175"/>
                <a:gd name="T54" fmla="*/ 64 w 167"/>
                <a:gd name="T55" fmla="*/ 3 h 175"/>
                <a:gd name="T56" fmla="*/ 56 w 167"/>
                <a:gd name="T57" fmla="*/ 5 h 175"/>
                <a:gd name="T58" fmla="*/ 49 w 167"/>
                <a:gd name="T59" fmla="*/ 8 h 175"/>
                <a:gd name="T60" fmla="*/ 40 w 167"/>
                <a:gd name="T61" fmla="*/ 11 h 175"/>
                <a:gd name="T62" fmla="*/ 34 w 167"/>
                <a:gd name="T63" fmla="*/ 16 h 175"/>
                <a:gd name="T64" fmla="*/ 29 w 167"/>
                <a:gd name="T65" fmla="*/ 21 h 175"/>
                <a:gd name="T66" fmla="*/ 23 w 167"/>
                <a:gd name="T67" fmla="*/ 28 h 175"/>
                <a:gd name="T68" fmla="*/ 18 w 167"/>
                <a:gd name="T69" fmla="*/ 33 h 175"/>
                <a:gd name="T70" fmla="*/ 13 w 167"/>
                <a:gd name="T71" fmla="*/ 41 h 175"/>
                <a:gd name="T72" fmla="*/ 9 w 167"/>
                <a:gd name="T73" fmla="*/ 47 h 175"/>
                <a:gd name="T74" fmla="*/ 6 w 167"/>
                <a:gd name="T75" fmla="*/ 56 h 175"/>
                <a:gd name="T76" fmla="*/ 4 w 167"/>
                <a:gd name="T77" fmla="*/ 63 h 175"/>
                <a:gd name="T78" fmla="*/ 2 w 167"/>
                <a:gd name="T79" fmla="*/ 72 h 175"/>
                <a:gd name="T80" fmla="*/ 0 w 167"/>
                <a:gd name="T81" fmla="*/ 81 h 175"/>
                <a:gd name="T82" fmla="*/ 1 w 167"/>
                <a:gd name="T83" fmla="*/ 90 h 175"/>
                <a:gd name="T84" fmla="*/ 2 w 167"/>
                <a:gd name="T85" fmla="*/ 107 h 175"/>
                <a:gd name="T86" fmla="*/ 8 w 167"/>
                <a:gd name="T87" fmla="*/ 123 h 175"/>
                <a:gd name="T88" fmla="*/ 15 w 167"/>
                <a:gd name="T89" fmla="*/ 138 h 175"/>
                <a:gd name="T90" fmla="*/ 25 w 167"/>
                <a:gd name="T91" fmla="*/ 150 h 175"/>
                <a:gd name="T92" fmla="*/ 38 w 167"/>
                <a:gd name="T93" fmla="*/ 160 h 175"/>
                <a:gd name="T94" fmla="*/ 52 w 167"/>
                <a:gd name="T95" fmla="*/ 168 h 175"/>
                <a:gd name="T96" fmla="*/ 68 w 167"/>
                <a:gd name="T97" fmla="*/ 172 h 175"/>
                <a:gd name="T98" fmla="*/ 85 w 167"/>
                <a:gd name="T99" fmla="*/ 174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5"/>
                <a:gd name="T152" fmla="*/ 167 w 167"/>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5">
                  <a:moveTo>
                    <a:pt x="85" y="174"/>
                  </a:moveTo>
                  <a:lnTo>
                    <a:pt x="85" y="174"/>
                  </a:lnTo>
                  <a:lnTo>
                    <a:pt x="93" y="173"/>
                  </a:lnTo>
                  <a:lnTo>
                    <a:pt x="101" y="172"/>
                  </a:lnTo>
                  <a:lnTo>
                    <a:pt x="110" y="170"/>
                  </a:lnTo>
                  <a:lnTo>
                    <a:pt x="117" y="166"/>
                  </a:lnTo>
                  <a:lnTo>
                    <a:pt x="124" y="162"/>
                  </a:lnTo>
                  <a:lnTo>
                    <a:pt x="130" y="158"/>
                  </a:lnTo>
                  <a:lnTo>
                    <a:pt x="137" y="152"/>
                  </a:lnTo>
                  <a:lnTo>
                    <a:pt x="143" y="147"/>
                  </a:lnTo>
                  <a:lnTo>
                    <a:pt x="148" y="141"/>
                  </a:lnTo>
                  <a:lnTo>
                    <a:pt x="152" y="134"/>
                  </a:lnTo>
                  <a:lnTo>
                    <a:pt x="157" y="128"/>
                  </a:lnTo>
                  <a:lnTo>
                    <a:pt x="161" y="119"/>
                  </a:lnTo>
                  <a:lnTo>
                    <a:pt x="163" y="112"/>
                  </a:lnTo>
                  <a:lnTo>
                    <a:pt x="164" y="104"/>
                  </a:lnTo>
                  <a:lnTo>
                    <a:pt x="166" y="94"/>
                  </a:lnTo>
                  <a:lnTo>
                    <a:pt x="165" y="85"/>
                  </a:lnTo>
                  <a:lnTo>
                    <a:pt x="165" y="69"/>
                  </a:lnTo>
                  <a:lnTo>
                    <a:pt x="158" y="53"/>
                  </a:lnTo>
                  <a:lnTo>
                    <a:pt x="150" y="37"/>
                  </a:lnTo>
                  <a:lnTo>
                    <a:pt x="139" y="24"/>
                  </a:lnTo>
                  <a:lnTo>
                    <a:pt x="127" y="15"/>
                  </a:lnTo>
                  <a:lnTo>
                    <a:pt x="114" y="6"/>
                  </a:lnTo>
                  <a:lnTo>
                    <a:pt x="98" y="1"/>
                  </a:lnTo>
                  <a:lnTo>
                    <a:pt x="82" y="0"/>
                  </a:lnTo>
                  <a:lnTo>
                    <a:pt x="73" y="1"/>
                  </a:lnTo>
                  <a:lnTo>
                    <a:pt x="64" y="3"/>
                  </a:lnTo>
                  <a:lnTo>
                    <a:pt x="56" y="5"/>
                  </a:lnTo>
                  <a:lnTo>
                    <a:pt x="49" y="8"/>
                  </a:lnTo>
                  <a:lnTo>
                    <a:pt x="40" y="11"/>
                  </a:lnTo>
                  <a:lnTo>
                    <a:pt x="34" y="16"/>
                  </a:lnTo>
                  <a:lnTo>
                    <a:pt x="29" y="21"/>
                  </a:lnTo>
                  <a:lnTo>
                    <a:pt x="23" y="28"/>
                  </a:lnTo>
                  <a:lnTo>
                    <a:pt x="18" y="33"/>
                  </a:lnTo>
                  <a:lnTo>
                    <a:pt x="13" y="41"/>
                  </a:lnTo>
                  <a:lnTo>
                    <a:pt x="9" y="47"/>
                  </a:lnTo>
                  <a:lnTo>
                    <a:pt x="6" y="56"/>
                  </a:lnTo>
                  <a:lnTo>
                    <a:pt x="4" y="63"/>
                  </a:lnTo>
                  <a:lnTo>
                    <a:pt x="2" y="72"/>
                  </a:lnTo>
                  <a:lnTo>
                    <a:pt x="0" y="81"/>
                  </a:lnTo>
                  <a:lnTo>
                    <a:pt x="1" y="90"/>
                  </a:lnTo>
                  <a:lnTo>
                    <a:pt x="2" y="107"/>
                  </a:lnTo>
                  <a:lnTo>
                    <a:pt x="8" y="123"/>
                  </a:lnTo>
                  <a:lnTo>
                    <a:pt x="15" y="138"/>
                  </a:lnTo>
                  <a:lnTo>
                    <a:pt x="25" y="150"/>
                  </a:lnTo>
                  <a:lnTo>
                    <a:pt x="38" y="160"/>
                  </a:lnTo>
                  <a:lnTo>
                    <a:pt x="52" y="168"/>
                  </a:lnTo>
                  <a:lnTo>
                    <a:pt x="68" y="172"/>
                  </a:lnTo>
                  <a:lnTo>
                    <a:pt x="85" y="174"/>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3074" name="Freeform 58"/>
            <p:cNvSpPr>
              <a:spLocks/>
            </p:cNvSpPr>
            <p:nvPr/>
          </p:nvSpPr>
          <p:spPr bwMode="auto">
            <a:xfrm>
              <a:off x="3207" y="2333"/>
              <a:ext cx="95" cy="95"/>
            </a:xfrm>
            <a:custGeom>
              <a:avLst/>
              <a:gdLst>
                <a:gd name="T0" fmla="*/ 47 w 95"/>
                <a:gd name="T1" fmla="*/ 94 h 95"/>
                <a:gd name="T2" fmla="*/ 58 w 95"/>
                <a:gd name="T3" fmla="*/ 94 h 95"/>
                <a:gd name="T4" fmla="*/ 67 w 95"/>
                <a:gd name="T5" fmla="*/ 91 h 95"/>
                <a:gd name="T6" fmla="*/ 74 w 95"/>
                <a:gd name="T7" fmla="*/ 86 h 95"/>
                <a:gd name="T8" fmla="*/ 81 w 95"/>
                <a:gd name="T9" fmla="*/ 80 h 95"/>
                <a:gd name="T10" fmla="*/ 87 w 95"/>
                <a:gd name="T11" fmla="*/ 73 h 95"/>
                <a:gd name="T12" fmla="*/ 91 w 95"/>
                <a:gd name="T13" fmla="*/ 64 h 95"/>
                <a:gd name="T14" fmla="*/ 94 w 95"/>
                <a:gd name="T15" fmla="*/ 54 h 95"/>
                <a:gd name="T16" fmla="*/ 94 w 95"/>
                <a:gd name="T17" fmla="*/ 45 h 95"/>
                <a:gd name="T18" fmla="*/ 94 w 95"/>
                <a:gd name="T19" fmla="*/ 36 h 95"/>
                <a:gd name="T20" fmla="*/ 91 w 95"/>
                <a:gd name="T21" fmla="*/ 28 h 95"/>
                <a:gd name="T22" fmla="*/ 87 w 95"/>
                <a:gd name="T23" fmla="*/ 19 h 95"/>
                <a:gd name="T24" fmla="*/ 80 w 95"/>
                <a:gd name="T25" fmla="*/ 13 h 95"/>
                <a:gd name="T26" fmla="*/ 73 w 95"/>
                <a:gd name="T27" fmla="*/ 8 h 95"/>
                <a:gd name="T28" fmla="*/ 64 w 95"/>
                <a:gd name="T29" fmla="*/ 4 h 95"/>
                <a:gd name="T30" fmla="*/ 56 w 95"/>
                <a:gd name="T31" fmla="*/ 1 h 95"/>
                <a:gd name="T32" fmla="*/ 46 w 95"/>
                <a:gd name="T33" fmla="*/ 0 h 95"/>
                <a:gd name="T34" fmla="*/ 36 w 95"/>
                <a:gd name="T35" fmla="*/ 1 h 95"/>
                <a:gd name="T36" fmla="*/ 28 w 95"/>
                <a:gd name="T37" fmla="*/ 4 h 95"/>
                <a:gd name="T38" fmla="*/ 20 w 95"/>
                <a:gd name="T39" fmla="*/ 9 h 95"/>
                <a:gd name="T40" fmla="*/ 14 w 95"/>
                <a:gd name="T41" fmla="*/ 15 h 95"/>
                <a:gd name="T42" fmla="*/ 9 w 95"/>
                <a:gd name="T43" fmla="*/ 20 h 95"/>
                <a:gd name="T44" fmla="*/ 4 w 95"/>
                <a:gd name="T45" fmla="*/ 31 h 95"/>
                <a:gd name="T46" fmla="*/ 1 w 95"/>
                <a:gd name="T47" fmla="*/ 38 h 95"/>
                <a:gd name="T48" fmla="*/ 0 w 95"/>
                <a:gd name="T49" fmla="*/ 47 h 95"/>
                <a:gd name="T50" fmla="*/ 2 w 95"/>
                <a:gd name="T51" fmla="*/ 57 h 95"/>
                <a:gd name="T52" fmla="*/ 5 w 95"/>
                <a:gd name="T53" fmla="*/ 67 h 95"/>
                <a:gd name="T54" fmla="*/ 9 w 95"/>
                <a:gd name="T55" fmla="*/ 74 h 95"/>
                <a:gd name="T56" fmla="*/ 14 w 95"/>
                <a:gd name="T57" fmla="*/ 81 h 95"/>
                <a:gd name="T58" fmla="*/ 22 w 95"/>
                <a:gd name="T59" fmla="*/ 87 h 95"/>
                <a:gd name="T60" fmla="*/ 31 w 95"/>
                <a:gd name="T61" fmla="*/ 91 h 95"/>
                <a:gd name="T62" fmla="*/ 39 w 95"/>
                <a:gd name="T63" fmla="*/ 94 h 95"/>
                <a:gd name="T64" fmla="*/ 47 w 95"/>
                <a:gd name="T65" fmla="*/ 94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47" y="94"/>
                  </a:moveTo>
                  <a:lnTo>
                    <a:pt x="58" y="94"/>
                  </a:lnTo>
                  <a:lnTo>
                    <a:pt x="67" y="91"/>
                  </a:lnTo>
                  <a:lnTo>
                    <a:pt x="74" y="86"/>
                  </a:lnTo>
                  <a:lnTo>
                    <a:pt x="81" y="80"/>
                  </a:lnTo>
                  <a:lnTo>
                    <a:pt x="87" y="73"/>
                  </a:lnTo>
                  <a:lnTo>
                    <a:pt x="91" y="64"/>
                  </a:lnTo>
                  <a:lnTo>
                    <a:pt x="94" y="54"/>
                  </a:lnTo>
                  <a:lnTo>
                    <a:pt x="94" y="45"/>
                  </a:lnTo>
                  <a:lnTo>
                    <a:pt x="94" y="36"/>
                  </a:lnTo>
                  <a:lnTo>
                    <a:pt x="91" y="28"/>
                  </a:lnTo>
                  <a:lnTo>
                    <a:pt x="87" y="19"/>
                  </a:lnTo>
                  <a:lnTo>
                    <a:pt x="80" y="13"/>
                  </a:lnTo>
                  <a:lnTo>
                    <a:pt x="73" y="8"/>
                  </a:lnTo>
                  <a:lnTo>
                    <a:pt x="64" y="4"/>
                  </a:lnTo>
                  <a:lnTo>
                    <a:pt x="56" y="1"/>
                  </a:lnTo>
                  <a:lnTo>
                    <a:pt x="46" y="0"/>
                  </a:lnTo>
                  <a:lnTo>
                    <a:pt x="36" y="1"/>
                  </a:lnTo>
                  <a:lnTo>
                    <a:pt x="28" y="4"/>
                  </a:lnTo>
                  <a:lnTo>
                    <a:pt x="20" y="9"/>
                  </a:lnTo>
                  <a:lnTo>
                    <a:pt x="14" y="15"/>
                  </a:lnTo>
                  <a:lnTo>
                    <a:pt x="9" y="20"/>
                  </a:lnTo>
                  <a:lnTo>
                    <a:pt x="4" y="31"/>
                  </a:lnTo>
                  <a:lnTo>
                    <a:pt x="1" y="38"/>
                  </a:lnTo>
                  <a:lnTo>
                    <a:pt x="0" y="47"/>
                  </a:lnTo>
                  <a:lnTo>
                    <a:pt x="2" y="57"/>
                  </a:lnTo>
                  <a:lnTo>
                    <a:pt x="5" y="67"/>
                  </a:lnTo>
                  <a:lnTo>
                    <a:pt x="9" y="74"/>
                  </a:lnTo>
                  <a:lnTo>
                    <a:pt x="14" y="81"/>
                  </a:lnTo>
                  <a:lnTo>
                    <a:pt x="22" y="87"/>
                  </a:lnTo>
                  <a:lnTo>
                    <a:pt x="31" y="91"/>
                  </a:lnTo>
                  <a:lnTo>
                    <a:pt x="39" y="94"/>
                  </a:lnTo>
                  <a:lnTo>
                    <a:pt x="47" y="94"/>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75" name="Freeform 59"/>
            <p:cNvSpPr>
              <a:spLocks/>
            </p:cNvSpPr>
            <p:nvPr/>
          </p:nvSpPr>
          <p:spPr bwMode="auto">
            <a:xfrm>
              <a:off x="3234" y="2363"/>
              <a:ext cx="38" cy="38"/>
            </a:xfrm>
            <a:custGeom>
              <a:avLst/>
              <a:gdLst>
                <a:gd name="T0" fmla="*/ 18 w 38"/>
                <a:gd name="T1" fmla="*/ 1 h 38"/>
                <a:gd name="T2" fmla="*/ 22 w 38"/>
                <a:gd name="T3" fmla="*/ 0 h 38"/>
                <a:gd name="T4" fmla="*/ 26 w 38"/>
                <a:gd name="T5" fmla="*/ 2 h 38"/>
                <a:gd name="T6" fmla="*/ 29 w 38"/>
                <a:gd name="T7" fmla="*/ 2 h 38"/>
                <a:gd name="T8" fmla="*/ 33 w 38"/>
                <a:gd name="T9" fmla="*/ 6 h 38"/>
                <a:gd name="T10" fmla="*/ 34 w 38"/>
                <a:gd name="T11" fmla="*/ 9 h 38"/>
                <a:gd name="T12" fmla="*/ 36 w 38"/>
                <a:gd name="T13" fmla="*/ 12 h 38"/>
                <a:gd name="T14" fmla="*/ 37 w 38"/>
                <a:gd name="T15" fmla="*/ 15 h 38"/>
                <a:gd name="T16" fmla="*/ 37 w 38"/>
                <a:gd name="T17" fmla="*/ 19 h 38"/>
                <a:gd name="T18" fmla="*/ 37 w 38"/>
                <a:gd name="T19" fmla="*/ 22 h 38"/>
                <a:gd name="T20" fmla="*/ 36 w 38"/>
                <a:gd name="T21" fmla="*/ 25 h 38"/>
                <a:gd name="T22" fmla="*/ 34 w 38"/>
                <a:gd name="T23" fmla="*/ 29 h 38"/>
                <a:gd name="T24" fmla="*/ 31 w 38"/>
                <a:gd name="T25" fmla="*/ 31 h 38"/>
                <a:gd name="T26" fmla="*/ 29 w 38"/>
                <a:gd name="T27" fmla="*/ 33 h 38"/>
                <a:gd name="T28" fmla="*/ 26 w 38"/>
                <a:gd name="T29" fmla="*/ 36 h 38"/>
                <a:gd name="T30" fmla="*/ 23 w 38"/>
                <a:gd name="T31" fmla="*/ 36 h 38"/>
                <a:gd name="T32" fmla="*/ 18 w 38"/>
                <a:gd name="T33" fmla="*/ 37 h 38"/>
                <a:gd name="T34" fmla="*/ 13 w 38"/>
                <a:gd name="T35" fmla="*/ 35 h 38"/>
                <a:gd name="T36" fmla="*/ 5 w 38"/>
                <a:gd name="T37" fmla="*/ 32 h 38"/>
                <a:gd name="T38" fmla="*/ 1 w 38"/>
                <a:gd name="T39" fmla="*/ 27 h 38"/>
                <a:gd name="T40" fmla="*/ 1 w 38"/>
                <a:gd name="T41" fmla="*/ 20 h 38"/>
                <a:gd name="T42" fmla="*/ 0 w 38"/>
                <a:gd name="T43" fmla="*/ 15 h 38"/>
                <a:gd name="T44" fmla="*/ 2 w 38"/>
                <a:gd name="T45" fmla="*/ 13 h 38"/>
                <a:gd name="T46" fmla="*/ 3 w 38"/>
                <a:gd name="T47" fmla="*/ 9 h 38"/>
                <a:gd name="T48" fmla="*/ 4 w 38"/>
                <a:gd name="T49" fmla="*/ 7 h 38"/>
                <a:gd name="T50" fmla="*/ 9 w 38"/>
                <a:gd name="T51" fmla="*/ 4 h 38"/>
                <a:gd name="T52" fmla="*/ 11 w 38"/>
                <a:gd name="T53" fmla="*/ 2 h 38"/>
                <a:gd name="T54" fmla="*/ 15 w 38"/>
                <a:gd name="T55" fmla="*/ 1 h 38"/>
                <a:gd name="T56" fmla="*/ 18 w 38"/>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38"/>
                <a:gd name="T89" fmla="*/ 38 w 38"/>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38">
                  <a:moveTo>
                    <a:pt x="18" y="1"/>
                  </a:moveTo>
                  <a:lnTo>
                    <a:pt x="22" y="0"/>
                  </a:lnTo>
                  <a:lnTo>
                    <a:pt x="26" y="2"/>
                  </a:lnTo>
                  <a:lnTo>
                    <a:pt x="29" y="2"/>
                  </a:lnTo>
                  <a:lnTo>
                    <a:pt x="33" y="6"/>
                  </a:lnTo>
                  <a:lnTo>
                    <a:pt x="34" y="9"/>
                  </a:lnTo>
                  <a:lnTo>
                    <a:pt x="36" y="12"/>
                  </a:lnTo>
                  <a:lnTo>
                    <a:pt x="37" y="15"/>
                  </a:lnTo>
                  <a:lnTo>
                    <a:pt x="37" y="19"/>
                  </a:lnTo>
                  <a:lnTo>
                    <a:pt x="37" y="22"/>
                  </a:lnTo>
                  <a:lnTo>
                    <a:pt x="36" y="25"/>
                  </a:lnTo>
                  <a:lnTo>
                    <a:pt x="34" y="29"/>
                  </a:lnTo>
                  <a:lnTo>
                    <a:pt x="31" y="31"/>
                  </a:lnTo>
                  <a:lnTo>
                    <a:pt x="29" y="33"/>
                  </a:lnTo>
                  <a:lnTo>
                    <a:pt x="26" y="36"/>
                  </a:lnTo>
                  <a:lnTo>
                    <a:pt x="23" y="36"/>
                  </a:lnTo>
                  <a:lnTo>
                    <a:pt x="18" y="37"/>
                  </a:lnTo>
                  <a:lnTo>
                    <a:pt x="13" y="35"/>
                  </a:lnTo>
                  <a:lnTo>
                    <a:pt x="5" y="32"/>
                  </a:lnTo>
                  <a:lnTo>
                    <a:pt x="1" y="27"/>
                  </a:lnTo>
                  <a:lnTo>
                    <a:pt x="1" y="20"/>
                  </a:lnTo>
                  <a:lnTo>
                    <a:pt x="0" y="15"/>
                  </a:lnTo>
                  <a:lnTo>
                    <a:pt x="2" y="13"/>
                  </a:lnTo>
                  <a:lnTo>
                    <a:pt x="3" y="9"/>
                  </a:lnTo>
                  <a:lnTo>
                    <a:pt x="4" y="7"/>
                  </a:lnTo>
                  <a:lnTo>
                    <a:pt x="9" y="4"/>
                  </a:lnTo>
                  <a:lnTo>
                    <a:pt x="11" y="2"/>
                  </a:lnTo>
                  <a:lnTo>
                    <a:pt x="15" y="1"/>
                  </a:lnTo>
                  <a:lnTo>
                    <a:pt x="18" y="1"/>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76" name="Freeform 60"/>
            <p:cNvSpPr>
              <a:spLocks/>
            </p:cNvSpPr>
            <p:nvPr/>
          </p:nvSpPr>
          <p:spPr bwMode="auto">
            <a:xfrm>
              <a:off x="3898" y="2096"/>
              <a:ext cx="45" cy="152"/>
            </a:xfrm>
            <a:custGeom>
              <a:avLst/>
              <a:gdLst>
                <a:gd name="T0" fmla="*/ 0 w 45"/>
                <a:gd name="T1" fmla="*/ 0 h 152"/>
                <a:gd name="T2" fmla="*/ 39 w 45"/>
                <a:gd name="T3" fmla="*/ 0 h 152"/>
                <a:gd name="T4" fmla="*/ 44 w 45"/>
                <a:gd name="T5" fmla="*/ 150 h 152"/>
                <a:gd name="T6" fmla="*/ 6 w 45"/>
                <a:gd name="T7" fmla="*/ 151 h 152"/>
                <a:gd name="T8" fmla="*/ 0 w 45"/>
                <a:gd name="T9" fmla="*/ 0 h 152"/>
                <a:gd name="T10" fmla="*/ 0 60000 65536"/>
                <a:gd name="T11" fmla="*/ 0 60000 65536"/>
                <a:gd name="T12" fmla="*/ 0 60000 65536"/>
                <a:gd name="T13" fmla="*/ 0 60000 65536"/>
                <a:gd name="T14" fmla="*/ 0 60000 65536"/>
                <a:gd name="T15" fmla="*/ 0 w 45"/>
                <a:gd name="T16" fmla="*/ 0 h 152"/>
                <a:gd name="T17" fmla="*/ 45 w 45"/>
                <a:gd name="T18" fmla="*/ 152 h 152"/>
              </a:gdLst>
              <a:ahLst/>
              <a:cxnLst>
                <a:cxn ang="T10">
                  <a:pos x="T0" y="T1"/>
                </a:cxn>
                <a:cxn ang="T11">
                  <a:pos x="T2" y="T3"/>
                </a:cxn>
                <a:cxn ang="T12">
                  <a:pos x="T4" y="T5"/>
                </a:cxn>
                <a:cxn ang="T13">
                  <a:pos x="T6" y="T7"/>
                </a:cxn>
                <a:cxn ang="T14">
                  <a:pos x="T8" y="T9"/>
                </a:cxn>
              </a:cxnLst>
              <a:rect l="T15" t="T16" r="T17" b="T18"/>
              <a:pathLst>
                <a:path w="45" h="152">
                  <a:moveTo>
                    <a:pt x="0" y="0"/>
                  </a:moveTo>
                  <a:lnTo>
                    <a:pt x="39" y="0"/>
                  </a:lnTo>
                  <a:lnTo>
                    <a:pt x="44" y="150"/>
                  </a:lnTo>
                  <a:lnTo>
                    <a:pt x="6"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77" name="Freeform 61"/>
            <p:cNvSpPr>
              <a:spLocks/>
            </p:cNvSpPr>
            <p:nvPr/>
          </p:nvSpPr>
          <p:spPr bwMode="auto">
            <a:xfrm>
              <a:off x="3943" y="2095"/>
              <a:ext cx="47" cy="151"/>
            </a:xfrm>
            <a:custGeom>
              <a:avLst/>
              <a:gdLst>
                <a:gd name="T0" fmla="*/ 0 w 47"/>
                <a:gd name="T1" fmla="*/ 1 h 151"/>
                <a:gd name="T2" fmla="*/ 39 w 47"/>
                <a:gd name="T3" fmla="*/ 0 h 151"/>
                <a:gd name="T4" fmla="*/ 46 w 47"/>
                <a:gd name="T5" fmla="*/ 149 h 151"/>
                <a:gd name="T6" fmla="*/ 7 w 47"/>
                <a:gd name="T7" fmla="*/ 150 h 151"/>
                <a:gd name="T8" fmla="*/ 0 w 47"/>
                <a:gd name="T9" fmla="*/ 1 h 151"/>
                <a:gd name="T10" fmla="*/ 0 60000 65536"/>
                <a:gd name="T11" fmla="*/ 0 60000 65536"/>
                <a:gd name="T12" fmla="*/ 0 60000 65536"/>
                <a:gd name="T13" fmla="*/ 0 60000 65536"/>
                <a:gd name="T14" fmla="*/ 0 60000 65536"/>
                <a:gd name="T15" fmla="*/ 0 w 47"/>
                <a:gd name="T16" fmla="*/ 0 h 151"/>
                <a:gd name="T17" fmla="*/ 47 w 47"/>
                <a:gd name="T18" fmla="*/ 151 h 151"/>
              </a:gdLst>
              <a:ahLst/>
              <a:cxnLst>
                <a:cxn ang="T10">
                  <a:pos x="T0" y="T1"/>
                </a:cxn>
                <a:cxn ang="T11">
                  <a:pos x="T2" y="T3"/>
                </a:cxn>
                <a:cxn ang="T12">
                  <a:pos x="T4" y="T5"/>
                </a:cxn>
                <a:cxn ang="T13">
                  <a:pos x="T6" y="T7"/>
                </a:cxn>
                <a:cxn ang="T14">
                  <a:pos x="T8" y="T9"/>
                </a:cxn>
              </a:cxnLst>
              <a:rect l="T15" t="T16" r="T17" b="T18"/>
              <a:pathLst>
                <a:path w="47" h="151">
                  <a:moveTo>
                    <a:pt x="0" y="1"/>
                  </a:moveTo>
                  <a:lnTo>
                    <a:pt x="39" y="0"/>
                  </a:lnTo>
                  <a:lnTo>
                    <a:pt x="46" y="149"/>
                  </a:lnTo>
                  <a:lnTo>
                    <a:pt x="7" y="150"/>
                  </a:lnTo>
                  <a:lnTo>
                    <a:pt x="0" y="1"/>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3078" name="Freeform 62"/>
            <p:cNvSpPr>
              <a:spLocks/>
            </p:cNvSpPr>
            <p:nvPr/>
          </p:nvSpPr>
          <p:spPr bwMode="auto">
            <a:xfrm>
              <a:off x="3984" y="2091"/>
              <a:ext cx="45" cy="151"/>
            </a:xfrm>
            <a:custGeom>
              <a:avLst/>
              <a:gdLst>
                <a:gd name="T0" fmla="*/ 0 w 45"/>
                <a:gd name="T1" fmla="*/ 0 h 151"/>
                <a:gd name="T2" fmla="*/ 38 w 45"/>
                <a:gd name="T3" fmla="*/ 1 h 151"/>
                <a:gd name="T4" fmla="*/ 44 w 45"/>
                <a:gd name="T5" fmla="*/ 150 h 151"/>
                <a:gd name="T6" fmla="*/ 5 w 45"/>
                <a:gd name="T7" fmla="*/ 149 h 151"/>
                <a:gd name="T8" fmla="*/ 0 w 45"/>
                <a:gd name="T9" fmla="*/ 0 h 151"/>
                <a:gd name="T10" fmla="*/ 0 60000 65536"/>
                <a:gd name="T11" fmla="*/ 0 60000 65536"/>
                <a:gd name="T12" fmla="*/ 0 60000 65536"/>
                <a:gd name="T13" fmla="*/ 0 60000 65536"/>
                <a:gd name="T14" fmla="*/ 0 60000 65536"/>
                <a:gd name="T15" fmla="*/ 0 w 45"/>
                <a:gd name="T16" fmla="*/ 0 h 151"/>
                <a:gd name="T17" fmla="*/ 45 w 45"/>
                <a:gd name="T18" fmla="*/ 151 h 151"/>
              </a:gdLst>
              <a:ahLst/>
              <a:cxnLst>
                <a:cxn ang="T10">
                  <a:pos x="T0" y="T1"/>
                </a:cxn>
                <a:cxn ang="T11">
                  <a:pos x="T2" y="T3"/>
                </a:cxn>
                <a:cxn ang="T12">
                  <a:pos x="T4" y="T5"/>
                </a:cxn>
                <a:cxn ang="T13">
                  <a:pos x="T6" y="T7"/>
                </a:cxn>
                <a:cxn ang="T14">
                  <a:pos x="T8" y="T9"/>
                </a:cxn>
              </a:cxnLst>
              <a:rect l="T15" t="T16" r="T17" b="T18"/>
              <a:pathLst>
                <a:path w="45" h="151">
                  <a:moveTo>
                    <a:pt x="0" y="0"/>
                  </a:moveTo>
                  <a:lnTo>
                    <a:pt x="38" y="1"/>
                  </a:lnTo>
                  <a:lnTo>
                    <a:pt x="44" y="150"/>
                  </a:lnTo>
                  <a:lnTo>
                    <a:pt x="5"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grpSp>
      <p:sp>
        <p:nvSpPr>
          <p:cNvPr id="69697" name="Line 65"/>
          <p:cNvSpPr>
            <a:spLocks noChangeShapeType="1"/>
          </p:cNvSpPr>
          <p:nvPr/>
        </p:nvSpPr>
        <p:spPr bwMode="auto">
          <a:xfrm flipV="1">
            <a:off x="3839940" y="1545357"/>
            <a:ext cx="0" cy="1522412"/>
          </a:xfrm>
          <a:prstGeom prst="line">
            <a:avLst/>
          </a:prstGeom>
          <a:noFill/>
          <a:ln w="50800">
            <a:solidFill>
              <a:srgbClr val="00FF00"/>
            </a:solidFill>
            <a:round/>
            <a:headEnd/>
            <a:tailEnd type="triangle" w="med" len="med"/>
          </a:ln>
        </p:spPr>
        <p:txBody>
          <a:bodyPr wrap="none" anchor="ctr"/>
          <a:lstStyle/>
          <a:p>
            <a:endParaRPr lang="en-GB" sz="2800" b="1">
              <a:solidFill>
                <a:srgbClr val="FFFF00"/>
              </a:solidFill>
            </a:endParaRPr>
          </a:p>
        </p:txBody>
      </p:sp>
      <p:sp>
        <p:nvSpPr>
          <p:cNvPr id="69698" name="Line 66"/>
          <p:cNvSpPr>
            <a:spLocks noChangeShapeType="1"/>
          </p:cNvSpPr>
          <p:nvPr/>
        </p:nvSpPr>
        <p:spPr bwMode="auto">
          <a:xfrm>
            <a:off x="3839940" y="3080469"/>
            <a:ext cx="0" cy="1357313"/>
          </a:xfrm>
          <a:prstGeom prst="line">
            <a:avLst/>
          </a:prstGeom>
          <a:noFill/>
          <a:ln w="50800">
            <a:solidFill>
              <a:srgbClr val="00FF00"/>
            </a:solidFill>
            <a:round/>
            <a:headEnd/>
            <a:tailEnd type="triangle" w="med" len="med"/>
          </a:ln>
        </p:spPr>
        <p:txBody>
          <a:bodyPr wrap="none" anchor="ctr"/>
          <a:lstStyle/>
          <a:p>
            <a:endParaRPr lang="en-GB" sz="2800" b="1">
              <a:solidFill>
                <a:srgbClr val="FFFF00"/>
              </a:solidFill>
            </a:endParaRPr>
          </a:p>
        </p:txBody>
      </p:sp>
      <p:sp>
        <p:nvSpPr>
          <p:cNvPr id="69699" name="Rectangle 67"/>
          <p:cNvSpPr>
            <a:spLocks noChangeArrowheads="1"/>
          </p:cNvSpPr>
          <p:nvPr/>
        </p:nvSpPr>
        <p:spPr bwMode="auto">
          <a:xfrm>
            <a:off x="3923928" y="1196752"/>
            <a:ext cx="742192"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Lift</a:t>
            </a:r>
          </a:p>
        </p:txBody>
      </p:sp>
      <p:sp>
        <p:nvSpPr>
          <p:cNvPr id="69700" name="Rectangle 68"/>
          <p:cNvSpPr>
            <a:spLocks noChangeArrowheads="1"/>
          </p:cNvSpPr>
          <p:nvPr/>
        </p:nvSpPr>
        <p:spPr bwMode="auto">
          <a:xfrm>
            <a:off x="3923928" y="3933056"/>
            <a:ext cx="1373710"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Weight</a:t>
            </a:r>
          </a:p>
        </p:txBody>
      </p:sp>
      <p:sp>
        <p:nvSpPr>
          <p:cNvPr id="69701" name="Rectangle 69"/>
          <p:cNvSpPr>
            <a:spLocks noChangeArrowheads="1"/>
          </p:cNvSpPr>
          <p:nvPr/>
        </p:nvSpPr>
        <p:spPr bwMode="auto">
          <a:xfrm>
            <a:off x="7092280" y="2276872"/>
            <a:ext cx="1160575"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Flight</a:t>
            </a:r>
          </a:p>
        </p:txBody>
      </p:sp>
      <p:sp>
        <p:nvSpPr>
          <p:cNvPr id="69703" name="Text Box 71"/>
          <p:cNvSpPr txBox="1">
            <a:spLocks noChangeArrowheads="1"/>
          </p:cNvSpPr>
          <p:nvPr/>
        </p:nvSpPr>
        <p:spPr bwMode="auto">
          <a:xfrm>
            <a:off x="0" y="4797152"/>
            <a:ext cx="9144000" cy="954107"/>
          </a:xfrm>
          <a:prstGeom prst="rect">
            <a:avLst/>
          </a:prstGeom>
          <a:noFill/>
          <a:ln w="12700">
            <a:noFill/>
            <a:miter lim="800000"/>
            <a:headEnd/>
            <a:tailEnd/>
          </a:ln>
          <a:effectLst/>
        </p:spPr>
        <p:txBody>
          <a:bodyPr wrap="square">
            <a:spAutoFit/>
          </a:bodyPr>
          <a:lstStyle/>
          <a:p>
            <a:pPr algn="ctr" eaLnBrk="0" hangingPunct="0">
              <a:defRPr/>
            </a:pPr>
            <a:r>
              <a:rPr lang="en-GB" sz="2800" b="1" dirty="0">
                <a:solidFill>
                  <a:srgbClr val="FFFF00"/>
                </a:solidFill>
                <a:latin typeface="Arial" pitchFamily="34" charset="0"/>
                <a:cs typeface="Arial" pitchFamily="34" charset="0"/>
              </a:rPr>
              <a:t>To explain this stability, we assume that </a:t>
            </a:r>
            <a:endParaRPr lang="en-GB" sz="2800" b="1" dirty="0" smtClean="0">
              <a:solidFill>
                <a:srgbClr val="FFFF00"/>
              </a:solidFill>
              <a:latin typeface="Arial" pitchFamily="34" charset="0"/>
              <a:cs typeface="Arial" pitchFamily="34" charset="0"/>
            </a:endParaRPr>
          </a:p>
          <a:p>
            <a:pPr algn="ctr" eaLnBrk="0" hangingPunct="0">
              <a:defRPr/>
            </a:pPr>
            <a:r>
              <a:rPr lang="en-GB" sz="2800" b="1" dirty="0" smtClean="0">
                <a:solidFill>
                  <a:srgbClr val="FFFF00"/>
                </a:solidFill>
                <a:latin typeface="Arial" pitchFamily="34" charset="0"/>
                <a:cs typeface="Arial" pitchFamily="34" charset="0"/>
              </a:rPr>
              <a:t>the </a:t>
            </a:r>
            <a:r>
              <a:rPr lang="en-GB" sz="2800" b="1" dirty="0">
                <a:solidFill>
                  <a:srgbClr val="FFFF00"/>
                </a:solidFill>
                <a:latin typeface="Arial" pitchFamily="34" charset="0"/>
                <a:cs typeface="Arial" pitchFamily="34" charset="0"/>
              </a:rPr>
              <a:t>CP and CG are </a:t>
            </a:r>
            <a:r>
              <a:rPr lang="en-GB" sz="2800" b="1" dirty="0" smtClean="0">
                <a:solidFill>
                  <a:srgbClr val="FFFF00"/>
                </a:solidFill>
                <a:latin typeface="Arial" pitchFamily="34" charset="0"/>
                <a:cs typeface="Arial" pitchFamily="34" charset="0"/>
              </a:rPr>
              <a:t>coincident</a:t>
            </a:r>
            <a:r>
              <a:rPr lang="en-GB" sz="2800" b="1" dirty="0" smtClean="0">
                <a:solidFill>
                  <a:srgbClr val="FFFF00"/>
                </a:solidFill>
                <a:effectLst>
                  <a:outerShdw blurRad="38100" dist="38100" dir="2700000" algn="tl">
                    <a:srgbClr val="000000"/>
                  </a:outerShdw>
                </a:effectLst>
                <a:latin typeface="Arial" pitchFamily="34" charset="0"/>
                <a:cs typeface="Arial" pitchFamily="34" charset="0"/>
              </a:rPr>
              <a:t> </a:t>
            </a:r>
            <a:endParaRPr lang="en-GB" sz="2800" b="1" dirty="0">
              <a:solidFill>
                <a:srgbClr val="FFFF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9696"/>
                                        </p:tgtEl>
                                        <p:attrNameLst>
                                          <p:attrName>style.visibility</p:attrName>
                                        </p:attrNameLst>
                                      </p:cBhvr>
                                      <p:to>
                                        <p:strVal val="visible"/>
                                      </p:to>
                                    </p:set>
                                    <p:anim calcmode="lin" valueType="num">
                                      <p:cBhvr additive="base">
                                        <p:cTn id="11" dur="2000" fill="hold"/>
                                        <p:tgtEl>
                                          <p:spTgt spid="69696"/>
                                        </p:tgtEl>
                                        <p:attrNameLst>
                                          <p:attrName>ppt_x</p:attrName>
                                        </p:attrNameLst>
                                      </p:cBhvr>
                                      <p:tavLst>
                                        <p:tav tm="0">
                                          <p:val>
                                            <p:strVal val="1+#ppt_w/2"/>
                                          </p:val>
                                        </p:tav>
                                        <p:tav tm="100000">
                                          <p:val>
                                            <p:strVal val="#ppt_x"/>
                                          </p:val>
                                        </p:tav>
                                      </p:tavLst>
                                    </p:anim>
                                    <p:anim calcmode="lin" valueType="num">
                                      <p:cBhvr additive="base">
                                        <p:cTn id="12" dur="2000" fill="hold"/>
                                        <p:tgtEl>
                                          <p:spTgt spid="6969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9701"/>
                                        </p:tgtEl>
                                        <p:attrNameLst>
                                          <p:attrName>style.visibility</p:attrName>
                                        </p:attrNameLst>
                                      </p:cBhvr>
                                      <p:to>
                                        <p:strVal val="visible"/>
                                      </p:to>
                                    </p:set>
                                    <p:animEffect transition="in" filter="fade">
                                      <p:cBhvr>
                                        <p:cTn id="16" dur="2000"/>
                                        <p:tgtEl>
                                          <p:spTgt spid="697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702"/>
                                        </p:tgtEl>
                                        <p:attrNameLst>
                                          <p:attrName>style.visibility</p:attrName>
                                        </p:attrNameLst>
                                      </p:cBhvr>
                                      <p:to>
                                        <p:strVal val="visible"/>
                                      </p:to>
                                    </p:set>
                                    <p:animEffect transition="in" filter="fade">
                                      <p:cBhvr>
                                        <p:cTn id="19" dur="2000"/>
                                        <p:tgtEl>
                                          <p:spTgt spid="697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9697"/>
                                        </p:tgtEl>
                                        <p:attrNameLst>
                                          <p:attrName>style.visibility</p:attrName>
                                        </p:attrNameLst>
                                      </p:cBhvr>
                                      <p:to>
                                        <p:strVal val="visible"/>
                                      </p:to>
                                    </p:set>
                                    <p:animEffect transition="in" filter="wipe(down)">
                                      <p:cBhvr>
                                        <p:cTn id="24" dur="1000"/>
                                        <p:tgtEl>
                                          <p:spTgt spid="6969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9699"/>
                                        </p:tgtEl>
                                        <p:attrNameLst>
                                          <p:attrName>style.visibility</p:attrName>
                                        </p:attrNameLst>
                                      </p:cBhvr>
                                      <p:to>
                                        <p:strVal val="visible"/>
                                      </p:to>
                                    </p:set>
                                    <p:animEffect transition="in" filter="wipe(down)">
                                      <p:cBhvr>
                                        <p:cTn id="27" dur="1000"/>
                                        <p:tgtEl>
                                          <p:spTgt spid="6969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69698"/>
                                        </p:tgtEl>
                                        <p:attrNameLst>
                                          <p:attrName>style.visibility</p:attrName>
                                        </p:attrNameLst>
                                      </p:cBhvr>
                                      <p:to>
                                        <p:strVal val="visible"/>
                                      </p:to>
                                    </p:set>
                                    <p:animEffect transition="in" filter="wipe(up)">
                                      <p:cBhvr>
                                        <p:cTn id="30" dur="1000"/>
                                        <p:tgtEl>
                                          <p:spTgt spid="6969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9700"/>
                                        </p:tgtEl>
                                        <p:attrNameLst>
                                          <p:attrName>style.visibility</p:attrName>
                                        </p:attrNameLst>
                                      </p:cBhvr>
                                      <p:to>
                                        <p:strVal val="visible"/>
                                      </p:to>
                                    </p:set>
                                    <p:animEffect transition="in" filter="wipe(up)">
                                      <p:cBhvr>
                                        <p:cTn id="33" dur="1000"/>
                                        <p:tgtEl>
                                          <p:spTgt spid="697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9703">
                                            <p:txEl>
                                              <p:pRg st="0" end="0"/>
                                            </p:txEl>
                                          </p:spTgt>
                                        </p:tgtEl>
                                        <p:attrNameLst>
                                          <p:attrName>style.visibility</p:attrName>
                                        </p:attrNameLst>
                                      </p:cBhvr>
                                      <p:to>
                                        <p:strVal val="visible"/>
                                      </p:to>
                                    </p:set>
                                    <p:animEffect transition="in" filter="fade">
                                      <p:cBhvr>
                                        <p:cTn id="38" dur="1000"/>
                                        <p:tgtEl>
                                          <p:spTgt spid="69703">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9703">
                                            <p:txEl>
                                              <p:pRg st="1" end="1"/>
                                            </p:txEl>
                                          </p:spTgt>
                                        </p:tgtEl>
                                        <p:attrNameLst>
                                          <p:attrName>style.visibility</p:attrName>
                                        </p:attrNameLst>
                                      </p:cBhvr>
                                      <p:to>
                                        <p:strVal val="visible"/>
                                      </p:to>
                                    </p:set>
                                    <p:animEffect transition="in" filter="fade">
                                      <p:cBhvr>
                                        <p:cTn id="41" dur="1000"/>
                                        <p:tgtEl>
                                          <p:spTgt spid="697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96" grpId="0" animBg="1"/>
      <p:bldP spid="69702" grpId="0"/>
      <p:bldP spid="69697" grpId="0" animBg="1"/>
      <p:bldP spid="69698" grpId="0" animBg="1"/>
      <p:bldP spid="69699" grpId="0"/>
      <p:bldP spid="69700" grpId="0"/>
      <p:bldP spid="6970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66"/>
          <p:cNvSpPr>
            <a:spLocks noChangeShapeType="1"/>
          </p:cNvSpPr>
          <p:nvPr/>
        </p:nvSpPr>
        <p:spPr bwMode="auto">
          <a:xfrm>
            <a:off x="3767932" y="2966169"/>
            <a:ext cx="0" cy="1536700"/>
          </a:xfrm>
          <a:prstGeom prst="line">
            <a:avLst/>
          </a:prstGeom>
          <a:noFill/>
          <a:ln w="50800">
            <a:solidFill>
              <a:srgbClr val="00FF00"/>
            </a:solidFill>
            <a:round/>
            <a:headEnd/>
            <a:tailEnd type="triangle" w="med" len="med"/>
          </a:ln>
        </p:spPr>
        <p:txBody>
          <a:bodyPr wrap="none" anchor="ctr"/>
          <a:lstStyle/>
          <a:p>
            <a:endParaRPr lang="en-GB" sz="2800" b="1">
              <a:solidFill>
                <a:srgbClr val="FFFF00"/>
              </a:solidFill>
            </a:endParaRPr>
          </a:p>
        </p:txBody>
      </p:sp>
      <p:sp>
        <p:nvSpPr>
          <p:cNvPr id="44035" name="Line 73"/>
          <p:cNvSpPr>
            <a:spLocks noChangeShapeType="1"/>
          </p:cNvSpPr>
          <p:nvPr/>
        </p:nvSpPr>
        <p:spPr bwMode="auto">
          <a:xfrm flipH="1">
            <a:off x="1062832" y="2821707"/>
            <a:ext cx="7129462" cy="0"/>
          </a:xfrm>
          <a:prstGeom prst="line">
            <a:avLst/>
          </a:prstGeom>
          <a:noFill/>
          <a:ln w="50800">
            <a:solidFill>
              <a:srgbClr val="FAFD00"/>
            </a:solidFill>
            <a:round/>
            <a:headEnd/>
            <a:tailEnd type="triangle" w="med" len="med"/>
          </a:ln>
        </p:spPr>
        <p:txBody>
          <a:bodyPr wrap="none" anchor="ctr"/>
          <a:lstStyle/>
          <a:p>
            <a:endParaRPr lang="en-GB" sz="2800" b="1">
              <a:solidFill>
                <a:srgbClr val="FFFF00"/>
              </a:solidFill>
            </a:endParaRPr>
          </a:p>
        </p:txBody>
      </p:sp>
      <p:sp>
        <p:nvSpPr>
          <p:cNvPr id="44037" name="Line 3"/>
          <p:cNvSpPr>
            <a:spLocks noChangeShapeType="1"/>
          </p:cNvSpPr>
          <p:nvPr/>
        </p:nvSpPr>
        <p:spPr bwMode="auto">
          <a:xfrm flipH="1" flipV="1">
            <a:off x="3920332" y="2912194"/>
            <a:ext cx="14287" cy="15875"/>
          </a:xfrm>
          <a:prstGeom prst="line">
            <a:avLst/>
          </a:prstGeom>
          <a:noFill/>
          <a:ln w="12700">
            <a:solidFill>
              <a:srgbClr val="99FFFF"/>
            </a:solidFill>
            <a:round/>
            <a:headEnd/>
            <a:tailEnd/>
          </a:ln>
        </p:spPr>
        <p:txBody>
          <a:bodyPr wrap="none" anchor="ctr"/>
          <a:lstStyle/>
          <a:p>
            <a:endParaRPr lang="en-GB" sz="2800" b="1">
              <a:solidFill>
                <a:srgbClr val="FFFF00"/>
              </a:solidFill>
            </a:endParaRPr>
          </a:p>
        </p:txBody>
      </p:sp>
      <p:grpSp>
        <p:nvGrpSpPr>
          <p:cNvPr id="2" name="Group 4"/>
          <p:cNvGrpSpPr>
            <a:grpSpLocks/>
          </p:cNvGrpSpPr>
          <p:nvPr/>
        </p:nvGrpSpPr>
        <p:grpSpPr bwMode="auto">
          <a:xfrm>
            <a:off x="2267744" y="1916832"/>
            <a:ext cx="4503738" cy="1446212"/>
            <a:chOff x="1416" y="1817"/>
            <a:chExt cx="2837" cy="911"/>
          </a:xfrm>
        </p:grpSpPr>
        <p:sp>
          <p:nvSpPr>
            <p:cNvPr id="44052" name="Freeform 5"/>
            <p:cNvSpPr>
              <a:spLocks/>
            </p:cNvSpPr>
            <p:nvPr/>
          </p:nvSpPr>
          <p:spPr bwMode="auto">
            <a:xfrm>
              <a:off x="3304" y="2076"/>
              <a:ext cx="492" cy="191"/>
            </a:xfrm>
            <a:custGeom>
              <a:avLst/>
              <a:gdLst>
                <a:gd name="T0" fmla="*/ 0 w 492"/>
                <a:gd name="T1" fmla="*/ 150 h 191"/>
                <a:gd name="T2" fmla="*/ 4 w 492"/>
                <a:gd name="T3" fmla="*/ 149 h 191"/>
                <a:gd name="T4" fmla="*/ 13 w 492"/>
                <a:gd name="T5" fmla="*/ 148 h 191"/>
                <a:gd name="T6" fmla="*/ 29 w 492"/>
                <a:gd name="T7" fmla="*/ 148 h 191"/>
                <a:gd name="T8" fmla="*/ 48 w 492"/>
                <a:gd name="T9" fmla="*/ 145 h 191"/>
                <a:gd name="T10" fmla="*/ 71 w 492"/>
                <a:gd name="T11" fmla="*/ 141 h 191"/>
                <a:gd name="T12" fmla="*/ 97 w 492"/>
                <a:gd name="T13" fmla="*/ 138 h 191"/>
                <a:gd name="T14" fmla="*/ 127 w 492"/>
                <a:gd name="T15" fmla="*/ 134 h 191"/>
                <a:gd name="T16" fmla="*/ 157 w 492"/>
                <a:gd name="T17" fmla="*/ 131 h 191"/>
                <a:gd name="T18" fmla="*/ 188 w 492"/>
                <a:gd name="T19" fmla="*/ 128 h 191"/>
                <a:gd name="T20" fmla="*/ 220 w 492"/>
                <a:gd name="T21" fmla="*/ 124 h 191"/>
                <a:gd name="T22" fmla="*/ 251 w 492"/>
                <a:gd name="T23" fmla="*/ 119 h 191"/>
                <a:gd name="T24" fmla="*/ 280 w 492"/>
                <a:gd name="T25" fmla="*/ 115 h 191"/>
                <a:gd name="T26" fmla="*/ 306 w 492"/>
                <a:gd name="T27" fmla="*/ 111 h 191"/>
                <a:gd name="T28" fmla="*/ 329 w 492"/>
                <a:gd name="T29" fmla="*/ 110 h 191"/>
                <a:gd name="T30" fmla="*/ 349 w 492"/>
                <a:gd name="T31" fmla="*/ 106 h 191"/>
                <a:gd name="T32" fmla="*/ 364 w 492"/>
                <a:gd name="T33" fmla="*/ 104 h 191"/>
                <a:gd name="T34" fmla="*/ 376 w 492"/>
                <a:gd name="T35" fmla="*/ 102 h 191"/>
                <a:gd name="T36" fmla="*/ 387 w 492"/>
                <a:gd name="T37" fmla="*/ 97 h 191"/>
                <a:gd name="T38" fmla="*/ 398 w 492"/>
                <a:gd name="T39" fmla="*/ 90 h 191"/>
                <a:gd name="T40" fmla="*/ 409 w 492"/>
                <a:gd name="T41" fmla="*/ 82 h 191"/>
                <a:gd name="T42" fmla="*/ 420 w 492"/>
                <a:gd name="T43" fmla="*/ 73 h 191"/>
                <a:gd name="T44" fmla="*/ 432 w 492"/>
                <a:gd name="T45" fmla="*/ 65 h 191"/>
                <a:gd name="T46" fmla="*/ 441 w 492"/>
                <a:gd name="T47" fmla="*/ 55 h 191"/>
                <a:gd name="T48" fmla="*/ 451 w 492"/>
                <a:gd name="T49" fmla="*/ 45 h 191"/>
                <a:gd name="T50" fmla="*/ 459 w 492"/>
                <a:gd name="T51" fmla="*/ 34 h 191"/>
                <a:gd name="T52" fmla="*/ 466 w 492"/>
                <a:gd name="T53" fmla="*/ 27 h 191"/>
                <a:gd name="T54" fmla="*/ 473 w 492"/>
                <a:gd name="T55" fmla="*/ 18 h 191"/>
                <a:gd name="T56" fmla="*/ 480 w 492"/>
                <a:gd name="T57" fmla="*/ 10 h 191"/>
                <a:gd name="T58" fmla="*/ 484 w 492"/>
                <a:gd name="T59" fmla="*/ 5 h 191"/>
                <a:gd name="T60" fmla="*/ 488 w 492"/>
                <a:gd name="T61" fmla="*/ 1 h 191"/>
                <a:gd name="T62" fmla="*/ 489 w 492"/>
                <a:gd name="T63" fmla="*/ 0 h 191"/>
                <a:gd name="T64" fmla="*/ 491 w 492"/>
                <a:gd name="T65" fmla="*/ 1 h 191"/>
                <a:gd name="T66" fmla="*/ 489 w 492"/>
                <a:gd name="T67" fmla="*/ 177 h 191"/>
                <a:gd name="T68" fmla="*/ 0 w 492"/>
                <a:gd name="T69" fmla="*/ 190 h 191"/>
                <a:gd name="T70" fmla="*/ 0 w 492"/>
                <a:gd name="T71" fmla="*/ 150 h 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191"/>
                <a:gd name="T110" fmla="*/ 492 w 492"/>
                <a:gd name="T111" fmla="*/ 191 h 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191">
                  <a:moveTo>
                    <a:pt x="0" y="150"/>
                  </a:moveTo>
                  <a:lnTo>
                    <a:pt x="4" y="149"/>
                  </a:lnTo>
                  <a:lnTo>
                    <a:pt x="13" y="148"/>
                  </a:lnTo>
                  <a:lnTo>
                    <a:pt x="29" y="148"/>
                  </a:lnTo>
                  <a:lnTo>
                    <a:pt x="48" y="145"/>
                  </a:lnTo>
                  <a:lnTo>
                    <a:pt x="71" y="141"/>
                  </a:lnTo>
                  <a:lnTo>
                    <a:pt x="97" y="138"/>
                  </a:lnTo>
                  <a:lnTo>
                    <a:pt x="127" y="134"/>
                  </a:lnTo>
                  <a:lnTo>
                    <a:pt x="157" y="131"/>
                  </a:lnTo>
                  <a:lnTo>
                    <a:pt x="188" y="128"/>
                  </a:lnTo>
                  <a:lnTo>
                    <a:pt x="220" y="124"/>
                  </a:lnTo>
                  <a:lnTo>
                    <a:pt x="251" y="119"/>
                  </a:lnTo>
                  <a:lnTo>
                    <a:pt x="280" y="115"/>
                  </a:lnTo>
                  <a:lnTo>
                    <a:pt x="306" y="111"/>
                  </a:lnTo>
                  <a:lnTo>
                    <a:pt x="329" y="110"/>
                  </a:lnTo>
                  <a:lnTo>
                    <a:pt x="349" y="106"/>
                  </a:lnTo>
                  <a:lnTo>
                    <a:pt x="364" y="104"/>
                  </a:lnTo>
                  <a:lnTo>
                    <a:pt x="376" y="102"/>
                  </a:lnTo>
                  <a:lnTo>
                    <a:pt x="387" y="97"/>
                  </a:lnTo>
                  <a:lnTo>
                    <a:pt x="398" y="90"/>
                  </a:lnTo>
                  <a:lnTo>
                    <a:pt x="409" y="82"/>
                  </a:lnTo>
                  <a:lnTo>
                    <a:pt x="420" y="73"/>
                  </a:lnTo>
                  <a:lnTo>
                    <a:pt x="432" y="65"/>
                  </a:lnTo>
                  <a:lnTo>
                    <a:pt x="441" y="55"/>
                  </a:lnTo>
                  <a:lnTo>
                    <a:pt x="451" y="45"/>
                  </a:lnTo>
                  <a:lnTo>
                    <a:pt x="459" y="34"/>
                  </a:lnTo>
                  <a:lnTo>
                    <a:pt x="466" y="27"/>
                  </a:lnTo>
                  <a:lnTo>
                    <a:pt x="473" y="18"/>
                  </a:lnTo>
                  <a:lnTo>
                    <a:pt x="480" y="10"/>
                  </a:lnTo>
                  <a:lnTo>
                    <a:pt x="484" y="5"/>
                  </a:lnTo>
                  <a:lnTo>
                    <a:pt x="488" y="1"/>
                  </a:lnTo>
                  <a:lnTo>
                    <a:pt x="489" y="0"/>
                  </a:lnTo>
                  <a:lnTo>
                    <a:pt x="491" y="1"/>
                  </a:lnTo>
                  <a:lnTo>
                    <a:pt x="489" y="177"/>
                  </a:lnTo>
                  <a:lnTo>
                    <a:pt x="0" y="190"/>
                  </a:lnTo>
                  <a:lnTo>
                    <a:pt x="0" y="150"/>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53" name="Freeform 6"/>
            <p:cNvSpPr>
              <a:spLocks/>
            </p:cNvSpPr>
            <p:nvPr/>
          </p:nvSpPr>
          <p:spPr bwMode="auto">
            <a:xfrm>
              <a:off x="3295" y="2079"/>
              <a:ext cx="502" cy="195"/>
            </a:xfrm>
            <a:custGeom>
              <a:avLst/>
              <a:gdLst>
                <a:gd name="T0" fmla="*/ 0 w 502"/>
                <a:gd name="T1" fmla="*/ 151 h 195"/>
                <a:gd name="T2" fmla="*/ 0 w 502"/>
                <a:gd name="T3" fmla="*/ 151 h 195"/>
                <a:gd name="T4" fmla="*/ 4 w 502"/>
                <a:gd name="T5" fmla="*/ 151 h 195"/>
                <a:gd name="T6" fmla="*/ 14 w 502"/>
                <a:gd name="T7" fmla="*/ 149 h 195"/>
                <a:gd name="T8" fmla="*/ 29 w 502"/>
                <a:gd name="T9" fmla="*/ 147 h 195"/>
                <a:gd name="T10" fmla="*/ 49 w 502"/>
                <a:gd name="T11" fmla="*/ 145 h 195"/>
                <a:gd name="T12" fmla="*/ 72 w 502"/>
                <a:gd name="T13" fmla="*/ 143 h 195"/>
                <a:gd name="T14" fmla="*/ 100 w 502"/>
                <a:gd name="T15" fmla="*/ 140 h 195"/>
                <a:gd name="T16" fmla="*/ 129 w 502"/>
                <a:gd name="T17" fmla="*/ 136 h 195"/>
                <a:gd name="T18" fmla="*/ 161 w 502"/>
                <a:gd name="T19" fmla="*/ 132 h 195"/>
                <a:gd name="T20" fmla="*/ 192 w 502"/>
                <a:gd name="T21" fmla="*/ 128 h 195"/>
                <a:gd name="T22" fmla="*/ 225 w 502"/>
                <a:gd name="T23" fmla="*/ 125 h 195"/>
                <a:gd name="T24" fmla="*/ 256 w 502"/>
                <a:gd name="T25" fmla="*/ 121 h 195"/>
                <a:gd name="T26" fmla="*/ 285 w 502"/>
                <a:gd name="T27" fmla="*/ 119 h 195"/>
                <a:gd name="T28" fmla="*/ 314 w 502"/>
                <a:gd name="T29" fmla="*/ 114 h 195"/>
                <a:gd name="T30" fmla="*/ 337 w 502"/>
                <a:gd name="T31" fmla="*/ 112 h 195"/>
                <a:gd name="T32" fmla="*/ 357 w 502"/>
                <a:gd name="T33" fmla="*/ 109 h 195"/>
                <a:gd name="T34" fmla="*/ 372 w 502"/>
                <a:gd name="T35" fmla="*/ 106 h 195"/>
                <a:gd name="T36" fmla="*/ 384 w 502"/>
                <a:gd name="T37" fmla="*/ 104 h 195"/>
                <a:gd name="T38" fmla="*/ 395 w 502"/>
                <a:gd name="T39" fmla="*/ 99 h 195"/>
                <a:gd name="T40" fmla="*/ 407 w 502"/>
                <a:gd name="T41" fmla="*/ 92 h 195"/>
                <a:gd name="T42" fmla="*/ 418 w 502"/>
                <a:gd name="T43" fmla="*/ 84 h 195"/>
                <a:gd name="T44" fmla="*/ 429 w 502"/>
                <a:gd name="T45" fmla="*/ 76 h 195"/>
                <a:gd name="T46" fmla="*/ 441 w 502"/>
                <a:gd name="T47" fmla="*/ 66 h 195"/>
                <a:gd name="T48" fmla="*/ 451 w 502"/>
                <a:gd name="T49" fmla="*/ 56 h 195"/>
                <a:gd name="T50" fmla="*/ 460 w 502"/>
                <a:gd name="T51" fmla="*/ 46 h 195"/>
                <a:gd name="T52" fmla="*/ 469 w 502"/>
                <a:gd name="T53" fmla="*/ 35 h 195"/>
                <a:gd name="T54" fmla="*/ 476 w 502"/>
                <a:gd name="T55" fmla="*/ 26 h 195"/>
                <a:gd name="T56" fmla="*/ 484 w 502"/>
                <a:gd name="T57" fmla="*/ 18 h 195"/>
                <a:gd name="T58" fmla="*/ 490 w 502"/>
                <a:gd name="T59" fmla="*/ 10 h 195"/>
                <a:gd name="T60" fmla="*/ 494 w 502"/>
                <a:gd name="T61" fmla="*/ 5 h 195"/>
                <a:gd name="T62" fmla="*/ 498 w 502"/>
                <a:gd name="T63" fmla="*/ 1 h 195"/>
                <a:gd name="T64" fmla="*/ 499 w 502"/>
                <a:gd name="T65" fmla="*/ 0 h 195"/>
                <a:gd name="T66" fmla="*/ 501 w 502"/>
                <a:gd name="T67" fmla="*/ 1 h 195"/>
                <a:gd name="T68" fmla="*/ 501 w 502"/>
                <a:gd name="T69" fmla="*/ 183 h 195"/>
                <a:gd name="T70" fmla="*/ 0 w 502"/>
                <a:gd name="T71" fmla="*/ 194 h 195"/>
                <a:gd name="T72" fmla="*/ 0 w 502"/>
                <a:gd name="T73" fmla="*/ 151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2"/>
                <a:gd name="T112" fmla="*/ 0 h 195"/>
                <a:gd name="T113" fmla="*/ 502 w 502"/>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2" h="195">
                  <a:moveTo>
                    <a:pt x="0" y="151"/>
                  </a:moveTo>
                  <a:lnTo>
                    <a:pt x="0" y="151"/>
                  </a:lnTo>
                  <a:lnTo>
                    <a:pt x="4" y="151"/>
                  </a:lnTo>
                  <a:lnTo>
                    <a:pt x="14" y="149"/>
                  </a:lnTo>
                  <a:lnTo>
                    <a:pt x="29" y="147"/>
                  </a:lnTo>
                  <a:lnTo>
                    <a:pt x="49" y="145"/>
                  </a:lnTo>
                  <a:lnTo>
                    <a:pt x="72" y="143"/>
                  </a:lnTo>
                  <a:lnTo>
                    <a:pt x="100" y="140"/>
                  </a:lnTo>
                  <a:lnTo>
                    <a:pt x="129" y="136"/>
                  </a:lnTo>
                  <a:lnTo>
                    <a:pt x="161" y="132"/>
                  </a:lnTo>
                  <a:lnTo>
                    <a:pt x="192" y="128"/>
                  </a:lnTo>
                  <a:lnTo>
                    <a:pt x="225" y="125"/>
                  </a:lnTo>
                  <a:lnTo>
                    <a:pt x="256" y="121"/>
                  </a:lnTo>
                  <a:lnTo>
                    <a:pt x="285" y="119"/>
                  </a:lnTo>
                  <a:lnTo>
                    <a:pt x="314" y="114"/>
                  </a:lnTo>
                  <a:lnTo>
                    <a:pt x="337" y="112"/>
                  </a:lnTo>
                  <a:lnTo>
                    <a:pt x="357" y="109"/>
                  </a:lnTo>
                  <a:lnTo>
                    <a:pt x="372" y="106"/>
                  </a:lnTo>
                  <a:lnTo>
                    <a:pt x="384" y="104"/>
                  </a:lnTo>
                  <a:lnTo>
                    <a:pt x="395" y="99"/>
                  </a:lnTo>
                  <a:lnTo>
                    <a:pt x="407" y="92"/>
                  </a:lnTo>
                  <a:lnTo>
                    <a:pt x="418" y="84"/>
                  </a:lnTo>
                  <a:lnTo>
                    <a:pt x="429" y="76"/>
                  </a:lnTo>
                  <a:lnTo>
                    <a:pt x="441" y="66"/>
                  </a:lnTo>
                  <a:lnTo>
                    <a:pt x="451" y="56"/>
                  </a:lnTo>
                  <a:lnTo>
                    <a:pt x="460" y="46"/>
                  </a:lnTo>
                  <a:lnTo>
                    <a:pt x="469" y="35"/>
                  </a:lnTo>
                  <a:lnTo>
                    <a:pt x="476" y="26"/>
                  </a:lnTo>
                  <a:lnTo>
                    <a:pt x="484" y="18"/>
                  </a:lnTo>
                  <a:lnTo>
                    <a:pt x="490" y="10"/>
                  </a:lnTo>
                  <a:lnTo>
                    <a:pt x="494" y="5"/>
                  </a:lnTo>
                  <a:lnTo>
                    <a:pt x="498" y="1"/>
                  </a:lnTo>
                  <a:lnTo>
                    <a:pt x="499" y="0"/>
                  </a:lnTo>
                  <a:lnTo>
                    <a:pt x="501" y="1"/>
                  </a:lnTo>
                  <a:lnTo>
                    <a:pt x="501" y="183"/>
                  </a:lnTo>
                  <a:lnTo>
                    <a:pt x="0" y="194"/>
                  </a:lnTo>
                  <a:lnTo>
                    <a:pt x="0" y="15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54" name="Freeform 7"/>
            <p:cNvSpPr>
              <a:spLocks/>
            </p:cNvSpPr>
            <p:nvPr/>
          </p:nvSpPr>
          <p:spPr bwMode="auto">
            <a:xfrm>
              <a:off x="1610" y="1817"/>
              <a:ext cx="2640" cy="698"/>
            </a:xfrm>
            <a:custGeom>
              <a:avLst/>
              <a:gdLst>
                <a:gd name="T0" fmla="*/ 3 w 2640"/>
                <a:gd name="T1" fmla="*/ 609 h 698"/>
                <a:gd name="T2" fmla="*/ 32 w 2640"/>
                <a:gd name="T3" fmla="*/ 487 h 698"/>
                <a:gd name="T4" fmla="*/ 74 w 2640"/>
                <a:gd name="T5" fmla="*/ 479 h 698"/>
                <a:gd name="T6" fmla="*/ 110 w 2640"/>
                <a:gd name="T7" fmla="*/ 475 h 698"/>
                <a:gd name="T8" fmla="*/ 142 w 2640"/>
                <a:gd name="T9" fmla="*/ 468 h 698"/>
                <a:gd name="T10" fmla="*/ 173 w 2640"/>
                <a:gd name="T11" fmla="*/ 463 h 698"/>
                <a:gd name="T12" fmla="*/ 205 w 2640"/>
                <a:gd name="T13" fmla="*/ 458 h 698"/>
                <a:gd name="T14" fmla="*/ 238 w 2640"/>
                <a:gd name="T15" fmla="*/ 454 h 698"/>
                <a:gd name="T16" fmla="*/ 275 w 2640"/>
                <a:gd name="T17" fmla="*/ 449 h 698"/>
                <a:gd name="T18" fmla="*/ 317 w 2640"/>
                <a:gd name="T19" fmla="*/ 445 h 698"/>
                <a:gd name="T20" fmla="*/ 368 w 2640"/>
                <a:gd name="T21" fmla="*/ 440 h 698"/>
                <a:gd name="T22" fmla="*/ 428 w 2640"/>
                <a:gd name="T23" fmla="*/ 433 h 698"/>
                <a:gd name="T24" fmla="*/ 558 w 2640"/>
                <a:gd name="T25" fmla="*/ 370 h 698"/>
                <a:gd name="T26" fmla="*/ 680 w 2640"/>
                <a:gd name="T27" fmla="*/ 325 h 698"/>
                <a:gd name="T28" fmla="*/ 796 w 2640"/>
                <a:gd name="T29" fmla="*/ 294 h 698"/>
                <a:gd name="T30" fmla="*/ 904 w 2640"/>
                <a:gd name="T31" fmla="*/ 275 h 698"/>
                <a:gd name="T32" fmla="*/ 1001 w 2640"/>
                <a:gd name="T33" fmla="*/ 267 h 698"/>
                <a:gd name="T34" fmla="*/ 1091 w 2640"/>
                <a:gd name="T35" fmla="*/ 268 h 698"/>
                <a:gd name="T36" fmla="*/ 1169 w 2640"/>
                <a:gd name="T37" fmla="*/ 275 h 698"/>
                <a:gd name="T38" fmla="*/ 1238 w 2640"/>
                <a:gd name="T39" fmla="*/ 285 h 698"/>
                <a:gd name="T40" fmla="*/ 1295 w 2640"/>
                <a:gd name="T41" fmla="*/ 298 h 698"/>
                <a:gd name="T42" fmla="*/ 1339 w 2640"/>
                <a:gd name="T43" fmla="*/ 313 h 698"/>
                <a:gd name="T44" fmla="*/ 1382 w 2640"/>
                <a:gd name="T45" fmla="*/ 330 h 698"/>
                <a:gd name="T46" fmla="*/ 1457 w 2640"/>
                <a:gd name="T47" fmla="*/ 352 h 698"/>
                <a:gd name="T48" fmla="*/ 1541 w 2640"/>
                <a:gd name="T49" fmla="*/ 372 h 698"/>
                <a:gd name="T50" fmla="*/ 1619 w 2640"/>
                <a:gd name="T51" fmla="*/ 388 h 698"/>
                <a:gd name="T52" fmla="*/ 1678 w 2640"/>
                <a:gd name="T53" fmla="*/ 400 h 698"/>
                <a:gd name="T54" fmla="*/ 1704 w 2640"/>
                <a:gd name="T55" fmla="*/ 404 h 698"/>
                <a:gd name="T56" fmla="*/ 1716 w 2640"/>
                <a:gd name="T57" fmla="*/ 407 h 698"/>
                <a:gd name="T58" fmla="*/ 1743 w 2640"/>
                <a:gd name="T59" fmla="*/ 414 h 698"/>
                <a:gd name="T60" fmla="*/ 1784 w 2640"/>
                <a:gd name="T61" fmla="*/ 421 h 698"/>
                <a:gd name="T62" fmla="*/ 1832 w 2640"/>
                <a:gd name="T63" fmla="*/ 427 h 698"/>
                <a:gd name="T64" fmla="*/ 1889 w 2640"/>
                <a:gd name="T65" fmla="*/ 432 h 698"/>
                <a:gd name="T66" fmla="*/ 1946 w 2640"/>
                <a:gd name="T67" fmla="*/ 430 h 698"/>
                <a:gd name="T68" fmla="*/ 2004 w 2640"/>
                <a:gd name="T69" fmla="*/ 424 h 698"/>
                <a:gd name="T70" fmla="*/ 2056 w 2640"/>
                <a:gd name="T71" fmla="*/ 408 h 698"/>
                <a:gd name="T72" fmla="*/ 2102 w 2640"/>
                <a:gd name="T73" fmla="*/ 383 h 698"/>
                <a:gd name="T74" fmla="*/ 2137 w 2640"/>
                <a:gd name="T75" fmla="*/ 345 h 698"/>
                <a:gd name="T76" fmla="*/ 2301 w 2640"/>
                <a:gd name="T77" fmla="*/ 48 h 698"/>
                <a:gd name="T78" fmla="*/ 2311 w 2640"/>
                <a:gd name="T79" fmla="*/ 34 h 698"/>
                <a:gd name="T80" fmla="*/ 2341 w 2640"/>
                <a:gd name="T81" fmla="*/ 12 h 698"/>
                <a:gd name="T82" fmla="*/ 2388 w 2640"/>
                <a:gd name="T83" fmla="*/ 4 h 698"/>
                <a:gd name="T84" fmla="*/ 2426 w 2640"/>
                <a:gd name="T85" fmla="*/ 4 h 698"/>
                <a:gd name="T86" fmla="*/ 2467 w 2640"/>
                <a:gd name="T87" fmla="*/ 0 h 698"/>
                <a:gd name="T88" fmla="*/ 2505 w 2640"/>
                <a:gd name="T89" fmla="*/ 1 h 698"/>
                <a:gd name="T90" fmla="*/ 2532 w 2640"/>
                <a:gd name="T91" fmla="*/ 1 h 698"/>
                <a:gd name="T92" fmla="*/ 2543 w 2640"/>
                <a:gd name="T93" fmla="*/ 1 h 698"/>
                <a:gd name="T94" fmla="*/ 2561 w 2640"/>
                <a:gd name="T95" fmla="*/ 122 h 698"/>
                <a:gd name="T96" fmla="*/ 2578 w 2640"/>
                <a:gd name="T97" fmla="*/ 242 h 698"/>
                <a:gd name="T98" fmla="*/ 2595 w 2640"/>
                <a:gd name="T99" fmla="*/ 363 h 698"/>
                <a:gd name="T100" fmla="*/ 2612 w 2640"/>
                <a:gd name="T101" fmla="*/ 482 h 698"/>
                <a:gd name="T102" fmla="*/ 2631 w 2640"/>
                <a:gd name="T103" fmla="*/ 604 h 698"/>
                <a:gd name="T104" fmla="*/ 2638 w 2640"/>
                <a:gd name="T105" fmla="*/ 654 h 698"/>
                <a:gd name="T106" fmla="*/ 2635 w 2640"/>
                <a:gd name="T107" fmla="*/ 665 h 698"/>
                <a:gd name="T108" fmla="*/ 2612 w 2640"/>
                <a:gd name="T109" fmla="*/ 672 h 6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40"/>
                <a:gd name="T166" fmla="*/ 0 h 698"/>
                <a:gd name="T167" fmla="*/ 2640 w 2640"/>
                <a:gd name="T168" fmla="*/ 698 h 6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40" h="698">
                  <a:moveTo>
                    <a:pt x="2439" y="696"/>
                  </a:moveTo>
                  <a:lnTo>
                    <a:pt x="2439" y="621"/>
                  </a:lnTo>
                  <a:lnTo>
                    <a:pt x="3" y="609"/>
                  </a:lnTo>
                  <a:lnTo>
                    <a:pt x="0" y="493"/>
                  </a:lnTo>
                  <a:lnTo>
                    <a:pt x="17" y="490"/>
                  </a:lnTo>
                  <a:lnTo>
                    <a:pt x="32" y="487"/>
                  </a:lnTo>
                  <a:lnTo>
                    <a:pt x="47" y="484"/>
                  </a:lnTo>
                  <a:lnTo>
                    <a:pt x="62" y="483"/>
                  </a:lnTo>
                  <a:lnTo>
                    <a:pt x="74" y="479"/>
                  </a:lnTo>
                  <a:lnTo>
                    <a:pt x="86" y="477"/>
                  </a:lnTo>
                  <a:lnTo>
                    <a:pt x="98" y="475"/>
                  </a:lnTo>
                  <a:lnTo>
                    <a:pt x="110" y="475"/>
                  </a:lnTo>
                  <a:lnTo>
                    <a:pt x="121" y="471"/>
                  </a:lnTo>
                  <a:lnTo>
                    <a:pt x="132" y="469"/>
                  </a:lnTo>
                  <a:lnTo>
                    <a:pt x="142" y="468"/>
                  </a:lnTo>
                  <a:lnTo>
                    <a:pt x="153" y="467"/>
                  </a:lnTo>
                  <a:lnTo>
                    <a:pt x="163" y="464"/>
                  </a:lnTo>
                  <a:lnTo>
                    <a:pt x="173" y="463"/>
                  </a:lnTo>
                  <a:lnTo>
                    <a:pt x="184" y="462"/>
                  </a:lnTo>
                  <a:lnTo>
                    <a:pt x="194" y="460"/>
                  </a:lnTo>
                  <a:lnTo>
                    <a:pt x="205" y="458"/>
                  </a:lnTo>
                  <a:lnTo>
                    <a:pt x="217" y="457"/>
                  </a:lnTo>
                  <a:lnTo>
                    <a:pt x="227" y="456"/>
                  </a:lnTo>
                  <a:lnTo>
                    <a:pt x="238" y="454"/>
                  </a:lnTo>
                  <a:lnTo>
                    <a:pt x="249" y="452"/>
                  </a:lnTo>
                  <a:lnTo>
                    <a:pt x="262" y="450"/>
                  </a:lnTo>
                  <a:lnTo>
                    <a:pt x="275" y="449"/>
                  </a:lnTo>
                  <a:lnTo>
                    <a:pt x="288" y="448"/>
                  </a:lnTo>
                  <a:lnTo>
                    <a:pt x="303" y="447"/>
                  </a:lnTo>
                  <a:lnTo>
                    <a:pt x="317" y="445"/>
                  </a:lnTo>
                  <a:lnTo>
                    <a:pt x="334" y="443"/>
                  </a:lnTo>
                  <a:lnTo>
                    <a:pt x="349" y="442"/>
                  </a:lnTo>
                  <a:lnTo>
                    <a:pt x="368" y="440"/>
                  </a:lnTo>
                  <a:lnTo>
                    <a:pt x="388" y="437"/>
                  </a:lnTo>
                  <a:lnTo>
                    <a:pt x="407" y="436"/>
                  </a:lnTo>
                  <a:lnTo>
                    <a:pt x="428" y="433"/>
                  </a:lnTo>
                  <a:lnTo>
                    <a:pt x="473" y="410"/>
                  </a:lnTo>
                  <a:lnTo>
                    <a:pt x="516" y="389"/>
                  </a:lnTo>
                  <a:lnTo>
                    <a:pt x="558" y="370"/>
                  </a:lnTo>
                  <a:lnTo>
                    <a:pt x="600" y="354"/>
                  </a:lnTo>
                  <a:lnTo>
                    <a:pt x="641" y="339"/>
                  </a:lnTo>
                  <a:lnTo>
                    <a:pt x="680" y="325"/>
                  </a:lnTo>
                  <a:lnTo>
                    <a:pt x="720" y="314"/>
                  </a:lnTo>
                  <a:lnTo>
                    <a:pt x="758" y="304"/>
                  </a:lnTo>
                  <a:lnTo>
                    <a:pt x="796" y="294"/>
                  </a:lnTo>
                  <a:lnTo>
                    <a:pt x="833" y="287"/>
                  </a:lnTo>
                  <a:lnTo>
                    <a:pt x="868" y="281"/>
                  </a:lnTo>
                  <a:lnTo>
                    <a:pt x="904" y="275"/>
                  </a:lnTo>
                  <a:lnTo>
                    <a:pt x="937" y="272"/>
                  </a:lnTo>
                  <a:lnTo>
                    <a:pt x="969" y="268"/>
                  </a:lnTo>
                  <a:lnTo>
                    <a:pt x="1001" y="267"/>
                  </a:lnTo>
                  <a:lnTo>
                    <a:pt x="1032" y="266"/>
                  </a:lnTo>
                  <a:lnTo>
                    <a:pt x="1062" y="266"/>
                  </a:lnTo>
                  <a:lnTo>
                    <a:pt x="1091" y="268"/>
                  </a:lnTo>
                  <a:lnTo>
                    <a:pt x="1117" y="270"/>
                  </a:lnTo>
                  <a:lnTo>
                    <a:pt x="1144" y="273"/>
                  </a:lnTo>
                  <a:lnTo>
                    <a:pt x="1169" y="275"/>
                  </a:lnTo>
                  <a:lnTo>
                    <a:pt x="1193" y="278"/>
                  </a:lnTo>
                  <a:lnTo>
                    <a:pt x="1216" y="282"/>
                  </a:lnTo>
                  <a:lnTo>
                    <a:pt x="1238" y="285"/>
                  </a:lnTo>
                  <a:lnTo>
                    <a:pt x="1258" y="289"/>
                  </a:lnTo>
                  <a:lnTo>
                    <a:pt x="1277" y="294"/>
                  </a:lnTo>
                  <a:lnTo>
                    <a:pt x="1295" y="298"/>
                  </a:lnTo>
                  <a:lnTo>
                    <a:pt x="1311" y="303"/>
                  </a:lnTo>
                  <a:lnTo>
                    <a:pt x="1326" y="308"/>
                  </a:lnTo>
                  <a:lnTo>
                    <a:pt x="1339" y="313"/>
                  </a:lnTo>
                  <a:lnTo>
                    <a:pt x="1350" y="317"/>
                  </a:lnTo>
                  <a:lnTo>
                    <a:pt x="1361" y="320"/>
                  </a:lnTo>
                  <a:lnTo>
                    <a:pt x="1382" y="330"/>
                  </a:lnTo>
                  <a:lnTo>
                    <a:pt x="1405" y="336"/>
                  </a:lnTo>
                  <a:lnTo>
                    <a:pt x="1430" y="344"/>
                  </a:lnTo>
                  <a:lnTo>
                    <a:pt x="1457" y="352"/>
                  </a:lnTo>
                  <a:lnTo>
                    <a:pt x="1485" y="357"/>
                  </a:lnTo>
                  <a:lnTo>
                    <a:pt x="1513" y="366"/>
                  </a:lnTo>
                  <a:lnTo>
                    <a:pt x="1541" y="372"/>
                  </a:lnTo>
                  <a:lnTo>
                    <a:pt x="1568" y="379"/>
                  </a:lnTo>
                  <a:lnTo>
                    <a:pt x="1594" y="383"/>
                  </a:lnTo>
                  <a:lnTo>
                    <a:pt x="1619" y="388"/>
                  </a:lnTo>
                  <a:lnTo>
                    <a:pt x="1642" y="392"/>
                  </a:lnTo>
                  <a:lnTo>
                    <a:pt x="1660" y="397"/>
                  </a:lnTo>
                  <a:lnTo>
                    <a:pt x="1678" y="400"/>
                  </a:lnTo>
                  <a:lnTo>
                    <a:pt x="1691" y="402"/>
                  </a:lnTo>
                  <a:lnTo>
                    <a:pt x="1699" y="403"/>
                  </a:lnTo>
                  <a:lnTo>
                    <a:pt x="1704" y="404"/>
                  </a:lnTo>
                  <a:lnTo>
                    <a:pt x="1706" y="405"/>
                  </a:lnTo>
                  <a:lnTo>
                    <a:pt x="1711" y="405"/>
                  </a:lnTo>
                  <a:lnTo>
                    <a:pt x="1716" y="407"/>
                  </a:lnTo>
                  <a:lnTo>
                    <a:pt x="1724" y="410"/>
                  </a:lnTo>
                  <a:lnTo>
                    <a:pt x="1733" y="410"/>
                  </a:lnTo>
                  <a:lnTo>
                    <a:pt x="1743" y="414"/>
                  </a:lnTo>
                  <a:lnTo>
                    <a:pt x="1755" y="416"/>
                  </a:lnTo>
                  <a:lnTo>
                    <a:pt x="1768" y="417"/>
                  </a:lnTo>
                  <a:lnTo>
                    <a:pt x="1784" y="421"/>
                  </a:lnTo>
                  <a:lnTo>
                    <a:pt x="1799" y="423"/>
                  </a:lnTo>
                  <a:lnTo>
                    <a:pt x="1815" y="425"/>
                  </a:lnTo>
                  <a:lnTo>
                    <a:pt x="1832" y="427"/>
                  </a:lnTo>
                  <a:lnTo>
                    <a:pt x="1850" y="428"/>
                  </a:lnTo>
                  <a:lnTo>
                    <a:pt x="1869" y="429"/>
                  </a:lnTo>
                  <a:lnTo>
                    <a:pt x="1889" y="432"/>
                  </a:lnTo>
                  <a:lnTo>
                    <a:pt x="1908" y="432"/>
                  </a:lnTo>
                  <a:lnTo>
                    <a:pt x="1928" y="431"/>
                  </a:lnTo>
                  <a:lnTo>
                    <a:pt x="1946" y="430"/>
                  </a:lnTo>
                  <a:lnTo>
                    <a:pt x="1966" y="430"/>
                  </a:lnTo>
                  <a:lnTo>
                    <a:pt x="1985" y="427"/>
                  </a:lnTo>
                  <a:lnTo>
                    <a:pt x="2004" y="424"/>
                  </a:lnTo>
                  <a:lnTo>
                    <a:pt x="2021" y="419"/>
                  </a:lnTo>
                  <a:lnTo>
                    <a:pt x="2040" y="415"/>
                  </a:lnTo>
                  <a:lnTo>
                    <a:pt x="2056" y="408"/>
                  </a:lnTo>
                  <a:lnTo>
                    <a:pt x="2072" y="402"/>
                  </a:lnTo>
                  <a:lnTo>
                    <a:pt x="2089" y="393"/>
                  </a:lnTo>
                  <a:lnTo>
                    <a:pt x="2102" y="383"/>
                  </a:lnTo>
                  <a:lnTo>
                    <a:pt x="2116" y="372"/>
                  </a:lnTo>
                  <a:lnTo>
                    <a:pt x="2128" y="360"/>
                  </a:lnTo>
                  <a:lnTo>
                    <a:pt x="2137" y="345"/>
                  </a:lnTo>
                  <a:lnTo>
                    <a:pt x="2147" y="330"/>
                  </a:lnTo>
                  <a:lnTo>
                    <a:pt x="2155" y="313"/>
                  </a:lnTo>
                  <a:lnTo>
                    <a:pt x="2301" y="48"/>
                  </a:lnTo>
                  <a:lnTo>
                    <a:pt x="2303" y="46"/>
                  </a:lnTo>
                  <a:lnTo>
                    <a:pt x="2307" y="40"/>
                  </a:lnTo>
                  <a:lnTo>
                    <a:pt x="2311" y="34"/>
                  </a:lnTo>
                  <a:lnTo>
                    <a:pt x="2318" y="26"/>
                  </a:lnTo>
                  <a:lnTo>
                    <a:pt x="2328" y="18"/>
                  </a:lnTo>
                  <a:lnTo>
                    <a:pt x="2341" y="12"/>
                  </a:lnTo>
                  <a:lnTo>
                    <a:pt x="2357" y="8"/>
                  </a:lnTo>
                  <a:lnTo>
                    <a:pt x="2376" y="5"/>
                  </a:lnTo>
                  <a:lnTo>
                    <a:pt x="2388" y="4"/>
                  </a:lnTo>
                  <a:lnTo>
                    <a:pt x="2400" y="4"/>
                  </a:lnTo>
                  <a:lnTo>
                    <a:pt x="2413" y="4"/>
                  </a:lnTo>
                  <a:lnTo>
                    <a:pt x="2426" y="4"/>
                  </a:lnTo>
                  <a:lnTo>
                    <a:pt x="2441" y="2"/>
                  </a:lnTo>
                  <a:lnTo>
                    <a:pt x="2455" y="3"/>
                  </a:lnTo>
                  <a:lnTo>
                    <a:pt x="2467" y="0"/>
                  </a:lnTo>
                  <a:lnTo>
                    <a:pt x="2481" y="1"/>
                  </a:lnTo>
                  <a:lnTo>
                    <a:pt x="2494" y="0"/>
                  </a:lnTo>
                  <a:lnTo>
                    <a:pt x="2505" y="1"/>
                  </a:lnTo>
                  <a:lnTo>
                    <a:pt x="2515" y="0"/>
                  </a:lnTo>
                  <a:lnTo>
                    <a:pt x="2524" y="0"/>
                  </a:lnTo>
                  <a:lnTo>
                    <a:pt x="2532" y="1"/>
                  </a:lnTo>
                  <a:lnTo>
                    <a:pt x="2537" y="1"/>
                  </a:lnTo>
                  <a:lnTo>
                    <a:pt x="2541" y="1"/>
                  </a:lnTo>
                  <a:lnTo>
                    <a:pt x="2543" y="1"/>
                  </a:lnTo>
                  <a:lnTo>
                    <a:pt x="2550" y="43"/>
                  </a:lnTo>
                  <a:lnTo>
                    <a:pt x="2556" y="83"/>
                  </a:lnTo>
                  <a:lnTo>
                    <a:pt x="2561" y="122"/>
                  </a:lnTo>
                  <a:lnTo>
                    <a:pt x="2568" y="164"/>
                  </a:lnTo>
                  <a:lnTo>
                    <a:pt x="2574" y="203"/>
                  </a:lnTo>
                  <a:lnTo>
                    <a:pt x="2578" y="242"/>
                  </a:lnTo>
                  <a:lnTo>
                    <a:pt x="2583" y="284"/>
                  </a:lnTo>
                  <a:lnTo>
                    <a:pt x="2590" y="325"/>
                  </a:lnTo>
                  <a:lnTo>
                    <a:pt x="2595" y="363"/>
                  </a:lnTo>
                  <a:lnTo>
                    <a:pt x="2600" y="404"/>
                  </a:lnTo>
                  <a:lnTo>
                    <a:pt x="2606" y="444"/>
                  </a:lnTo>
                  <a:lnTo>
                    <a:pt x="2612" y="482"/>
                  </a:lnTo>
                  <a:lnTo>
                    <a:pt x="2618" y="524"/>
                  </a:lnTo>
                  <a:lnTo>
                    <a:pt x="2625" y="564"/>
                  </a:lnTo>
                  <a:lnTo>
                    <a:pt x="2631" y="604"/>
                  </a:lnTo>
                  <a:lnTo>
                    <a:pt x="2637" y="644"/>
                  </a:lnTo>
                  <a:lnTo>
                    <a:pt x="2638" y="649"/>
                  </a:lnTo>
                  <a:lnTo>
                    <a:pt x="2638" y="654"/>
                  </a:lnTo>
                  <a:lnTo>
                    <a:pt x="2639" y="658"/>
                  </a:lnTo>
                  <a:lnTo>
                    <a:pt x="2637" y="661"/>
                  </a:lnTo>
                  <a:lnTo>
                    <a:pt x="2635" y="665"/>
                  </a:lnTo>
                  <a:lnTo>
                    <a:pt x="2631" y="668"/>
                  </a:lnTo>
                  <a:lnTo>
                    <a:pt x="2623" y="670"/>
                  </a:lnTo>
                  <a:lnTo>
                    <a:pt x="2612" y="672"/>
                  </a:lnTo>
                  <a:lnTo>
                    <a:pt x="2475" y="697"/>
                  </a:lnTo>
                  <a:lnTo>
                    <a:pt x="2439" y="696"/>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55" name="Freeform 8"/>
            <p:cNvSpPr>
              <a:spLocks/>
            </p:cNvSpPr>
            <p:nvPr/>
          </p:nvSpPr>
          <p:spPr bwMode="auto">
            <a:xfrm>
              <a:off x="1601" y="1822"/>
              <a:ext cx="2652" cy="702"/>
            </a:xfrm>
            <a:custGeom>
              <a:avLst/>
              <a:gdLst>
                <a:gd name="T0" fmla="*/ 3 w 2652"/>
                <a:gd name="T1" fmla="*/ 609 h 702"/>
                <a:gd name="T2" fmla="*/ 32 w 2652"/>
                <a:gd name="T3" fmla="*/ 486 h 702"/>
                <a:gd name="T4" fmla="*/ 74 w 2652"/>
                <a:gd name="T5" fmla="*/ 479 h 702"/>
                <a:gd name="T6" fmla="*/ 111 w 2652"/>
                <a:gd name="T7" fmla="*/ 472 h 702"/>
                <a:gd name="T8" fmla="*/ 143 w 2652"/>
                <a:gd name="T9" fmla="*/ 467 h 702"/>
                <a:gd name="T10" fmla="*/ 174 w 2652"/>
                <a:gd name="T11" fmla="*/ 461 h 702"/>
                <a:gd name="T12" fmla="*/ 206 w 2652"/>
                <a:gd name="T13" fmla="*/ 457 h 702"/>
                <a:gd name="T14" fmla="*/ 238 w 2652"/>
                <a:gd name="T15" fmla="*/ 453 h 702"/>
                <a:gd name="T16" fmla="*/ 276 w 2652"/>
                <a:gd name="T17" fmla="*/ 449 h 702"/>
                <a:gd name="T18" fmla="*/ 319 w 2652"/>
                <a:gd name="T19" fmla="*/ 444 h 702"/>
                <a:gd name="T20" fmla="*/ 370 w 2652"/>
                <a:gd name="T21" fmla="*/ 440 h 702"/>
                <a:gd name="T22" fmla="*/ 430 w 2652"/>
                <a:gd name="T23" fmla="*/ 432 h 702"/>
                <a:gd name="T24" fmla="*/ 560 w 2652"/>
                <a:gd name="T25" fmla="*/ 369 h 702"/>
                <a:gd name="T26" fmla="*/ 683 w 2652"/>
                <a:gd name="T27" fmla="*/ 324 h 702"/>
                <a:gd name="T28" fmla="*/ 799 w 2652"/>
                <a:gd name="T29" fmla="*/ 293 h 702"/>
                <a:gd name="T30" fmla="*/ 907 w 2652"/>
                <a:gd name="T31" fmla="*/ 274 h 702"/>
                <a:gd name="T32" fmla="*/ 1006 w 2652"/>
                <a:gd name="T33" fmla="*/ 267 h 702"/>
                <a:gd name="T34" fmla="*/ 1096 w 2652"/>
                <a:gd name="T35" fmla="*/ 268 h 702"/>
                <a:gd name="T36" fmla="*/ 1174 w 2652"/>
                <a:gd name="T37" fmla="*/ 274 h 702"/>
                <a:gd name="T38" fmla="*/ 1244 w 2652"/>
                <a:gd name="T39" fmla="*/ 285 h 702"/>
                <a:gd name="T40" fmla="*/ 1301 w 2652"/>
                <a:gd name="T41" fmla="*/ 298 h 702"/>
                <a:gd name="T42" fmla="*/ 1344 w 2652"/>
                <a:gd name="T43" fmla="*/ 312 h 702"/>
                <a:gd name="T44" fmla="*/ 1388 w 2652"/>
                <a:gd name="T45" fmla="*/ 329 h 702"/>
                <a:gd name="T46" fmla="*/ 1465 w 2652"/>
                <a:gd name="T47" fmla="*/ 351 h 702"/>
                <a:gd name="T48" fmla="*/ 1547 w 2652"/>
                <a:gd name="T49" fmla="*/ 372 h 702"/>
                <a:gd name="T50" fmla="*/ 1626 w 2652"/>
                <a:gd name="T51" fmla="*/ 389 h 702"/>
                <a:gd name="T52" fmla="*/ 1686 w 2652"/>
                <a:gd name="T53" fmla="*/ 401 h 702"/>
                <a:gd name="T54" fmla="*/ 1711 w 2652"/>
                <a:gd name="T55" fmla="*/ 405 h 702"/>
                <a:gd name="T56" fmla="*/ 1724 w 2652"/>
                <a:gd name="T57" fmla="*/ 408 h 702"/>
                <a:gd name="T58" fmla="*/ 1751 w 2652"/>
                <a:gd name="T59" fmla="*/ 414 h 702"/>
                <a:gd name="T60" fmla="*/ 1792 w 2652"/>
                <a:gd name="T61" fmla="*/ 422 h 702"/>
                <a:gd name="T62" fmla="*/ 1841 w 2652"/>
                <a:gd name="T63" fmla="*/ 429 h 702"/>
                <a:gd name="T64" fmla="*/ 1898 w 2652"/>
                <a:gd name="T65" fmla="*/ 433 h 702"/>
                <a:gd name="T66" fmla="*/ 1956 w 2652"/>
                <a:gd name="T67" fmla="*/ 433 h 702"/>
                <a:gd name="T68" fmla="*/ 2012 w 2652"/>
                <a:gd name="T69" fmla="*/ 425 h 702"/>
                <a:gd name="T70" fmla="*/ 2066 w 2652"/>
                <a:gd name="T71" fmla="*/ 409 h 702"/>
                <a:gd name="T72" fmla="*/ 2111 w 2652"/>
                <a:gd name="T73" fmla="*/ 385 h 702"/>
                <a:gd name="T74" fmla="*/ 2147 w 2652"/>
                <a:gd name="T75" fmla="*/ 347 h 702"/>
                <a:gd name="T76" fmla="*/ 2311 w 2652"/>
                <a:gd name="T77" fmla="*/ 47 h 702"/>
                <a:gd name="T78" fmla="*/ 2320 w 2652"/>
                <a:gd name="T79" fmla="*/ 32 h 702"/>
                <a:gd name="T80" fmla="*/ 2351 w 2652"/>
                <a:gd name="T81" fmla="*/ 12 h 702"/>
                <a:gd name="T82" fmla="*/ 2398 w 2652"/>
                <a:gd name="T83" fmla="*/ 4 h 702"/>
                <a:gd name="T84" fmla="*/ 2437 w 2652"/>
                <a:gd name="T85" fmla="*/ 2 h 702"/>
                <a:gd name="T86" fmla="*/ 2479 w 2652"/>
                <a:gd name="T87" fmla="*/ 1 h 702"/>
                <a:gd name="T88" fmla="*/ 2516 w 2652"/>
                <a:gd name="T89" fmla="*/ 0 h 702"/>
                <a:gd name="T90" fmla="*/ 2544 w 2652"/>
                <a:gd name="T91" fmla="*/ 0 h 702"/>
                <a:gd name="T92" fmla="*/ 2554 w 2652"/>
                <a:gd name="T93" fmla="*/ 1 h 702"/>
                <a:gd name="T94" fmla="*/ 2573 w 2652"/>
                <a:gd name="T95" fmla="*/ 123 h 702"/>
                <a:gd name="T96" fmla="*/ 2590 w 2652"/>
                <a:gd name="T97" fmla="*/ 245 h 702"/>
                <a:gd name="T98" fmla="*/ 2608 w 2652"/>
                <a:gd name="T99" fmla="*/ 366 h 702"/>
                <a:gd name="T100" fmla="*/ 2624 w 2652"/>
                <a:gd name="T101" fmla="*/ 487 h 702"/>
                <a:gd name="T102" fmla="*/ 2643 w 2652"/>
                <a:gd name="T103" fmla="*/ 608 h 702"/>
                <a:gd name="T104" fmla="*/ 2651 w 2652"/>
                <a:gd name="T105" fmla="*/ 658 h 702"/>
                <a:gd name="T106" fmla="*/ 2647 w 2652"/>
                <a:gd name="T107" fmla="*/ 669 h 702"/>
                <a:gd name="T108" fmla="*/ 2625 w 2652"/>
                <a:gd name="T109" fmla="*/ 677 h 7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52"/>
                <a:gd name="T166" fmla="*/ 0 h 702"/>
                <a:gd name="T167" fmla="*/ 2652 w 2652"/>
                <a:gd name="T168" fmla="*/ 702 h 7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52" h="702">
                  <a:moveTo>
                    <a:pt x="2451" y="700"/>
                  </a:moveTo>
                  <a:lnTo>
                    <a:pt x="2449" y="624"/>
                  </a:lnTo>
                  <a:lnTo>
                    <a:pt x="3" y="609"/>
                  </a:lnTo>
                  <a:lnTo>
                    <a:pt x="0" y="491"/>
                  </a:lnTo>
                  <a:lnTo>
                    <a:pt x="17" y="490"/>
                  </a:lnTo>
                  <a:lnTo>
                    <a:pt x="32" y="486"/>
                  </a:lnTo>
                  <a:lnTo>
                    <a:pt x="47" y="483"/>
                  </a:lnTo>
                  <a:lnTo>
                    <a:pt x="62" y="482"/>
                  </a:lnTo>
                  <a:lnTo>
                    <a:pt x="74" y="479"/>
                  </a:lnTo>
                  <a:lnTo>
                    <a:pt x="87" y="476"/>
                  </a:lnTo>
                  <a:lnTo>
                    <a:pt x="99" y="474"/>
                  </a:lnTo>
                  <a:lnTo>
                    <a:pt x="111" y="472"/>
                  </a:lnTo>
                  <a:lnTo>
                    <a:pt x="122" y="470"/>
                  </a:lnTo>
                  <a:lnTo>
                    <a:pt x="133" y="468"/>
                  </a:lnTo>
                  <a:lnTo>
                    <a:pt x="143" y="467"/>
                  </a:lnTo>
                  <a:lnTo>
                    <a:pt x="153" y="466"/>
                  </a:lnTo>
                  <a:lnTo>
                    <a:pt x="164" y="462"/>
                  </a:lnTo>
                  <a:lnTo>
                    <a:pt x="174" y="461"/>
                  </a:lnTo>
                  <a:lnTo>
                    <a:pt x="185" y="461"/>
                  </a:lnTo>
                  <a:lnTo>
                    <a:pt x="195" y="459"/>
                  </a:lnTo>
                  <a:lnTo>
                    <a:pt x="206" y="457"/>
                  </a:lnTo>
                  <a:lnTo>
                    <a:pt x="217" y="456"/>
                  </a:lnTo>
                  <a:lnTo>
                    <a:pt x="228" y="454"/>
                  </a:lnTo>
                  <a:lnTo>
                    <a:pt x="238" y="453"/>
                  </a:lnTo>
                  <a:lnTo>
                    <a:pt x="251" y="452"/>
                  </a:lnTo>
                  <a:lnTo>
                    <a:pt x="263" y="450"/>
                  </a:lnTo>
                  <a:lnTo>
                    <a:pt x="276" y="449"/>
                  </a:lnTo>
                  <a:lnTo>
                    <a:pt x="290" y="448"/>
                  </a:lnTo>
                  <a:lnTo>
                    <a:pt x="304" y="446"/>
                  </a:lnTo>
                  <a:lnTo>
                    <a:pt x="319" y="444"/>
                  </a:lnTo>
                  <a:lnTo>
                    <a:pt x="336" y="443"/>
                  </a:lnTo>
                  <a:lnTo>
                    <a:pt x="352" y="441"/>
                  </a:lnTo>
                  <a:lnTo>
                    <a:pt x="370" y="440"/>
                  </a:lnTo>
                  <a:lnTo>
                    <a:pt x="390" y="437"/>
                  </a:lnTo>
                  <a:lnTo>
                    <a:pt x="409" y="435"/>
                  </a:lnTo>
                  <a:lnTo>
                    <a:pt x="430" y="432"/>
                  </a:lnTo>
                  <a:lnTo>
                    <a:pt x="475" y="409"/>
                  </a:lnTo>
                  <a:lnTo>
                    <a:pt x="518" y="388"/>
                  </a:lnTo>
                  <a:lnTo>
                    <a:pt x="560" y="369"/>
                  </a:lnTo>
                  <a:lnTo>
                    <a:pt x="602" y="353"/>
                  </a:lnTo>
                  <a:lnTo>
                    <a:pt x="643" y="338"/>
                  </a:lnTo>
                  <a:lnTo>
                    <a:pt x="683" y="324"/>
                  </a:lnTo>
                  <a:lnTo>
                    <a:pt x="723" y="313"/>
                  </a:lnTo>
                  <a:lnTo>
                    <a:pt x="761" y="302"/>
                  </a:lnTo>
                  <a:lnTo>
                    <a:pt x="799" y="293"/>
                  </a:lnTo>
                  <a:lnTo>
                    <a:pt x="836" y="286"/>
                  </a:lnTo>
                  <a:lnTo>
                    <a:pt x="872" y="280"/>
                  </a:lnTo>
                  <a:lnTo>
                    <a:pt x="907" y="274"/>
                  </a:lnTo>
                  <a:lnTo>
                    <a:pt x="940" y="270"/>
                  </a:lnTo>
                  <a:lnTo>
                    <a:pt x="973" y="267"/>
                  </a:lnTo>
                  <a:lnTo>
                    <a:pt x="1006" y="267"/>
                  </a:lnTo>
                  <a:lnTo>
                    <a:pt x="1037" y="264"/>
                  </a:lnTo>
                  <a:lnTo>
                    <a:pt x="1066" y="266"/>
                  </a:lnTo>
                  <a:lnTo>
                    <a:pt x="1096" y="268"/>
                  </a:lnTo>
                  <a:lnTo>
                    <a:pt x="1123" y="269"/>
                  </a:lnTo>
                  <a:lnTo>
                    <a:pt x="1149" y="270"/>
                  </a:lnTo>
                  <a:lnTo>
                    <a:pt x="1174" y="274"/>
                  </a:lnTo>
                  <a:lnTo>
                    <a:pt x="1198" y="277"/>
                  </a:lnTo>
                  <a:lnTo>
                    <a:pt x="1221" y="281"/>
                  </a:lnTo>
                  <a:lnTo>
                    <a:pt x="1244" y="285"/>
                  </a:lnTo>
                  <a:lnTo>
                    <a:pt x="1263" y="288"/>
                  </a:lnTo>
                  <a:lnTo>
                    <a:pt x="1283" y="293"/>
                  </a:lnTo>
                  <a:lnTo>
                    <a:pt x="1301" y="298"/>
                  </a:lnTo>
                  <a:lnTo>
                    <a:pt x="1317" y="303"/>
                  </a:lnTo>
                  <a:lnTo>
                    <a:pt x="1331" y="308"/>
                  </a:lnTo>
                  <a:lnTo>
                    <a:pt x="1344" y="312"/>
                  </a:lnTo>
                  <a:lnTo>
                    <a:pt x="1356" y="317"/>
                  </a:lnTo>
                  <a:lnTo>
                    <a:pt x="1367" y="320"/>
                  </a:lnTo>
                  <a:lnTo>
                    <a:pt x="1388" y="329"/>
                  </a:lnTo>
                  <a:lnTo>
                    <a:pt x="1411" y="336"/>
                  </a:lnTo>
                  <a:lnTo>
                    <a:pt x="1438" y="343"/>
                  </a:lnTo>
                  <a:lnTo>
                    <a:pt x="1465" y="351"/>
                  </a:lnTo>
                  <a:lnTo>
                    <a:pt x="1492" y="358"/>
                  </a:lnTo>
                  <a:lnTo>
                    <a:pt x="1519" y="365"/>
                  </a:lnTo>
                  <a:lnTo>
                    <a:pt x="1547" y="372"/>
                  </a:lnTo>
                  <a:lnTo>
                    <a:pt x="1574" y="379"/>
                  </a:lnTo>
                  <a:lnTo>
                    <a:pt x="1601" y="383"/>
                  </a:lnTo>
                  <a:lnTo>
                    <a:pt x="1626" y="389"/>
                  </a:lnTo>
                  <a:lnTo>
                    <a:pt x="1649" y="394"/>
                  </a:lnTo>
                  <a:lnTo>
                    <a:pt x="1668" y="398"/>
                  </a:lnTo>
                  <a:lnTo>
                    <a:pt x="1686" y="401"/>
                  </a:lnTo>
                  <a:lnTo>
                    <a:pt x="1698" y="404"/>
                  </a:lnTo>
                  <a:lnTo>
                    <a:pt x="1707" y="405"/>
                  </a:lnTo>
                  <a:lnTo>
                    <a:pt x="1711" y="405"/>
                  </a:lnTo>
                  <a:lnTo>
                    <a:pt x="1713" y="405"/>
                  </a:lnTo>
                  <a:lnTo>
                    <a:pt x="1718" y="407"/>
                  </a:lnTo>
                  <a:lnTo>
                    <a:pt x="1724" y="408"/>
                  </a:lnTo>
                  <a:lnTo>
                    <a:pt x="1731" y="410"/>
                  </a:lnTo>
                  <a:lnTo>
                    <a:pt x="1740" y="412"/>
                  </a:lnTo>
                  <a:lnTo>
                    <a:pt x="1751" y="414"/>
                  </a:lnTo>
                  <a:lnTo>
                    <a:pt x="1763" y="416"/>
                  </a:lnTo>
                  <a:lnTo>
                    <a:pt x="1776" y="418"/>
                  </a:lnTo>
                  <a:lnTo>
                    <a:pt x="1792" y="422"/>
                  </a:lnTo>
                  <a:lnTo>
                    <a:pt x="1807" y="423"/>
                  </a:lnTo>
                  <a:lnTo>
                    <a:pt x="1824" y="425"/>
                  </a:lnTo>
                  <a:lnTo>
                    <a:pt x="1841" y="429"/>
                  </a:lnTo>
                  <a:lnTo>
                    <a:pt x="1860" y="430"/>
                  </a:lnTo>
                  <a:lnTo>
                    <a:pt x="1878" y="432"/>
                  </a:lnTo>
                  <a:lnTo>
                    <a:pt x="1898" y="433"/>
                  </a:lnTo>
                  <a:lnTo>
                    <a:pt x="1917" y="433"/>
                  </a:lnTo>
                  <a:lnTo>
                    <a:pt x="1936" y="432"/>
                  </a:lnTo>
                  <a:lnTo>
                    <a:pt x="1956" y="433"/>
                  </a:lnTo>
                  <a:lnTo>
                    <a:pt x="1975" y="431"/>
                  </a:lnTo>
                  <a:lnTo>
                    <a:pt x="1994" y="429"/>
                  </a:lnTo>
                  <a:lnTo>
                    <a:pt x="2012" y="425"/>
                  </a:lnTo>
                  <a:lnTo>
                    <a:pt x="2031" y="422"/>
                  </a:lnTo>
                  <a:lnTo>
                    <a:pt x="2049" y="417"/>
                  </a:lnTo>
                  <a:lnTo>
                    <a:pt x="2066" y="409"/>
                  </a:lnTo>
                  <a:lnTo>
                    <a:pt x="2083" y="402"/>
                  </a:lnTo>
                  <a:lnTo>
                    <a:pt x="2098" y="395"/>
                  </a:lnTo>
                  <a:lnTo>
                    <a:pt x="2111" y="385"/>
                  </a:lnTo>
                  <a:lnTo>
                    <a:pt x="2126" y="373"/>
                  </a:lnTo>
                  <a:lnTo>
                    <a:pt x="2137" y="362"/>
                  </a:lnTo>
                  <a:lnTo>
                    <a:pt x="2147" y="347"/>
                  </a:lnTo>
                  <a:lnTo>
                    <a:pt x="2156" y="331"/>
                  </a:lnTo>
                  <a:lnTo>
                    <a:pt x="2164" y="314"/>
                  </a:lnTo>
                  <a:lnTo>
                    <a:pt x="2311" y="47"/>
                  </a:lnTo>
                  <a:lnTo>
                    <a:pt x="2312" y="44"/>
                  </a:lnTo>
                  <a:lnTo>
                    <a:pt x="2316" y="40"/>
                  </a:lnTo>
                  <a:lnTo>
                    <a:pt x="2320" y="32"/>
                  </a:lnTo>
                  <a:lnTo>
                    <a:pt x="2328" y="25"/>
                  </a:lnTo>
                  <a:lnTo>
                    <a:pt x="2338" y="18"/>
                  </a:lnTo>
                  <a:lnTo>
                    <a:pt x="2351" y="12"/>
                  </a:lnTo>
                  <a:lnTo>
                    <a:pt x="2367" y="8"/>
                  </a:lnTo>
                  <a:lnTo>
                    <a:pt x="2386" y="5"/>
                  </a:lnTo>
                  <a:lnTo>
                    <a:pt x="2398" y="4"/>
                  </a:lnTo>
                  <a:lnTo>
                    <a:pt x="2410" y="2"/>
                  </a:lnTo>
                  <a:lnTo>
                    <a:pt x="2424" y="3"/>
                  </a:lnTo>
                  <a:lnTo>
                    <a:pt x="2437" y="2"/>
                  </a:lnTo>
                  <a:lnTo>
                    <a:pt x="2452" y="1"/>
                  </a:lnTo>
                  <a:lnTo>
                    <a:pt x="2465" y="1"/>
                  </a:lnTo>
                  <a:lnTo>
                    <a:pt x="2479" y="1"/>
                  </a:lnTo>
                  <a:lnTo>
                    <a:pt x="2492" y="0"/>
                  </a:lnTo>
                  <a:lnTo>
                    <a:pt x="2505" y="0"/>
                  </a:lnTo>
                  <a:lnTo>
                    <a:pt x="2516" y="0"/>
                  </a:lnTo>
                  <a:lnTo>
                    <a:pt x="2527" y="0"/>
                  </a:lnTo>
                  <a:lnTo>
                    <a:pt x="2535" y="0"/>
                  </a:lnTo>
                  <a:lnTo>
                    <a:pt x="2544" y="0"/>
                  </a:lnTo>
                  <a:lnTo>
                    <a:pt x="2548" y="0"/>
                  </a:lnTo>
                  <a:lnTo>
                    <a:pt x="2552" y="1"/>
                  </a:lnTo>
                  <a:lnTo>
                    <a:pt x="2554" y="1"/>
                  </a:lnTo>
                  <a:lnTo>
                    <a:pt x="2562" y="42"/>
                  </a:lnTo>
                  <a:lnTo>
                    <a:pt x="2567" y="82"/>
                  </a:lnTo>
                  <a:lnTo>
                    <a:pt x="2573" y="123"/>
                  </a:lnTo>
                  <a:lnTo>
                    <a:pt x="2579" y="164"/>
                  </a:lnTo>
                  <a:lnTo>
                    <a:pt x="2585" y="203"/>
                  </a:lnTo>
                  <a:lnTo>
                    <a:pt x="2590" y="245"/>
                  </a:lnTo>
                  <a:lnTo>
                    <a:pt x="2595" y="285"/>
                  </a:lnTo>
                  <a:lnTo>
                    <a:pt x="2602" y="326"/>
                  </a:lnTo>
                  <a:lnTo>
                    <a:pt x="2608" y="366"/>
                  </a:lnTo>
                  <a:lnTo>
                    <a:pt x="2612" y="406"/>
                  </a:lnTo>
                  <a:lnTo>
                    <a:pt x="2619" y="446"/>
                  </a:lnTo>
                  <a:lnTo>
                    <a:pt x="2624" y="487"/>
                  </a:lnTo>
                  <a:lnTo>
                    <a:pt x="2630" y="527"/>
                  </a:lnTo>
                  <a:lnTo>
                    <a:pt x="2635" y="567"/>
                  </a:lnTo>
                  <a:lnTo>
                    <a:pt x="2643" y="608"/>
                  </a:lnTo>
                  <a:lnTo>
                    <a:pt x="2649" y="649"/>
                  </a:lnTo>
                  <a:lnTo>
                    <a:pt x="2651" y="653"/>
                  </a:lnTo>
                  <a:lnTo>
                    <a:pt x="2651" y="658"/>
                  </a:lnTo>
                  <a:lnTo>
                    <a:pt x="2651" y="663"/>
                  </a:lnTo>
                  <a:lnTo>
                    <a:pt x="2650" y="666"/>
                  </a:lnTo>
                  <a:lnTo>
                    <a:pt x="2647" y="669"/>
                  </a:lnTo>
                  <a:lnTo>
                    <a:pt x="2643" y="673"/>
                  </a:lnTo>
                  <a:lnTo>
                    <a:pt x="2635" y="674"/>
                  </a:lnTo>
                  <a:lnTo>
                    <a:pt x="2625" y="677"/>
                  </a:lnTo>
                  <a:lnTo>
                    <a:pt x="2488" y="701"/>
                  </a:lnTo>
                  <a:lnTo>
                    <a:pt x="2451" y="70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56" name="Freeform 9"/>
            <p:cNvSpPr>
              <a:spLocks/>
            </p:cNvSpPr>
            <p:nvPr/>
          </p:nvSpPr>
          <p:spPr bwMode="auto">
            <a:xfrm>
              <a:off x="2040" y="2080"/>
              <a:ext cx="847" cy="211"/>
            </a:xfrm>
            <a:custGeom>
              <a:avLst/>
              <a:gdLst>
                <a:gd name="T0" fmla="*/ 0 w 847"/>
                <a:gd name="T1" fmla="*/ 171 h 211"/>
                <a:gd name="T2" fmla="*/ 17 w 847"/>
                <a:gd name="T3" fmla="*/ 205 h 211"/>
                <a:gd name="T4" fmla="*/ 18 w 847"/>
                <a:gd name="T5" fmla="*/ 210 h 211"/>
                <a:gd name="T6" fmla="*/ 168 w 847"/>
                <a:gd name="T7" fmla="*/ 210 h 211"/>
                <a:gd name="T8" fmla="*/ 795 w 847"/>
                <a:gd name="T9" fmla="*/ 91 h 211"/>
                <a:gd name="T10" fmla="*/ 846 w 847"/>
                <a:gd name="T11" fmla="*/ 30 h 211"/>
                <a:gd name="T12" fmla="*/ 845 w 847"/>
                <a:gd name="T13" fmla="*/ 29 h 211"/>
                <a:gd name="T14" fmla="*/ 842 w 847"/>
                <a:gd name="T15" fmla="*/ 29 h 211"/>
                <a:gd name="T16" fmla="*/ 836 w 847"/>
                <a:gd name="T17" fmla="*/ 27 h 211"/>
                <a:gd name="T18" fmla="*/ 829 w 847"/>
                <a:gd name="T19" fmla="*/ 25 h 211"/>
                <a:gd name="T20" fmla="*/ 820 w 847"/>
                <a:gd name="T21" fmla="*/ 21 h 211"/>
                <a:gd name="T22" fmla="*/ 808 w 847"/>
                <a:gd name="T23" fmla="*/ 19 h 211"/>
                <a:gd name="T24" fmla="*/ 795 w 847"/>
                <a:gd name="T25" fmla="*/ 18 h 211"/>
                <a:gd name="T26" fmla="*/ 781 w 847"/>
                <a:gd name="T27" fmla="*/ 15 h 211"/>
                <a:gd name="T28" fmla="*/ 765 w 847"/>
                <a:gd name="T29" fmla="*/ 11 h 211"/>
                <a:gd name="T30" fmla="*/ 746 w 847"/>
                <a:gd name="T31" fmla="*/ 8 h 211"/>
                <a:gd name="T32" fmla="*/ 727 w 847"/>
                <a:gd name="T33" fmla="*/ 7 h 211"/>
                <a:gd name="T34" fmla="*/ 705 w 847"/>
                <a:gd name="T35" fmla="*/ 5 h 211"/>
                <a:gd name="T36" fmla="*/ 681 w 847"/>
                <a:gd name="T37" fmla="*/ 2 h 211"/>
                <a:gd name="T38" fmla="*/ 657 w 847"/>
                <a:gd name="T39" fmla="*/ 1 h 211"/>
                <a:gd name="T40" fmla="*/ 631 w 847"/>
                <a:gd name="T41" fmla="*/ 0 h 211"/>
                <a:gd name="T42" fmla="*/ 603 w 847"/>
                <a:gd name="T43" fmla="*/ 1 h 211"/>
                <a:gd name="T44" fmla="*/ 575 w 847"/>
                <a:gd name="T45" fmla="*/ 1 h 211"/>
                <a:gd name="T46" fmla="*/ 544 w 847"/>
                <a:gd name="T47" fmla="*/ 5 h 211"/>
                <a:gd name="T48" fmla="*/ 513 w 847"/>
                <a:gd name="T49" fmla="*/ 7 h 211"/>
                <a:gd name="T50" fmla="*/ 480 w 847"/>
                <a:gd name="T51" fmla="*/ 9 h 211"/>
                <a:gd name="T52" fmla="*/ 445 w 847"/>
                <a:gd name="T53" fmla="*/ 15 h 211"/>
                <a:gd name="T54" fmla="*/ 410 w 847"/>
                <a:gd name="T55" fmla="*/ 21 h 211"/>
                <a:gd name="T56" fmla="*/ 374 w 847"/>
                <a:gd name="T57" fmla="*/ 30 h 211"/>
                <a:gd name="T58" fmla="*/ 335 w 847"/>
                <a:gd name="T59" fmla="*/ 38 h 211"/>
                <a:gd name="T60" fmla="*/ 296 w 847"/>
                <a:gd name="T61" fmla="*/ 48 h 211"/>
                <a:gd name="T62" fmla="*/ 258 w 847"/>
                <a:gd name="T63" fmla="*/ 61 h 211"/>
                <a:gd name="T64" fmla="*/ 216 w 847"/>
                <a:gd name="T65" fmla="*/ 75 h 211"/>
                <a:gd name="T66" fmla="*/ 175 w 847"/>
                <a:gd name="T67" fmla="*/ 90 h 211"/>
                <a:gd name="T68" fmla="*/ 132 w 847"/>
                <a:gd name="T69" fmla="*/ 106 h 211"/>
                <a:gd name="T70" fmla="*/ 90 w 847"/>
                <a:gd name="T71" fmla="*/ 127 h 211"/>
                <a:gd name="T72" fmla="*/ 46 w 847"/>
                <a:gd name="T73" fmla="*/ 148 h 211"/>
                <a:gd name="T74" fmla="*/ 0 w 847"/>
                <a:gd name="T75" fmla="*/ 171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7"/>
                <a:gd name="T115" fmla="*/ 0 h 211"/>
                <a:gd name="T116" fmla="*/ 847 w 847"/>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7" h="211">
                  <a:moveTo>
                    <a:pt x="0" y="171"/>
                  </a:moveTo>
                  <a:lnTo>
                    <a:pt x="17" y="205"/>
                  </a:lnTo>
                  <a:lnTo>
                    <a:pt x="18" y="210"/>
                  </a:lnTo>
                  <a:lnTo>
                    <a:pt x="168" y="210"/>
                  </a:lnTo>
                  <a:lnTo>
                    <a:pt x="795" y="91"/>
                  </a:lnTo>
                  <a:lnTo>
                    <a:pt x="846" y="30"/>
                  </a:lnTo>
                  <a:lnTo>
                    <a:pt x="845" y="29"/>
                  </a:lnTo>
                  <a:lnTo>
                    <a:pt x="842" y="29"/>
                  </a:lnTo>
                  <a:lnTo>
                    <a:pt x="836" y="27"/>
                  </a:lnTo>
                  <a:lnTo>
                    <a:pt x="829" y="25"/>
                  </a:lnTo>
                  <a:lnTo>
                    <a:pt x="820" y="21"/>
                  </a:lnTo>
                  <a:lnTo>
                    <a:pt x="808" y="19"/>
                  </a:lnTo>
                  <a:lnTo>
                    <a:pt x="795" y="18"/>
                  </a:lnTo>
                  <a:lnTo>
                    <a:pt x="781" y="15"/>
                  </a:lnTo>
                  <a:lnTo>
                    <a:pt x="765" y="11"/>
                  </a:lnTo>
                  <a:lnTo>
                    <a:pt x="746" y="8"/>
                  </a:lnTo>
                  <a:lnTo>
                    <a:pt x="727" y="7"/>
                  </a:lnTo>
                  <a:lnTo>
                    <a:pt x="705" y="5"/>
                  </a:lnTo>
                  <a:lnTo>
                    <a:pt x="681" y="2"/>
                  </a:lnTo>
                  <a:lnTo>
                    <a:pt x="657" y="1"/>
                  </a:lnTo>
                  <a:lnTo>
                    <a:pt x="631" y="0"/>
                  </a:lnTo>
                  <a:lnTo>
                    <a:pt x="603" y="1"/>
                  </a:lnTo>
                  <a:lnTo>
                    <a:pt x="575" y="1"/>
                  </a:lnTo>
                  <a:lnTo>
                    <a:pt x="544" y="5"/>
                  </a:lnTo>
                  <a:lnTo>
                    <a:pt x="513" y="7"/>
                  </a:lnTo>
                  <a:lnTo>
                    <a:pt x="480" y="9"/>
                  </a:lnTo>
                  <a:lnTo>
                    <a:pt x="445" y="15"/>
                  </a:lnTo>
                  <a:lnTo>
                    <a:pt x="410" y="21"/>
                  </a:lnTo>
                  <a:lnTo>
                    <a:pt x="374" y="30"/>
                  </a:lnTo>
                  <a:lnTo>
                    <a:pt x="335" y="38"/>
                  </a:lnTo>
                  <a:lnTo>
                    <a:pt x="296" y="48"/>
                  </a:lnTo>
                  <a:lnTo>
                    <a:pt x="258" y="61"/>
                  </a:lnTo>
                  <a:lnTo>
                    <a:pt x="216" y="75"/>
                  </a:lnTo>
                  <a:lnTo>
                    <a:pt x="175" y="90"/>
                  </a:lnTo>
                  <a:lnTo>
                    <a:pt x="132" y="106"/>
                  </a:lnTo>
                  <a:lnTo>
                    <a:pt x="90" y="127"/>
                  </a:lnTo>
                  <a:lnTo>
                    <a:pt x="46" y="148"/>
                  </a:lnTo>
                  <a:lnTo>
                    <a:pt x="0" y="171"/>
                  </a:lnTo>
                </a:path>
              </a:pathLst>
            </a:custGeom>
            <a:solidFill>
              <a:srgbClr val="99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57" name="Freeform 10"/>
            <p:cNvSpPr>
              <a:spLocks/>
            </p:cNvSpPr>
            <p:nvPr/>
          </p:nvSpPr>
          <p:spPr bwMode="auto">
            <a:xfrm>
              <a:off x="2031" y="2085"/>
              <a:ext cx="860" cy="213"/>
            </a:xfrm>
            <a:custGeom>
              <a:avLst/>
              <a:gdLst>
                <a:gd name="T0" fmla="*/ 0 w 860"/>
                <a:gd name="T1" fmla="*/ 170 h 213"/>
                <a:gd name="T2" fmla="*/ 16 w 860"/>
                <a:gd name="T3" fmla="*/ 206 h 213"/>
                <a:gd name="T4" fmla="*/ 18 w 860"/>
                <a:gd name="T5" fmla="*/ 211 h 213"/>
                <a:gd name="T6" fmla="*/ 171 w 860"/>
                <a:gd name="T7" fmla="*/ 212 h 213"/>
                <a:gd name="T8" fmla="*/ 807 w 860"/>
                <a:gd name="T9" fmla="*/ 95 h 213"/>
                <a:gd name="T10" fmla="*/ 859 w 860"/>
                <a:gd name="T11" fmla="*/ 33 h 213"/>
                <a:gd name="T12" fmla="*/ 858 w 860"/>
                <a:gd name="T13" fmla="*/ 32 h 213"/>
                <a:gd name="T14" fmla="*/ 854 w 860"/>
                <a:gd name="T15" fmla="*/ 31 h 213"/>
                <a:gd name="T16" fmla="*/ 849 w 860"/>
                <a:gd name="T17" fmla="*/ 30 h 213"/>
                <a:gd name="T18" fmla="*/ 842 w 860"/>
                <a:gd name="T19" fmla="*/ 27 h 213"/>
                <a:gd name="T20" fmla="*/ 832 w 860"/>
                <a:gd name="T21" fmla="*/ 24 h 213"/>
                <a:gd name="T22" fmla="*/ 820 w 860"/>
                <a:gd name="T23" fmla="*/ 21 h 213"/>
                <a:gd name="T24" fmla="*/ 807 w 860"/>
                <a:gd name="T25" fmla="*/ 19 h 213"/>
                <a:gd name="T26" fmla="*/ 792 w 860"/>
                <a:gd name="T27" fmla="*/ 16 h 213"/>
                <a:gd name="T28" fmla="*/ 776 w 860"/>
                <a:gd name="T29" fmla="*/ 13 h 213"/>
                <a:gd name="T30" fmla="*/ 756 w 860"/>
                <a:gd name="T31" fmla="*/ 10 h 213"/>
                <a:gd name="T32" fmla="*/ 737 w 860"/>
                <a:gd name="T33" fmla="*/ 8 h 213"/>
                <a:gd name="T34" fmla="*/ 716 w 860"/>
                <a:gd name="T35" fmla="*/ 5 h 213"/>
                <a:gd name="T36" fmla="*/ 692 w 860"/>
                <a:gd name="T37" fmla="*/ 3 h 213"/>
                <a:gd name="T38" fmla="*/ 667 w 860"/>
                <a:gd name="T39" fmla="*/ 2 h 213"/>
                <a:gd name="T40" fmla="*/ 640 w 860"/>
                <a:gd name="T41" fmla="*/ 0 h 213"/>
                <a:gd name="T42" fmla="*/ 611 w 860"/>
                <a:gd name="T43" fmla="*/ 1 h 213"/>
                <a:gd name="T44" fmla="*/ 582 w 860"/>
                <a:gd name="T45" fmla="*/ 1 h 213"/>
                <a:gd name="T46" fmla="*/ 552 w 860"/>
                <a:gd name="T47" fmla="*/ 4 h 213"/>
                <a:gd name="T48" fmla="*/ 519 w 860"/>
                <a:gd name="T49" fmla="*/ 6 h 213"/>
                <a:gd name="T50" fmla="*/ 486 w 860"/>
                <a:gd name="T51" fmla="*/ 8 h 213"/>
                <a:gd name="T52" fmla="*/ 451 w 860"/>
                <a:gd name="T53" fmla="*/ 13 h 213"/>
                <a:gd name="T54" fmla="*/ 416 w 860"/>
                <a:gd name="T55" fmla="*/ 19 h 213"/>
                <a:gd name="T56" fmla="*/ 378 w 860"/>
                <a:gd name="T57" fmla="*/ 27 h 213"/>
                <a:gd name="T58" fmla="*/ 340 w 860"/>
                <a:gd name="T59" fmla="*/ 35 h 213"/>
                <a:gd name="T60" fmla="*/ 300 w 860"/>
                <a:gd name="T61" fmla="*/ 46 h 213"/>
                <a:gd name="T62" fmla="*/ 261 w 860"/>
                <a:gd name="T63" fmla="*/ 58 h 213"/>
                <a:gd name="T64" fmla="*/ 219 w 860"/>
                <a:gd name="T65" fmla="*/ 73 h 213"/>
                <a:gd name="T66" fmla="*/ 177 w 860"/>
                <a:gd name="T67" fmla="*/ 88 h 213"/>
                <a:gd name="T68" fmla="*/ 133 w 860"/>
                <a:gd name="T69" fmla="*/ 105 h 213"/>
                <a:gd name="T70" fmla="*/ 91 w 860"/>
                <a:gd name="T71" fmla="*/ 126 h 213"/>
                <a:gd name="T72" fmla="*/ 46 w 860"/>
                <a:gd name="T73" fmla="*/ 147 h 213"/>
                <a:gd name="T74" fmla="*/ 0 w 860"/>
                <a:gd name="T75" fmla="*/ 170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0"/>
                <a:gd name="T115" fmla="*/ 0 h 213"/>
                <a:gd name="T116" fmla="*/ 860 w 860"/>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0" h="213">
                  <a:moveTo>
                    <a:pt x="0" y="170"/>
                  </a:moveTo>
                  <a:lnTo>
                    <a:pt x="16" y="206"/>
                  </a:lnTo>
                  <a:lnTo>
                    <a:pt x="18" y="211"/>
                  </a:lnTo>
                  <a:lnTo>
                    <a:pt x="171" y="212"/>
                  </a:lnTo>
                  <a:lnTo>
                    <a:pt x="807" y="95"/>
                  </a:lnTo>
                  <a:lnTo>
                    <a:pt x="859" y="33"/>
                  </a:lnTo>
                  <a:lnTo>
                    <a:pt x="858" y="32"/>
                  </a:lnTo>
                  <a:lnTo>
                    <a:pt x="854" y="31"/>
                  </a:lnTo>
                  <a:lnTo>
                    <a:pt x="849" y="30"/>
                  </a:lnTo>
                  <a:lnTo>
                    <a:pt x="842" y="27"/>
                  </a:lnTo>
                  <a:lnTo>
                    <a:pt x="832" y="24"/>
                  </a:lnTo>
                  <a:lnTo>
                    <a:pt x="820" y="21"/>
                  </a:lnTo>
                  <a:lnTo>
                    <a:pt x="807" y="19"/>
                  </a:lnTo>
                  <a:lnTo>
                    <a:pt x="792" y="16"/>
                  </a:lnTo>
                  <a:lnTo>
                    <a:pt x="776" y="13"/>
                  </a:lnTo>
                  <a:lnTo>
                    <a:pt x="756" y="10"/>
                  </a:lnTo>
                  <a:lnTo>
                    <a:pt x="737" y="8"/>
                  </a:lnTo>
                  <a:lnTo>
                    <a:pt x="716" y="5"/>
                  </a:lnTo>
                  <a:lnTo>
                    <a:pt x="692" y="3"/>
                  </a:lnTo>
                  <a:lnTo>
                    <a:pt x="667" y="2"/>
                  </a:lnTo>
                  <a:lnTo>
                    <a:pt x="640" y="0"/>
                  </a:lnTo>
                  <a:lnTo>
                    <a:pt x="611" y="1"/>
                  </a:lnTo>
                  <a:lnTo>
                    <a:pt x="582" y="1"/>
                  </a:lnTo>
                  <a:lnTo>
                    <a:pt x="552" y="4"/>
                  </a:lnTo>
                  <a:lnTo>
                    <a:pt x="519" y="6"/>
                  </a:lnTo>
                  <a:lnTo>
                    <a:pt x="486" y="8"/>
                  </a:lnTo>
                  <a:lnTo>
                    <a:pt x="451" y="13"/>
                  </a:lnTo>
                  <a:lnTo>
                    <a:pt x="416" y="19"/>
                  </a:lnTo>
                  <a:lnTo>
                    <a:pt x="378" y="27"/>
                  </a:lnTo>
                  <a:lnTo>
                    <a:pt x="340" y="35"/>
                  </a:lnTo>
                  <a:lnTo>
                    <a:pt x="300" y="46"/>
                  </a:lnTo>
                  <a:lnTo>
                    <a:pt x="261" y="58"/>
                  </a:lnTo>
                  <a:lnTo>
                    <a:pt x="219" y="73"/>
                  </a:lnTo>
                  <a:lnTo>
                    <a:pt x="177" y="88"/>
                  </a:lnTo>
                  <a:lnTo>
                    <a:pt x="133" y="105"/>
                  </a:lnTo>
                  <a:lnTo>
                    <a:pt x="91" y="126"/>
                  </a:lnTo>
                  <a:lnTo>
                    <a:pt x="46" y="147"/>
                  </a:lnTo>
                  <a:lnTo>
                    <a:pt x="0" y="17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58" name="Freeform 11"/>
            <p:cNvSpPr>
              <a:spLocks/>
            </p:cNvSpPr>
            <p:nvPr/>
          </p:nvSpPr>
          <p:spPr bwMode="auto">
            <a:xfrm>
              <a:off x="1599" y="2421"/>
              <a:ext cx="2485" cy="169"/>
            </a:xfrm>
            <a:custGeom>
              <a:avLst/>
              <a:gdLst>
                <a:gd name="T0" fmla="*/ 2435 w 2485"/>
                <a:gd name="T1" fmla="*/ 99 h 169"/>
                <a:gd name="T2" fmla="*/ 2335 w 2485"/>
                <a:gd name="T3" fmla="*/ 102 h 169"/>
                <a:gd name="T4" fmla="*/ 2235 w 2485"/>
                <a:gd name="T5" fmla="*/ 109 h 169"/>
                <a:gd name="T6" fmla="*/ 2135 w 2485"/>
                <a:gd name="T7" fmla="*/ 112 h 169"/>
                <a:gd name="T8" fmla="*/ 2036 w 2485"/>
                <a:gd name="T9" fmla="*/ 116 h 169"/>
                <a:gd name="T10" fmla="*/ 1934 w 2485"/>
                <a:gd name="T11" fmla="*/ 117 h 169"/>
                <a:gd name="T12" fmla="*/ 1835 w 2485"/>
                <a:gd name="T13" fmla="*/ 119 h 169"/>
                <a:gd name="T14" fmla="*/ 1733 w 2485"/>
                <a:gd name="T15" fmla="*/ 124 h 169"/>
                <a:gd name="T16" fmla="*/ 1633 w 2485"/>
                <a:gd name="T17" fmla="*/ 125 h 169"/>
                <a:gd name="T18" fmla="*/ 1532 w 2485"/>
                <a:gd name="T19" fmla="*/ 126 h 169"/>
                <a:gd name="T20" fmla="*/ 1433 w 2485"/>
                <a:gd name="T21" fmla="*/ 128 h 169"/>
                <a:gd name="T22" fmla="*/ 1333 w 2485"/>
                <a:gd name="T23" fmla="*/ 131 h 169"/>
                <a:gd name="T24" fmla="*/ 1233 w 2485"/>
                <a:gd name="T25" fmla="*/ 132 h 169"/>
                <a:gd name="T26" fmla="*/ 1135 w 2485"/>
                <a:gd name="T27" fmla="*/ 135 h 169"/>
                <a:gd name="T28" fmla="*/ 1037 w 2485"/>
                <a:gd name="T29" fmla="*/ 139 h 169"/>
                <a:gd name="T30" fmla="*/ 939 w 2485"/>
                <a:gd name="T31" fmla="*/ 143 h 169"/>
                <a:gd name="T32" fmla="*/ 843 w 2485"/>
                <a:gd name="T33" fmla="*/ 148 h 169"/>
                <a:gd name="T34" fmla="*/ 758 w 2485"/>
                <a:gd name="T35" fmla="*/ 152 h 169"/>
                <a:gd name="T36" fmla="*/ 686 w 2485"/>
                <a:gd name="T37" fmla="*/ 155 h 169"/>
                <a:gd name="T38" fmla="*/ 625 w 2485"/>
                <a:gd name="T39" fmla="*/ 157 h 169"/>
                <a:gd name="T40" fmla="*/ 573 w 2485"/>
                <a:gd name="T41" fmla="*/ 161 h 169"/>
                <a:gd name="T42" fmla="*/ 531 w 2485"/>
                <a:gd name="T43" fmla="*/ 161 h 169"/>
                <a:gd name="T44" fmla="*/ 498 w 2485"/>
                <a:gd name="T45" fmla="*/ 161 h 169"/>
                <a:gd name="T46" fmla="*/ 472 w 2485"/>
                <a:gd name="T47" fmla="*/ 162 h 169"/>
                <a:gd name="T48" fmla="*/ 453 w 2485"/>
                <a:gd name="T49" fmla="*/ 162 h 169"/>
                <a:gd name="T50" fmla="*/ 439 w 2485"/>
                <a:gd name="T51" fmla="*/ 162 h 169"/>
                <a:gd name="T52" fmla="*/ 429 w 2485"/>
                <a:gd name="T53" fmla="*/ 162 h 169"/>
                <a:gd name="T54" fmla="*/ 425 w 2485"/>
                <a:gd name="T55" fmla="*/ 161 h 169"/>
                <a:gd name="T56" fmla="*/ 422 w 2485"/>
                <a:gd name="T57" fmla="*/ 160 h 169"/>
                <a:gd name="T58" fmla="*/ 423 w 2485"/>
                <a:gd name="T59" fmla="*/ 162 h 169"/>
                <a:gd name="T60" fmla="*/ 417 w 2485"/>
                <a:gd name="T61" fmla="*/ 161 h 169"/>
                <a:gd name="T62" fmla="*/ 401 w 2485"/>
                <a:gd name="T63" fmla="*/ 163 h 169"/>
                <a:gd name="T64" fmla="*/ 377 w 2485"/>
                <a:gd name="T65" fmla="*/ 164 h 169"/>
                <a:gd name="T66" fmla="*/ 351 w 2485"/>
                <a:gd name="T67" fmla="*/ 166 h 169"/>
                <a:gd name="T68" fmla="*/ 322 w 2485"/>
                <a:gd name="T69" fmla="*/ 166 h 169"/>
                <a:gd name="T70" fmla="*/ 295 w 2485"/>
                <a:gd name="T71" fmla="*/ 168 h 169"/>
                <a:gd name="T72" fmla="*/ 271 w 2485"/>
                <a:gd name="T73" fmla="*/ 167 h 169"/>
                <a:gd name="T74" fmla="*/ 251 w 2485"/>
                <a:gd name="T75" fmla="*/ 165 h 169"/>
                <a:gd name="T76" fmla="*/ 239 w 2485"/>
                <a:gd name="T77" fmla="*/ 165 h 169"/>
                <a:gd name="T78" fmla="*/ 216 w 2485"/>
                <a:gd name="T79" fmla="*/ 161 h 169"/>
                <a:gd name="T80" fmla="*/ 182 w 2485"/>
                <a:gd name="T81" fmla="*/ 157 h 169"/>
                <a:gd name="T82" fmla="*/ 146 w 2485"/>
                <a:gd name="T83" fmla="*/ 148 h 169"/>
                <a:gd name="T84" fmla="*/ 105 w 2485"/>
                <a:gd name="T85" fmla="*/ 137 h 169"/>
                <a:gd name="T86" fmla="*/ 66 w 2485"/>
                <a:gd name="T87" fmla="*/ 122 h 169"/>
                <a:gd name="T88" fmla="*/ 32 w 2485"/>
                <a:gd name="T89" fmla="*/ 101 h 169"/>
                <a:gd name="T90" fmla="*/ 18 w 2485"/>
                <a:gd name="T91" fmla="*/ 52 h 169"/>
                <a:gd name="T92" fmla="*/ 1 w 2485"/>
                <a:gd name="T93" fmla="*/ 0 h 169"/>
                <a:gd name="T94" fmla="*/ 2450 w 2485"/>
                <a:gd name="T95" fmla="*/ 24 h 169"/>
                <a:gd name="T96" fmla="*/ 2451 w 2485"/>
                <a:gd name="T97" fmla="*/ 49 h 169"/>
                <a:gd name="T98" fmla="*/ 2455 w 2485"/>
                <a:gd name="T99" fmla="*/ 71 h 169"/>
                <a:gd name="T100" fmla="*/ 2469 w 2485"/>
                <a:gd name="T101" fmla="*/ 90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5"/>
                <a:gd name="T154" fmla="*/ 0 h 169"/>
                <a:gd name="T155" fmla="*/ 2485 w 248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5" h="169">
                  <a:moveTo>
                    <a:pt x="2484" y="95"/>
                  </a:moveTo>
                  <a:lnTo>
                    <a:pt x="2435" y="99"/>
                  </a:lnTo>
                  <a:lnTo>
                    <a:pt x="2384" y="101"/>
                  </a:lnTo>
                  <a:lnTo>
                    <a:pt x="2335" y="102"/>
                  </a:lnTo>
                  <a:lnTo>
                    <a:pt x="2286" y="106"/>
                  </a:lnTo>
                  <a:lnTo>
                    <a:pt x="2235" y="109"/>
                  </a:lnTo>
                  <a:lnTo>
                    <a:pt x="2185" y="110"/>
                  </a:lnTo>
                  <a:lnTo>
                    <a:pt x="2135" y="112"/>
                  </a:lnTo>
                  <a:lnTo>
                    <a:pt x="2085" y="113"/>
                  </a:lnTo>
                  <a:lnTo>
                    <a:pt x="2036" y="116"/>
                  </a:lnTo>
                  <a:lnTo>
                    <a:pt x="1985" y="117"/>
                  </a:lnTo>
                  <a:lnTo>
                    <a:pt x="1934" y="117"/>
                  </a:lnTo>
                  <a:lnTo>
                    <a:pt x="1884" y="119"/>
                  </a:lnTo>
                  <a:lnTo>
                    <a:pt x="1835" y="119"/>
                  </a:lnTo>
                  <a:lnTo>
                    <a:pt x="1784" y="122"/>
                  </a:lnTo>
                  <a:lnTo>
                    <a:pt x="1733" y="124"/>
                  </a:lnTo>
                  <a:lnTo>
                    <a:pt x="1682" y="123"/>
                  </a:lnTo>
                  <a:lnTo>
                    <a:pt x="1633" y="125"/>
                  </a:lnTo>
                  <a:lnTo>
                    <a:pt x="1584" y="125"/>
                  </a:lnTo>
                  <a:lnTo>
                    <a:pt x="1532" y="126"/>
                  </a:lnTo>
                  <a:lnTo>
                    <a:pt x="1482" y="126"/>
                  </a:lnTo>
                  <a:lnTo>
                    <a:pt x="1433" y="128"/>
                  </a:lnTo>
                  <a:lnTo>
                    <a:pt x="1384" y="129"/>
                  </a:lnTo>
                  <a:lnTo>
                    <a:pt x="1333" y="131"/>
                  </a:lnTo>
                  <a:lnTo>
                    <a:pt x="1284" y="132"/>
                  </a:lnTo>
                  <a:lnTo>
                    <a:pt x="1233" y="132"/>
                  </a:lnTo>
                  <a:lnTo>
                    <a:pt x="1184" y="134"/>
                  </a:lnTo>
                  <a:lnTo>
                    <a:pt x="1135" y="135"/>
                  </a:lnTo>
                  <a:lnTo>
                    <a:pt x="1086" y="137"/>
                  </a:lnTo>
                  <a:lnTo>
                    <a:pt x="1037" y="139"/>
                  </a:lnTo>
                  <a:lnTo>
                    <a:pt x="986" y="141"/>
                  </a:lnTo>
                  <a:lnTo>
                    <a:pt x="939" y="143"/>
                  </a:lnTo>
                  <a:lnTo>
                    <a:pt x="890" y="145"/>
                  </a:lnTo>
                  <a:lnTo>
                    <a:pt x="843" y="148"/>
                  </a:lnTo>
                  <a:lnTo>
                    <a:pt x="800" y="150"/>
                  </a:lnTo>
                  <a:lnTo>
                    <a:pt x="758" y="152"/>
                  </a:lnTo>
                  <a:lnTo>
                    <a:pt x="720" y="154"/>
                  </a:lnTo>
                  <a:lnTo>
                    <a:pt x="686" y="155"/>
                  </a:lnTo>
                  <a:lnTo>
                    <a:pt x="654" y="157"/>
                  </a:lnTo>
                  <a:lnTo>
                    <a:pt x="625" y="157"/>
                  </a:lnTo>
                  <a:lnTo>
                    <a:pt x="597" y="159"/>
                  </a:lnTo>
                  <a:lnTo>
                    <a:pt x="573" y="161"/>
                  </a:lnTo>
                  <a:lnTo>
                    <a:pt x="551" y="159"/>
                  </a:lnTo>
                  <a:lnTo>
                    <a:pt x="531" y="161"/>
                  </a:lnTo>
                  <a:lnTo>
                    <a:pt x="514" y="161"/>
                  </a:lnTo>
                  <a:lnTo>
                    <a:pt x="498" y="161"/>
                  </a:lnTo>
                  <a:lnTo>
                    <a:pt x="484" y="163"/>
                  </a:lnTo>
                  <a:lnTo>
                    <a:pt x="472" y="162"/>
                  </a:lnTo>
                  <a:lnTo>
                    <a:pt x="461" y="162"/>
                  </a:lnTo>
                  <a:lnTo>
                    <a:pt x="453" y="162"/>
                  </a:lnTo>
                  <a:lnTo>
                    <a:pt x="445" y="162"/>
                  </a:lnTo>
                  <a:lnTo>
                    <a:pt x="439" y="162"/>
                  </a:lnTo>
                  <a:lnTo>
                    <a:pt x="434" y="162"/>
                  </a:lnTo>
                  <a:lnTo>
                    <a:pt x="429" y="162"/>
                  </a:lnTo>
                  <a:lnTo>
                    <a:pt x="427" y="161"/>
                  </a:lnTo>
                  <a:lnTo>
                    <a:pt x="425" y="161"/>
                  </a:lnTo>
                  <a:lnTo>
                    <a:pt x="422" y="161"/>
                  </a:lnTo>
                  <a:lnTo>
                    <a:pt x="422" y="160"/>
                  </a:lnTo>
                  <a:lnTo>
                    <a:pt x="422" y="161"/>
                  </a:lnTo>
                  <a:lnTo>
                    <a:pt x="423" y="162"/>
                  </a:lnTo>
                  <a:lnTo>
                    <a:pt x="421" y="162"/>
                  </a:lnTo>
                  <a:lnTo>
                    <a:pt x="417" y="161"/>
                  </a:lnTo>
                  <a:lnTo>
                    <a:pt x="410" y="162"/>
                  </a:lnTo>
                  <a:lnTo>
                    <a:pt x="401" y="163"/>
                  </a:lnTo>
                  <a:lnTo>
                    <a:pt x="389" y="162"/>
                  </a:lnTo>
                  <a:lnTo>
                    <a:pt x="377" y="164"/>
                  </a:lnTo>
                  <a:lnTo>
                    <a:pt x="365" y="164"/>
                  </a:lnTo>
                  <a:lnTo>
                    <a:pt x="351" y="166"/>
                  </a:lnTo>
                  <a:lnTo>
                    <a:pt x="337" y="164"/>
                  </a:lnTo>
                  <a:lnTo>
                    <a:pt x="322" y="166"/>
                  </a:lnTo>
                  <a:lnTo>
                    <a:pt x="308" y="165"/>
                  </a:lnTo>
                  <a:lnTo>
                    <a:pt x="295" y="168"/>
                  </a:lnTo>
                  <a:lnTo>
                    <a:pt x="283" y="166"/>
                  </a:lnTo>
                  <a:lnTo>
                    <a:pt x="271" y="167"/>
                  </a:lnTo>
                  <a:lnTo>
                    <a:pt x="261" y="167"/>
                  </a:lnTo>
                  <a:lnTo>
                    <a:pt x="251" y="165"/>
                  </a:lnTo>
                  <a:lnTo>
                    <a:pt x="247" y="166"/>
                  </a:lnTo>
                  <a:lnTo>
                    <a:pt x="239" y="165"/>
                  </a:lnTo>
                  <a:lnTo>
                    <a:pt x="229" y="163"/>
                  </a:lnTo>
                  <a:lnTo>
                    <a:pt x="216" y="161"/>
                  </a:lnTo>
                  <a:lnTo>
                    <a:pt x="199" y="160"/>
                  </a:lnTo>
                  <a:lnTo>
                    <a:pt x="182" y="157"/>
                  </a:lnTo>
                  <a:lnTo>
                    <a:pt x="164" y="152"/>
                  </a:lnTo>
                  <a:lnTo>
                    <a:pt x="146" y="148"/>
                  </a:lnTo>
                  <a:lnTo>
                    <a:pt x="125" y="144"/>
                  </a:lnTo>
                  <a:lnTo>
                    <a:pt x="105" y="137"/>
                  </a:lnTo>
                  <a:lnTo>
                    <a:pt x="85" y="131"/>
                  </a:lnTo>
                  <a:lnTo>
                    <a:pt x="66" y="122"/>
                  </a:lnTo>
                  <a:lnTo>
                    <a:pt x="49" y="112"/>
                  </a:lnTo>
                  <a:lnTo>
                    <a:pt x="32" y="101"/>
                  </a:lnTo>
                  <a:lnTo>
                    <a:pt x="18" y="88"/>
                  </a:lnTo>
                  <a:lnTo>
                    <a:pt x="18" y="52"/>
                  </a:lnTo>
                  <a:lnTo>
                    <a:pt x="0" y="48"/>
                  </a:lnTo>
                  <a:lnTo>
                    <a:pt x="1" y="0"/>
                  </a:lnTo>
                  <a:lnTo>
                    <a:pt x="2448" y="13"/>
                  </a:lnTo>
                  <a:lnTo>
                    <a:pt x="2450" y="24"/>
                  </a:lnTo>
                  <a:lnTo>
                    <a:pt x="2451" y="37"/>
                  </a:lnTo>
                  <a:lnTo>
                    <a:pt x="2451" y="49"/>
                  </a:lnTo>
                  <a:lnTo>
                    <a:pt x="2452" y="60"/>
                  </a:lnTo>
                  <a:lnTo>
                    <a:pt x="2455" y="71"/>
                  </a:lnTo>
                  <a:lnTo>
                    <a:pt x="2460" y="81"/>
                  </a:lnTo>
                  <a:lnTo>
                    <a:pt x="2469" y="90"/>
                  </a:lnTo>
                  <a:lnTo>
                    <a:pt x="2484" y="95"/>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59" name="Freeform 12"/>
            <p:cNvSpPr>
              <a:spLocks/>
            </p:cNvSpPr>
            <p:nvPr/>
          </p:nvSpPr>
          <p:spPr bwMode="auto">
            <a:xfrm>
              <a:off x="1590" y="2426"/>
              <a:ext cx="2498" cy="168"/>
            </a:xfrm>
            <a:custGeom>
              <a:avLst/>
              <a:gdLst>
                <a:gd name="T0" fmla="*/ 2497 w 2498"/>
                <a:gd name="T1" fmla="*/ 99 h 168"/>
                <a:gd name="T2" fmla="*/ 2397 w 2498"/>
                <a:gd name="T3" fmla="*/ 105 h 168"/>
                <a:gd name="T4" fmla="*/ 2298 w 2498"/>
                <a:gd name="T5" fmla="*/ 109 h 168"/>
                <a:gd name="T6" fmla="*/ 2197 w 2498"/>
                <a:gd name="T7" fmla="*/ 115 h 168"/>
                <a:gd name="T8" fmla="*/ 2096 w 2498"/>
                <a:gd name="T9" fmla="*/ 117 h 168"/>
                <a:gd name="T10" fmla="*/ 1996 w 2498"/>
                <a:gd name="T11" fmla="*/ 119 h 168"/>
                <a:gd name="T12" fmla="*/ 1893 w 2498"/>
                <a:gd name="T13" fmla="*/ 122 h 168"/>
                <a:gd name="T14" fmla="*/ 1793 w 2498"/>
                <a:gd name="T15" fmla="*/ 125 h 168"/>
                <a:gd name="T16" fmla="*/ 1691 w 2498"/>
                <a:gd name="T17" fmla="*/ 127 h 168"/>
                <a:gd name="T18" fmla="*/ 1592 w 2498"/>
                <a:gd name="T19" fmla="*/ 128 h 168"/>
                <a:gd name="T20" fmla="*/ 1491 w 2498"/>
                <a:gd name="T21" fmla="*/ 129 h 168"/>
                <a:gd name="T22" fmla="*/ 1390 w 2498"/>
                <a:gd name="T23" fmla="*/ 132 h 168"/>
                <a:gd name="T24" fmla="*/ 1290 w 2498"/>
                <a:gd name="T25" fmla="*/ 134 h 168"/>
                <a:gd name="T26" fmla="*/ 1191 w 2498"/>
                <a:gd name="T27" fmla="*/ 136 h 168"/>
                <a:gd name="T28" fmla="*/ 1091 w 2498"/>
                <a:gd name="T29" fmla="*/ 139 h 168"/>
                <a:gd name="T30" fmla="*/ 992 w 2498"/>
                <a:gd name="T31" fmla="*/ 144 h 168"/>
                <a:gd name="T32" fmla="*/ 895 w 2498"/>
                <a:gd name="T33" fmla="*/ 147 h 168"/>
                <a:gd name="T34" fmla="*/ 803 w 2498"/>
                <a:gd name="T35" fmla="*/ 151 h 168"/>
                <a:gd name="T36" fmla="*/ 724 w 2498"/>
                <a:gd name="T37" fmla="*/ 155 h 168"/>
                <a:gd name="T38" fmla="*/ 657 w 2498"/>
                <a:gd name="T39" fmla="*/ 159 h 168"/>
                <a:gd name="T40" fmla="*/ 601 w 2498"/>
                <a:gd name="T41" fmla="*/ 161 h 168"/>
                <a:gd name="T42" fmla="*/ 554 w 2498"/>
                <a:gd name="T43" fmla="*/ 161 h 168"/>
                <a:gd name="T44" fmla="*/ 516 w 2498"/>
                <a:gd name="T45" fmla="*/ 162 h 168"/>
                <a:gd name="T46" fmla="*/ 487 w 2498"/>
                <a:gd name="T47" fmla="*/ 163 h 168"/>
                <a:gd name="T48" fmla="*/ 464 w 2498"/>
                <a:gd name="T49" fmla="*/ 162 h 168"/>
                <a:gd name="T50" fmla="*/ 448 w 2498"/>
                <a:gd name="T51" fmla="*/ 163 h 168"/>
                <a:gd name="T52" fmla="*/ 436 w 2498"/>
                <a:gd name="T53" fmla="*/ 162 h 168"/>
                <a:gd name="T54" fmla="*/ 430 w 2498"/>
                <a:gd name="T55" fmla="*/ 162 h 168"/>
                <a:gd name="T56" fmla="*/ 425 w 2498"/>
                <a:gd name="T57" fmla="*/ 163 h 168"/>
                <a:gd name="T58" fmla="*/ 425 w 2498"/>
                <a:gd name="T59" fmla="*/ 163 h 168"/>
                <a:gd name="T60" fmla="*/ 423 w 2498"/>
                <a:gd name="T61" fmla="*/ 163 h 168"/>
                <a:gd name="T62" fmla="*/ 411 w 2498"/>
                <a:gd name="T63" fmla="*/ 163 h 168"/>
                <a:gd name="T64" fmla="*/ 391 w 2498"/>
                <a:gd name="T65" fmla="*/ 164 h 168"/>
                <a:gd name="T66" fmla="*/ 367 w 2498"/>
                <a:gd name="T67" fmla="*/ 166 h 168"/>
                <a:gd name="T68" fmla="*/ 339 w 2498"/>
                <a:gd name="T69" fmla="*/ 166 h 168"/>
                <a:gd name="T70" fmla="*/ 310 w 2498"/>
                <a:gd name="T71" fmla="*/ 167 h 168"/>
                <a:gd name="T72" fmla="*/ 284 w 2498"/>
                <a:gd name="T73" fmla="*/ 167 h 168"/>
                <a:gd name="T74" fmla="*/ 262 w 2498"/>
                <a:gd name="T75" fmla="*/ 167 h 168"/>
                <a:gd name="T76" fmla="*/ 248 w 2498"/>
                <a:gd name="T77" fmla="*/ 165 h 168"/>
                <a:gd name="T78" fmla="*/ 230 w 2498"/>
                <a:gd name="T79" fmla="*/ 163 h 168"/>
                <a:gd name="T80" fmla="*/ 201 w 2498"/>
                <a:gd name="T81" fmla="*/ 161 h 168"/>
                <a:gd name="T82" fmla="*/ 165 w 2498"/>
                <a:gd name="T83" fmla="*/ 153 h 168"/>
                <a:gd name="T84" fmla="*/ 126 w 2498"/>
                <a:gd name="T85" fmla="*/ 145 h 168"/>
                <a:gd name="T86" fmla="*/ 86 w 2498"/>
                <a:gd name="T87" fmla="*/ 132 h 168"/>
                <a:gd name="T88" fmla="*/ 49 w 2498"/>
                <a:gd name="T89" fmla="*/ 113 h 168"/>
                <a:gd name="T90" fmla="*/ 17 w 2498"/>
                <a:gd name="T91" fmla="*/ 88 h 168"/>
                <a:gd name="T92" fmla="*/ 0 w 2498"/>
                <a:gd name="T93" fmla="*/ 47 h 168"/>
                <a:gd name="T94" fmla="*/ 2460 w 2498"/>
                <a:gd name="T95" fmla="*/ 16 h 168"/>
                <a:gd name="T96" fmla="*/ 2463 w 2498"/>
                <a:gd name="T97" fmla="*/ 40 h 168"/>
                <a:gd name="T98" fmla="*/ 2465 w 2498"/>
                <a:gd name="T99" fmla="*/ 65 h 168"/>
                <a:gd name="T100" fmla="*/ 2473 w 2498"/>
                <a:gd name="T101" fmla="*/ 85 h 168"/>
                <a:gd name="T102" fmla="*/ 2497 w 2498"/>
                <a:gd name="T103" fmla="*/ 99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98"/>
                <a:gd name="T157" fmla="*/ 0 h 168"/>
                <a:gd name="T158" fmla="*/ 2498 w 2498"/>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98" h="168">
                  <a:moveTo>
                    <a:pt x="2497" y="99"/>
                  </a:moveTo>
                  <a:lnTo>
                    <a:pt x="2497" y="99"/>
                  </a:lnTo>
                  <a:lnTo>
                    <a:pt x="2448" y="103"/>
                  </a:lnTo>
                  <a:lnTo>
                    <a:pt x="2397" y="105"/>
                  </a:lnTo>
                  <a:lnTo>
                    <a:pt x="2347" y="107"/>
                  </a:lnTo>
                  <a:lnTo>
                    <a:pt x="2298" y="109"/>
                  </a:lnTo>
                  <a:lnTo>
                    <a:pt x="2247" y="112"/>
                  </a:lnTo>
                  <a:lnTo>
                    <a:pt x="2197" y="115"/>
                  </a:lnTo>
                  <a:lnTo>
                    <a:pt x="2147" y="115"/>
                  </a:lnTo>
                  <a:lnTo>
                    <a:pt x="2096" y="117"/>
                  </a:lnTo>
                  <a:lnTo>
                    <a:pt x="2046" y="119"/>
                  </a:lnTo>
                  <a:lnTo>
                    <a:pt x="1996" y="119"/>
                  </a:lnTo>
                  <a:lnTo>
                    <a:pt x="1944" y="121"/>
                  </a:lnTo>
                  <a:lnTo>
                    <a:pt x="1893" y="122"/>
                  </a:lnTo>
                  <a:lnTo>
                    <a:pt x="1843" y="123"/>
                  </a:lnTo>
                  <a:lnTo>
                    <a:pt x="1793" y="125"/>
                  </a:lnTo>
                  <a:lnTo>
                    <a:pt x="1742" y="126"/>
                  </a:lnTo>
                  <a:lnTo>
                    <a:pt x="1691" y="127"/>
                  </a:lnTo>
                  <a:lnTo>
                    <a:pt x="1642" y="128"/>
                  </a:lnTo>
                  <a:lnTo>
                    <a:pt x="1592" y="128"/>
                  </a:lnTo>
                  <a:lnTo>
                    <a:pt x="1540" y="128"/>
                  </a:lnTo>
                  <a:lnTo>
                    <a:pt x="1491" y="129"/>
                  </a:lnTo>
                  <a:lnTo>
                    <a:pt x="1441" y="130"/>
                  </a:lnTo>
                  <a:lnTo>
                    <a:pt x="1390" y="132"/>
                  </a:lnTo>
                  <a:lnTo>
                    <a:pt x="1340" y="134"/>
                  </a:lnTo>
                  <a:lnTo>
                    <a:pt x="1290" y="134"/>
                  </a:lnTo>
                  <a:lnTo>
                    <a:pt x="1240" y="135"/>
                  </a:lnTo>
                  <a:lnTo>
                    <a:pt x="1191" y="136"/>
                  </a:lnTo>
                  <a:lnTo>
                    <a:pt x="1141" y="137"/>
                  </a:lnTo>
                  <a:lnTo>
                    <a:pt x="1091" y="139"/>
                  </a:lnTo>
                  <a:lnTo>
                    <a:pt x="1043" y="141"/>
                  </a:lnTo>
                  <a:lnTo>
                    <a:pt x="992" y="144"/>
                  </a:lnTo>
                  <a:lnTo>
                    <a:pt x="944" y="146"/>
                  </a:lnTo>
                  <a:lnTo>
                    <a:pt x="895" y="147"/>
                  </a:lnTo>
                  <a:lnTo>
                    <a:pt x="848" y="150"/>
                  </a:lnTo>
                  <a:lnTo>
                    <a:pt x="803" y="151"/>
                  </a:lnTo>
                  <a:lnTo>
                    <a:pt x="763" y="154"/>
                  </a:lnTo>
                  <a:lnTo>
                    <a:pt x="724" y="155"/>
                  </a:lnTo>
                  <a:lnTo>
                    <a:pt x="688" y="156"/>
                  </a:lnTo>
                  <a:lnTo>
                    <a:pt x="657" y="159"/>
                  </a:lnTo>
                  <a:lnTo>
                    <a:pt x="628" y="159"/>
                  </a:lnTo>
                  <a:lnTo>
                    <a:pt x="601" y="161"/>
                  </a:lnTo>
                  <a:lnTo>
                    <a:pt x="576" y="160"/>
                  </a:lnTo>
                  <a:lnTo>
                    <a:pt x="554" y="161"/>
                  </a:lnTo>
                  <a:lnTo>
                    <a:pt x="534" y="163"/>
                  </a:lnTo>
                  <a:lnTo>
                    <a:pt x="516" y="162"/>
                  </a:lnTo>
                  <a:lnTo>
                    <a:pt x="501" y="162"/>
                  </a:lnTo>
                  <a:lnTo>
                    <a:pt x="487" y="163"/>
                  </a:lnTo>
                  <a:lnTo>
                    <a:pt x="475" y="164"/>
                  </a:lnTo>
                  <a:lnTo>
                    <a:pt x="464" y="162"/>
                  </a:lnTo>
                  <a:lnTo>
                    <a:pt x="456" y="163"/>
                  </a:lnTo>
                  <a:lnTo>
                    <a:pt x="448" y="163"/>
                  </a:lnTo>
                  <a:lnTo>
                    <a:pt x="442" y="162"/>
                  </a:lnTo>
                  <a:lnTo>
                    <a:pt x="436" y="162"/>
                  </a:lnTo>
                  <a:lnTo>
                    <a:pt x="433" y="163"/>
                  </a:lnTo>
                  <a:lnTo>
                    <a:pt x="430" y="162"/>
                  </a:lnTo>
                  <a:lnTo>
                    <a:pt x="428" y="163"/>
                  </a:lnTo>
                  <a:lnTo>
                    <a:pt x="425" y="163"/>
                  </a:lnTo>
                  <a:lnTo>
                    <a:pt x="425" y="162"/>
                  </a:lnTo>
                  <a:lnTo>
                    <a:pt x="425" y="163"/>
                  </a:lnTo>
                  <a:lnTo>
                    <a:pt x="426" y="164"/>
                  </a:lnTo>
                  <a:lnTo>
                    <a:pt x="423" y="163"/>
                  </a:lnTo>
                  <a:lnTo>
                    <a:pt x="420" y="163"/>
                  </a:lnTo>
                  <a:lnTo>
                    <a:pt x="411" y="163"/>
                  </a:lnTo>
                  <a:lnTo>
                    <a:pt x="403" y="163"/>
                  </a:lnTo>
                  <a:lnTo>
                    <a:pt x="391" y="164"/>
                  </a:lnTo>
                  <a:lnTo>
                    <a:pt x="380" y="165"/>
                  </a:lnTo>
                  <a:lnTo>
                    <a:pt x="367" y="166"/>
                  </a:lnTo>
                  <a:lnTo>
                    <a:pt x="353" y="166"/>
                  </a:lnTo>
                  <a:lnTo>
                    <a:pt x="339" y="166"/>
                  </a:lnTo>
                  <a:lnTo>
                    <a:pt x="325" y="166"/>
                  </a:lnTo>
                  <a:lnTo>
                    <a:pt x="310" y="167"/>
                  </a:lnTo>
                  <a:lnTo>
                    <a:pt x="296" y="167"/>
                  </a:lnTo>
                  <a:lnTo>
                    <a:pt x="284" y="167"/>
                  </a:lnTo>
                  <a:lnTo>
                    <a:pt x="273" y="167"/>
                  </a:lnTo>
                  <a:lnTo>
                    <a:pt x="262" y="167"/>
                  </a:lnTo>
                  <a:lnTo>
                    <a:pt x="253" y="166"/>
                  </a:lnTo>
                  <a:lnTo>
                    <a:pt x="248" y="165"/>
                  </a:lnTo>
                  <a:lnTo>
                    <a:pt x="241" y="165"/>
                  </a:lnTo>
                  <a:lnTo>
                    <a:pt x="230" y="163"/>
                  </a:lnTo>
                  <a:lnTo>
                    <a:pt x="217" y="162"/>
                  </a:lnTo>
                  <a:lnTo>
                    <a:pt x="201" y="161"/>
                  </a:lnTo>
                  <a:lnTo>
                    <a:pt x="184" y="158"/>
                  </a:lnTo>
                  <a:lnTo>
                    <a:pt x="165" y="153"/>
                  </a:lnTo>
                  <a:lnTo>
                    <a:pt x="146" y="149"/>
                  </a:lnTo>
                  <a:lnTo>
                    <a:pt x="126" y="145"/>
                  </a:lnTo>
                  <a:lnTo>
                    <a:pt x="106" y="138"/>
                  </a:lnTo>
                  <a:lnTo>
                    <a:pt x="86" y="132"/>
                  </a:lnTo>
                  <a:lnTo>
                    <a:pt x="66" y="122"/>
                  </a:lnTo>
                  <a:lnTo>
                    <a:pt x="49" y="113"/>
                  </a:lnTo>
                  <a:lnTo>
                    <a:pt x="32" y="101"/>
                  </a:lnTo>
                  <a:lnTo>
                    <a:pt x="17" y="88"/>
                  </a:lnTo>
                  <a:lnTo>
                    <a:pt x="18" y="51"/>
                  </a:lnTo>
                  <a:lnTo>
                    <a:pt x="0" y="47"/>
                  </a:lnTo>
                  <a:lnTo>
                    <a:pt x="1" y="0"/>
                  </a:lnTo>
                  <a:lnTo>
                    <a:pt x="2460" y="16"/>
                  </a:lnTo>
                  <a:lnTo>
                    <a:pt x="2463" y="27"/>
                  </a:lnTo>
                  <a:lnTo>
                    <a:pt x="2463" y="40"/>
                  </a:lnTo>
                  <a:lnTo>
                    <a:pt x="2464" y="52"/>
                  </a:lnTo>
                  <a:lnTo>
                    <a:pt x="2465" y="65"/>
                  </a:lnTo>
                  <a:lnTo>
                    <a:pt x="2467" y="76"/>
                  </a:lnTo>
                  <a:lnTo>
                    <a:pt x="2473" y="85"/>
                  </a:lnTo>
                  <a:lnTo>
                    <a:pt x="2482" y="94"/>
                  </a:lnTo>
                  <a:lnTo>
                    <a:pt x="2497" y="99"/>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60" name="Freeform 13"/>
            <p:cNvSpPr>
              <a:spLocks/>
            </p:cNvSpPr>
            <p:nvPr/>
          </p:nvSpPr>
          <p:spPr bwMode="auto">
            <a:xfrm>
              <a:off x="2015" y="2540"/>
              <a:ext cx="138" cy="108"/>
            </a:xfrm>
            <a:custGeom>
              <a:avLst/>
              <a:gdLst>
                <a:gd name="T0" fmla="*/ 59 w 138"/>
                <a:gd name="T1" fmla="*/ 24 h 108"/>
                <a:gd name="T2" fmla="*/ 66 w 138"/>
                <a:gd name="T3" fmla="*/ 36 h 108"/>
                <a:gd name="T4" fmla="*/ 75 w 138"/>
                <a:gd name="T5" fmla="*/ 43 h 108"/>
                <a:gd name="T6" fmla="*/ 88 w 138"/>
                <a:gd name="T7" fmla="*/ 49 h 108"/>
                <a:gd name="T8" fmla="*/ 101 w 138"/>
                <a:gd name="T9" fmla="*/ 54 h 108"/>
                <a:gd name="T10" fmla="*/ 114 w 138"/>
                <a:gd name="T11" fmla="*/ 55 h 108"/>
                <a:gd name="T12" fmla="*/ 124 w 138"/>
                <a:gd name="T13" fmla="*/ 56 h 108"/>
                <a:gd name="T14" fmla="*/ 132 w 138"/>
                <a:gd name="T15" fmla="*/ 55 h 108"/>
                <a:gd name="T16" fmla="*/ 134 w 138"/>
                <a:gd name="T17" fmla="*/ 54 h 108"/>
                <a:gd name="T18" fmla="*/ 137 w 138"/>
                <a:gd name="T19" fmla="*/ 107 h 108"/>
                <a:gd name="T20" fmla="*/ 135 w 138"/>
                <a:gd name="T21" fmla="*/ 107 h 108"/>
                <a:gd name="T22" fmla="*/ 132 w 138"/>
                <a:gd name="T23" fmla="*/ 107 h 108"/>
                <a:gd name="T24" fmla="*/ 127 w 138"/>
                <a:gd name="T25" fmla="*/ 107 h 108"/>
                <a:gd name="T26" fmla="*/ 118 w 138"/>
                <a:gd name="T27" fmla="*/ 107 h 108"/>
                <a:gd name="T28" fmla="*/ 110 w 138"/>
                <a:gd name="T29" fmla="*/ 106 h 108"/>
                <a:gd name="T30" fmla="*/ 100 w 138"/>
                <a:gd name="T31" fmla="*/ 105 h 108"/>
                <a:gd name="T32" fmla="*/ 90 w 138"/>
                <a:gd name="T33" fmla="*/ 103 h 108"/>
                <a:gd name="T34" fmla="*/ 77 w 138"/>
                <a:gd name="T35" fmla="*/ 100 h 108"/>
                <a:gd name="T36" fmla="*/ 65 w 138"/>
                <a:gd name="T37" fmla="*/ 96 h 108"/>
                <a:gd name="T38" fmla="*/ 55 w 138"/>
                <a:gd name="T39" fmla="*/ 91 h 108"/>
                <a:gd name="T40" fmla="*/ 43 w 138"/>
                <a:gd name="T41" fmla="*/ 86 h 108"/>
                <a:gd name="T42" fmla="*/ 33 w 138"/>
                <a:gd name="T43" fmla="*/ 76 h 108"/>
                <a:gd name="T44" fmla="*/ 22 w 138"/>
                <a:gd name="T45" fmla="*/ 68 h 108"/>
                <a:gd name="T46" fmla="*/ 13 w 138"/>
                <a:gd name="T47" fmla="*/ 59 h 108"/>
                <a:gd name="T48" fmla="*/ 5 w 138"/>
                <a:gd name="T49" fmla="*/ 45 h 108"/>
                <a:gd name="T50" fmla="*/ 1 w 138"/>
                <a:gd name="T51" fmla="*/ 31 h 108"/>
                <a:gd name="T52" fmla="*/ 0 w 138"/>
                <a:gd name="T53" fmla="*/ 27 h 108"/>
                <a:gd name="T54" fmla="*/ 0 w 138"/>
                <a:gd name="T55" fmla="*/ 21 h 108"/>
                <a:gd name="T56" fmla="*/ 1 w 138"/>
                <a:gd name="T57" fmla="*/ 17 h 108"/>
                <a:gd name="T58" fmla="*/ 5 w 138"/>
                <a:gd name="T59" fmla="*/ 13 h 108"/>
                <a:gd name="T60" fmla="*/ 9 w 138"/>
                <a:gd name="T61" fmla="*/ 7 h 108"/>
                <a:gd name="T62" fmla="*/ 13 w 138"/>
                <a:gd name="T63" fmla="*/ 3 h 108"/>
                <a:gd name="T64" fmla="*/ 18 w 138"/>
                <a:gd name="T65" fmla="*/ 1 h 108"/>
                <a:gd name="T66" fmla="*/ 24 w 138"/>
                <a:gd name="T67" fmla="*/ 0 h 108"/>
                <a:gd name="T68" fmla="*/ 29 w 138"/>
                <a:gd name="T69" fmla="*/ 2 h 108"/>
                <a:gd name="T70" fmla="*/ 35 w 138"/>
                <a:gd name="T71" fmla="*/ 1 h 108"/>
                <a:gd name="T72" fmla="*/ 40 w 138"/>
                <a:gd name="T73" fmla="*/ 3 h 108"/>
                <a:gd name="T74" fmla="*/ 45 w 138"/>
                <a:gd name="T75" fmla="*/ 7 h 108"/>
                <a:gd name="T76" fmla="*/ 50 w 138"/>
                <a:gd name="T77" fmla="*/ 10 h 108"/>
                <a:gd name="T78" fmla="*/ 53 w 138"/>
                <a:gd name="T79" fmla="*/ 13 h 108"/>
                <a:gd name="T80" fmla="*/ 56 w 138"/>
                <a:gd name="T81" fmla="*/ 18 h 108"/>
                <a:gd name="T82" fmla="*/ 59 w 138"/>
                <a:gd name="T83" fmla="*/ 24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08"/>
                <a:gd name="T128" fmla="*/ 138 w 13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08">
                  <a:moveTo>
                    <a:pt x="59" y="24"/>
                  </a:moveTo>
                  <a:lnTo>
                    <a:pt x="66" y="36"/>
                  </a:lnTo>
                  <a:lnTo>
                    <a:pt x="75" y="43"/>
                  </a:lnTo>
                  <a:lnTo>
                    <a:pt x="88" y="49"/>
                  </a:lnTo>
                  <a:lnTo>
                    <a:pt x="101" y="54"/>
                  </a:lnTo>
                  <a:lnTo>
                    <a:pt x="114" y="55"/>
                  </a:lnTo>
                  <a:lnTo>
                    <a:pt x="124" y="56"/>
                  </a:lnTo>
                  <a:lnTo>
                    <a:pt x="132" y="55"/>
                  </a:lnTo>
                  <a:lnTo>
                    <a:pt x="134" y="54"/>
                  </a:lnTo>
                  <a:lnTo>
                    <a:pt x="137" y="107"/>
                  </a:lnTo>
                  <a:lnTo>
                    <a:pt x="135" y="107"/>
                  </a:lnTo>
                  <a:lnTo>
                    <a:pt x="132" y="107"/>
                  </a:lnTo>
                  <a:lnTo>
                    <a:pt x="127" y="107"/>
                  </a:lnTo>
                  <a:lnTo>
                    <a:pt x="118" y="107"/>
                  </a:lnTo>
                  <a:lnTo>
                    <a:pt x="110" y="106"/>
                  </a:lnTo>
                  <a:lnTo>
                    <a:pt x="100" y="105"/>
                  </a:lnTo>
                  <a:lnTo>
                    <a:pt x="90" y="103"/>
                  </a:lnTo>
                  <a:lnTo>
                    <a:pt x="77" y="100"/>
                  </a:lnTo>
                  <a:lnTo>
                    <a:pt x="65" y="96"/>
                  </a:lnTo>
                  <a:lnTo>
                    <a:pt x="55" y="91"/>
                  </a:lnTo>
                  <a:lnTo>
                    <a:pt x="43" y="86"/>
                  </a:lnTo>
                  <a:lnTo>
                    <a:pt x="33" y="76"/>
                  </a:lnTo>
                  <a:lnTo>
                    <a:pt x="22" y="68"/>
                  </a:lnTo>
                  <a:lnTo>
                    <a:pt x="13" y="59"/>
                  </a:lnTo>
                  <a:lnTo>
                    <a:pt x="5" y="45"/>
                  </a:lnTo>
                  <a:lnTo>
                    <a:pt x="1" y="31"/>
                  </a:lnTo>
                  <a:lnTo>
                    <a:pt x="0" y="27"/>
                  </a:lnTo>
                  <a:lnTo>
                    <a:pt x="0" y="21"/>
                  </a:lnTo>
                  <a:lnTo>
                    <a:pt x="1" y="17"/>
                  </a:lnTo>
                  <a:lnTo>
                    <a:pt x="5" y="13"/>
                  </a:lnTo>
                  <a:lnTo>
                    <a:pt x="9" y="7"/>
                  </a:lnTo>
                  <a:lnTo>
                    <a:pt x="13" y="3"/>
                  </a:lnTo>
                  <a:lnTo>
                    <a:pt x="18" y="1"/>
                  </a:lnTo>
                  <a:lnTo>
                    <a:pt x="24" y="0"/>
                  </a:lnTo>
                  <a:lnTo>
                    <a:pt x="29" y="2"/>
                  </a:lnTo>
                  <a:lnTo>
                    <a:pt x="35" y="1"/>
                  </a:lnTo>
                  <a:lnTo>
                    <a:pt x="40" y="3"/>
                  </a:lnTo>
                  <a:lnTo>
                    <a:pt x="45" y="7"/>
                  </a:lnTo>
                  <a:lnTo>
                    <a:pt x="50" y="10"/>
                  </a:lnTo>
                  <a:lnTo>
                    <a:pt x="53" y="13"/>
                  </a:lnTo>
                  <a:lnTo>
                    <a:pt x="56" y="18"/>
                  </a:lnTo>
                  <a:lnTo>
                    <a:pt x="59" y="24"/>
                  </a:lnTo>
                </a:path>
              </a:pathLst>
            </a:custGeom>
            <a:solidFill>
              <a:srgbClr val="669999"/>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61" name="Freeform 14"/>
            <p:cNvSpPr>
              <a:spLocks/>
            </p:cNvSpPr>
            <p:nvPr/>
          </p:nvSpPr>
          <p:spPr bwMode="auto">
            <a:xfrm>
              <a:off x="2005" y="2543"/>
              <a:ext cx="151" cy="115"/>
            </a:xfrm>
            <a:custGeom>
              <a:avLst/>
              <a:gdLst>
                <a:gd name="T0" fmla="*/ 66 w 151"/>
                <a:gd name="T1" fmla="*/ 26 h 115"/>
                <a:gd name="T2" fmla="*/ 66 w 151"/>
                <a:gd name="T3" fmla="*/ 26 h 115"/>
                <a:gd name="T4" fmla="*/ 72 w 151"/>
                <a:gd name="T5" fmla="*/ 38 h 115"/>
                <a:gd name="T6" fmla="*/ 83 w 151"/>
                <a:gd name="T7" fmla="*/ 46 h 115"/>
                <a:gd name="T8" fmla="*/ 96 w 151"/>
                <a:gd name="T9" fmla="*/ 52 h 115"/>
                <a:gd name="T10" fmla="*/ 111 w 151"/>
                <a:gd name="T11" fmla="*/ 57 h 115"/>
                <a:gd name="T12" fmla="*/ 125 w 151"/>
                <a:gd name="T13" fmla="*/ 58 h 115"/>
                <a:gd name="T14" fmla="*/ 136 w 151"/>
                <a:gd name="T15" fmla="*/ 59 h 115"/>
                <a:gd name="T16" fmla="*/ 145 w 151"/>
                <a:gd name="T17" fmla="*/ 59 h 115"/>
                <a:gd name="T18" fmla="*/ 147 w 151"/>
                <a:gd name="T19" fmla="*/ 58 h 115"/>
                <a:gd name="T20" fmla="*/ 150 w 151"/>
                <a:gd name="T21" fmla="*/ 114 h 115"/>
                <a:gd name="T22" fmla="*/ 147 w 151"/>
                <a:gd name="T23" fmla="*/ 114 h 115"/>
                <a:gd name="T24" fmla="*/ 144 w 151"/>
                <a:gd name="T25" fmla="*/ 114 h 115"/>
                <a:gd name="T26" fmla="*/ 138 w 151"/>
                <a:gd name="T27" fmla="*/ 114 h 115"/>
                <a:gd name="T28" fmla="*/ 130 w 151"/>
                <a:gd name="T29" fmla="*/ 114 h 115"/>
                <a:gd name="T30" fmla="*/ 120 w 151"/>
                <a:gd name="T31" fmla="*/ 113 h 115"/>
                <a:gd name="T32" fmla="*/ 109 w 151"/>
                <a:gd name="T33" fmla="*/ 112 h 115"/>
                <a:gd name="T34" fmla="*/ 98 w 151"/>
                <a:gd name="T35" fmla="*/ 109 h 115"/>
                <a:gd name="T36" fmla="*/ 85 w 151"/>
                <a:gd name="T37" fmla="*/ 106 h 115"/>
                <a:gd name="T38" fmla="*/ 72 w 151"/>
                <a:gd name="T39" fmla="*/ 103 h 115"/>
                <a:gd name="T40" fmla="*/ 60 w 151"/>
                <a:gd name="T41" fmla="*/ 98 h 115"/>
                <a:gd name="T42" fmla="*/ 48 w 151"/>
                <a:gd name="T43" fmla="*/ 91 h 115"/>
                <a:gd name="T44" fmla="*/ 36 w 151"/>
                <a:gd name="T45" fmla="*/ 82 h 115"/>
                <a:gd name="T46" fmla="*/ 24 w 151"/>
                <a:gd name="T47" fmla="*/ 73 h 115"/>
                <a:gd name="T48" fmla="*/ 15 w 151"/>
                <a:gd name="T49" fmla="*/ 62 h 115"/>
                <a:gd name="T50" fmla="*/ 7 w 151"/>
                <a:gd name="T51" fmla="*/ 49 h 115"/>
                <a:gd name="T52" fmla="*/ 2 w 151"/>
                <a:gd name="T53" fmla="*/ 33 h 115"/>
                <a:gd name="T54" fmla="*/ 0 w 151"/>
                <a:gd name="T55" fmla="*/ 29 h 115"/>
                <a:gd name="T56" fmla="*/ 1 w 151"/>
                <a:gd name="T57" fmla="*/ 24 h 115"/>
                <a:gd name="T58" fmla="*/ 4 w 151"/>
                <a:gd name="T59" fmla="*/ 19 h 115"/>
                <a:gd name="T60" fmla="*/ 7 w 151"/>
                <a:gd name="T61" fmla="*/ 13 h 115"/>
                <a:gd name="T62" fmla="*/ 12 w 151"/>
                <a:gd name="T63" fmla="*/ 8 h 115"/>
                <a:gd name="T64" fmla="*/ 16 w 151"/>
                <a:gd name="T65" fmla="*/ 3 h 115"/>
                <a:gd name="T66" fmla="*/ 22 w 151"/>
                <a:gd name="T67" fmla="*/ 1 h 115"/>
                <a:gd name="T68" fmla="*/ 28 w 151"/>
                <a:gd name="T69" fmla="*/ 0 h 115"/>
                <a:gd name="T70" fmla="*/ 34 w 151"/>
                <a:gd name="T71" fmla="*/ 1 h 115"/>
                <a:gd name="T72" fmla="*/ 40 w 151"/>
                <a:gd name="T73" fmla="*/ 2 h 115"/>
                <a:gd name="T74" fmla="*/ 45 w 151"/>
                <a:gd name="T75" fmla="*/ 3 h 115"/>
                <a:gd name="T76" fmla="*/ 50 w 151"/>
                <a:gd name="T77" fmla="*/ 6 h 115"/>
                <a:gd name="T78" fmla="*/ 55 w 151"/>
                <a:gd name="T79" fmla="*/ 10 h 115"/>
                <a:gd name="T80" fmla="*/ 60 w 151"/>
                <a:gd name="T81" fmla="*/ 15 h 115"/>
                <a:gd name="T82" fmla="*/ 63 w 151"/>
                <a:gd name="T83" fmla="*/ 19 h 115"/>
                <a:gd name="T84" fmla="*/ 66 w 151"/>
                <a:gd name="T85" fmla="*/ 26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15"/>
                <a:gd name="T131" fmla="*/ 151 w 15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15">
                  <a:moveTo>
                    <a:pt x="66" y="26"/>
                  </a:moveTo>
                  <a:lnTo>
                    <a:pt x="66" y="26"/>
                  </a:lnTo>
                  <a:lnTo>
                    <a:pt x="72" y="38"/>
                  </a:lnTo>
                  <a:lnTo>
                    <a:pt x="83" y="46"/>
                  </a:lnTo>
                  <a:lnTo>
                    <a:pt x="96" y="52"/>
                  </a:lnTo>
                  <a:lnTo>
                    <a:pt x="111" y="57"/>
                  </a:lnTo>
                  <a:lnTo>
                    <a:pt x="125" y="58"/>
                  </a:lnTo>
                  <a:lnTo>
                    <a:pt x="136" y="59"/>
                  </a:lnTo>
                  <a:lnTo>
                    <a:pt x="145" y="59"/>
                  </a:lnTo>
                  <a:lnTo>
                    <a:pt x="147" y="58"/>
                  </a:lnTo>
                  <a:lnTo>
                    <a:pt x="150" y="114"/>
                  </a:lnTo>
                  <a:lnTo>
                    <a:pt x="147" y="114"/>
                  </a:lnTo>
                  <a:lnTo>
                    <a:pt x="144" y="114"/>
                  </a:lnTo>
                  <a:lnTo>
                    <a:pt x="138" y="114"/>
                  </a:lnTo>
                  <a:lnTo>
                    <a:pt x="130" y="114"/>
                  </a:lnTo>
                  <a:lnTo>
                    <a:pt x="120" y="113"/>
                  </a:lnTo>
                  <a:lnTo>
                    <a:pt x="109" y="112"/>
                  </a:lnTo>
                  <a:lnTo>
                    <a:pt x="98" y="109"/>
                  </a:lnTo>
                  <a:lnTo>
                    <a:pt x="85" y="106"/>
                  </a:lnTo>
                  <a:lnTo>
                    <a:pt x="72" y="103"/>
                  </a:lnTo>
                  <a:lnTo>
                    <a:pt x="60" y="98"/>
                  </a:lnTo>
                  <a:lnTo>
                    <a:pt x="48" y="91"/>
                  </a:lnTo>
                  <a:lnTo>
                    <a:pt x="36" y="82"/>
                  </a:lnTo>
                  <a:lnTo>
                    <a:pt x="24" y="73"/>
                  </a:lnTo>
                  <a:lnTo>
                    <a:pt x="15" y="62"/>
                  </a:lnTo>
                  <a:lnTo>
                    <a:pt x="7" y="49"/>
                  </a:lnTo>
                  <a:lnTo>
                    <a:pt x="2" y="33"/>
                  </a:lnTo>
                  <a:lnTo>
                    <a:pt x="0" y="29"/>
                  </a:lnTo>
                  <a:lnTo>
                    <a:pt x="1" y="24"/>
                  </a:lnTo>
                  <a:lnTo>
                    <a:pt x="4" y="19"/>
                  </a:lnTo>
                  <a:lnTo>
                    <a:pt x="7" y="13"/>
                  </a:lnTo>
                  <a:lnTo>
                    <a:pt x="12" y="8"/>
                  </a:lnTo>
                  <a:lnTo>
                    <a:pt x="16" y="3"/>
                  </a:lnTo>
                  <a:lnTo>
                    <a:pt x="22" y="1"/>
                  </a:lnTo>
                  <a:lnTo>
                    <a:pt x="28" y="0"/>
                  </a:lnTo>
                  <a:lnTo>
                    <a:pt x="34" y="1"/>
                  </a:lnTo>
                  <a:lnTo>
                    <a:pt x="40" y="2"/>
                  </a:lnTo>
                  <a:lnTo>
                    <a:pt x="45" y="3"/>
                  </a:lnTo>
                  <a:lnTo>
                    <a:pt x="50" y="6"/>
                  </a:lnTo>
                  <a:lnTo>
                    <a:pt x="55" y="10"/>
                  </a:lnTo>
                  <a:lnTo>
                    <a:pt x="60" y="15"/>
                  </a:lnTo>
                  <a:lnTo>
                    <a:pt x="63" y="19"/>
                  </a:lnTo>
                  <a:lnTo>
                    <a:pt x="66" y="26"/>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62" name="Freeform 15"/>
            <p:cNvSpPr>
              <a:spLocks/>
            </p:cNvSpPr>
            <p:nvPr/>
          </p:nvSpPr>
          <p:spPr bwMode="auto">
            <a:xfrm>
              <a:off x="1425" y="2319"/>
              <a:ext cx="167" cy="146"/>
            </a:xfrm>
            <a:custGeom>
              <a:avLst/>
              <a:gdLst>
                <a:gd name="T0" fmla="*/ 166 w 167"/>
                <a:gd name="T1" fmla="*/ 145 h 146"/>
                <a:gd name="T2" fmla="*/ 157 w 167"/>
                <a:gd name="T3" fmla="*/ 143 h 146"/>
                <a:gd name="T4" fmla="*/ 150 w 167"/>
                <a:gd name="T5" fmla="*/ 143 h 146"/>
                <a:gd name="T6" fmla="*/ 138 w 167"/>
                <a:gd name="T7" fmla="*/ 140 h 146"/>
                <a:gd name="T8" fmla="*/ 127 w 167"/>
                <a:gd name="T9" fmla="*/ 138 h 146"/>
                <a:gd name="T10" fmla="*/ 113 w 167"/>
                <a:gd name="T11" fmla="*/ 135 h 146"/>
                <a:gd name="T12" fmla="*/ 101 w 167"/>
                <a:gd name="T13" fmla="*/ 131 h 146"/>
                <a:gd name="T14" fmla="*/ 87 w 167"/>
                <a:gd name="T15" fmla="*/ 127 h 146"/>
                <a:gd name="T16" fmla="*/ 72 w 167"/>
                <a:gd name="T17" fmla="*/ 124 h 146"/>
                <a:gd name="T18" fmla="*/ 59 w 167"/>
                <a:gd name="T19" fmla="*/ 119 h 146"/>
                <a:gd name="T20" fmla="*/ 45 w 167"/>
                <a:gd name="T21" fmla="*/ 115 h 146"/>
                <a:gd name="T22" fmla="*/ 34 w 167"/>
                <a:gd name="T23" fmla="*/ 110 h 146"/>
                <a:gd name="T24" fmla="*/ 23 w 167"/>
                <a:gd name="T25" fmla="*/ 106 h 146"/>
                <a:gd name="T26" fmla="*/ 15 w 167"/>
                <a:gd name="T27" fmla="*/ 99 h 146"/>
                <a:gd name="T28" fmla="*/ 7 w 167"/>
                <a:gd name="T29" fmla="*/ 93 h 146"/>
                <a:gd name="T30" fmla="*/ 3 w 167"/>
                <a:gd name="T31" fmla="*/ 86 h 146"/>
                <a:gd name="T32" fmla="*/ 0 w 167"/>
                <a:gd name="T33" fmla="*/ 81 h 146"/>
                <a:gd name="T34" fmla="*/ 4 w 167"/>
                <a:gd name="T35" fmla="*/ 73 h 146"/>
                <a:gd name="T36" fmla="*/ 8 w 167"/>
                <a:gd name="T37" fmla="*/ 67 h 146"/>
                <a:gd name="T38" fmla="*/ 16 w 167"/>
                <a:gd name="T39" fmla="*/ 59 h 146"/>
                <a:gd name="T40" fmla="*/ 27 w 167"/>
                <a:gd name="T41" fmla="*/ 52 h 146"/>
                <a:gd name="T42" fmla="*/ 39 w 167"/>
                <a:gd name="T43" fmla="*/ 44 h 146"/>
                <a:gd name="T44" fmla="*/ 52 w 167"/>
                <a:gd name="T45" fmla="*/ 38 h 146"/>
                <a:gd name="T46" fmla="*/ 67 w 167"/>
                <a:gd name="T47" fmla="*/ 32 h 146"/>
                <a:gd name="T48" fmla="*/ 81 w 167"/>
                <a:gd name="T49" fmla="*/ 25 h 146"/>
                <a:gd name="T50" fmla="*/ 97 w 167"/>
                <a:gd name="T51" fmla="*/ 21 h 146"/>
                <a:gd name="T52" fmla="*/ 112 w 167"/>
                <a:gd name="T53" fmla="*/ 15 h 146"/>
                <a:gd name="T54" fmla="*/ 126 w 167"/>
                <a:gd name="T55" fmla="*/ 12 h 146"/>
                <a:gd name="T56" fmla="*/ 137 w 167"/>
                <a:gd name="T57" fmla="*/ 8 h 146"/>
                <a:gd name="T58" fmla="*/ 149 w 167"/>
                <a:gd name="T59" fmla="*/ 4 h 146"/>
                <a:gd name="T60" fmla="*/ 155 w 167"/>
                <a:gd name="T61" fmla="*/ 2 h 146"/>
                <a:gd name="T62" fmla="*/ 162 w 167"/>
                <a:gd name="T63" fmla="*/ 0 h 146"/>
                <a:gd name="T64" fmla="*/ 163 w 167"/>
                <a:gd name="T65" fmla="*/ 1 h 146"/>
                <a:gd name="T66" fmla="*/ 166 w 167"/>
                <a:gd name="T67" fmla="*/ 145 h 1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46"/>
                <a:gd name="T104" fmla="*/ 167 w 167"/>
                <a:gd name="T105" fmla="*/ 146 h 1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46">
                  <a:moveTo>
                    <a:pt x="166" y="145"/>
                  </a:moveTo>
                  <a:lnTo>
                    <a:pt x="157" y="143"/>
                  </a:lnTo>
                  <a:lnTo>
                    <a:pt x="150" y="143"/>
                  </a:lnTo>
                  <a:lnTo>
                    <a:pt x="138" y="140"/>
                  </a:lnTo>
                  <a:lnTo>
                    <a:pt x="127" y="138"/>
                  </a:lnTo>
                  <a:lnTo>
                    <a:pt x="113" y="135"/>
                  </a:lnTo>
                  <a:lnTo>
                    <a:pt x="101" y="131"/>
                  </a:lnTo>
                  <a:lnTo>
                    <a:pt x="87" y="127"/>
                  </a:lnTo>
                  <a:lnTo>
                    <a:pt x="72" y="124"/>
                  </a:lnTo>
                  <a:lnTo>
                    <a:pt x="59" y="119"/>
                  </a:lnTo>
                  <a:lnTo>
                    <a:pt x="45" y="115"/>
                  </a:lnTo>
                  <a:lnTo>
                    <a:pt x="34" y="110"/>
                  </a:lnTo>
                  <a:lnTo>
                    <a:pt x="23" y="106"/>
                  </a:lnTo>
                  <a:lnTo>
                    <a:pt x="15" y="99"/>
                  </a:lnTo>
                  <a:lnTo>
                    <a:pt x="7" y="93"/>
                  </a:lnTo>
                  <a:lnTo>
                    <a:pt x="3" y="86"/>
                  </a:lnTo>
                  <a:lnTo>
                    <a:pt x="0" y="81"/>
                  </a:lnTo>
                  <a:lnTo>
                    <a:pt x="4" y="73"/>
                  </a:lnTo>
                  <a:lnTo>
                    <a:pt x="8" y="67"/>
                  </a:lnTo>
                  <a:lnTo>
                    <a:pt x="16" y="59"/>
                  </a:lnTo>
                  <a:lnTo>
                    <a:pt x="27" y="52"/>
                  </a:lnTo>
                  <a:lnTo>
                    <a:pt x="39" y="44"/>
                  </a:lnTo>
                  <a:lnTo>
                    <a:pt x="52" y="38"/>
                  </a:lnTo>
                  <a:lnTo>
                    <a:pt x="67" y="32"/>
                  </a:lnTo>
                  <a:lnTo>
                    <a:pt x="81" y="25"/>
                  </a:lnTo>
                  <a:lnTo>
                    <a:pt x="97" y="21"/>
                  </a:lnTo>
                  <a:lnTo>
                    <a:pt x="112" y="15"/>
                  </a:lnTo>
                  <a:lnTo>
                    <a:pt x="126" y="12"/>
                  </a:lnTo>
                  <a:lnTo>
                    <a:pt x="137" y="8"/>
                  </a:lnTo>
                  <a:lnTo>
                    <a:pt x="149" y="4"/>
                  </a:lnTo>
                  <a:lnTo>
                    <a:pt x="155" y="2"/>
                  </a:lnTo>
                  <a:lnTo>
                    <a:pt x="162" y="0"/>
                  </a:lnTo>
                  <a:lnTo>
                    <a:pt x="163" y="1"/>
                  </a:lnTo>
                  <a:lnTo>
                    <a:pt x="166" y="145"/>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63" name="Freeform 16"/>
            <p:cNvSpPr>
              <a:spLocks/>
            </p:cNvSpPr>
            <p:nvPr/>
          </p:nvSpPr>
          <p:spPr bwMode="auto">
            <a:xfrm>
              <a:off x="1417" y="2320"/>
              <a:ext cx="176" cy="156"/>
            </a:xfrm>
            <a:custGeom>
              <a:avLst/>
              <a:gdLst>
                <a:gd name="T0" fmla="*/ 175 w 176"/>
                <a:gd name="T1" fmla="*/ 155 h 156"/>
                <a:gd name="T2" fmla="*/ 175 w 176"/>
                <a:gd name="T3" fmla="*/ 155 h 156"/>
                <a:gd name="T4" fmla="*/ 168 w 176"/>
                <a:gd name="T5" fmla="*/ 152 h 156"/>
                <a:gd name="T6" fmla="*/ 158 w 176"/>
                <a:gd name="T7" fmla="*/ 152 h 156"/>
                <a:gd name="T8" fmla="*/ 146 w 176"/>
                <a:gd name="T9" fmla="*/ 149 h 156"/>
                <a:gd name="T10" fmla="*/ 133 w 176"/>
                <a:gd name="T11" fmla="*/ 146 h 156"/>
                <a:gd name="T12" fmla="*/ 120 w 176"/>
                <a:gd name="T13" fmla="*/ 143 h 156"/>
                <a:gd name="T14" fmla="*/ 105 w 176"/>
                <a:gd name="T15" fmla="*/ 140 h 156"/>
                <a:gd name="T16" fmla="*/ 91 w 176"/>
                <a:gd name="T17" fmla="*/ 136 h 156"/>
                <a:gd name="T18" fmla="*/ 77 w 176"/>
                <a:gd name="T19" fmla="*/ 132 h 156"/>
                <a:gd name="T20" fmla="*/ 62 w 176"/>
                <a:gd name="T21" fmla="*/ 127 h 156"/>
                <a:gd name="T22" fmla="*/ 48 w 176"/>
                <a:gd name="T23" fmla="*/ 121 h 156"/>
                <a:gd name="T24" fmla="*/ 36 w 176"/>
                <a:gd name="T25" fmla="*/ 116 h 156"/>
                <a:gd name="T26" fmla="*/ 24 w 176"/>
                <a:gd name="T27" fmla="*/ 110 h 156"/>
                <a:gd name="T28" fmla="*/ 15 w 176"/>
                <a:gd name="T29" fmla="*/ 105 h 156"/>
                <a:gd name="T30" fmla="*/ 7 w 176"/>
                <a:gd name="T31" fmla="*/ 98 h 156"/>
                <a:gd name="T32" fmla="*/ 3 w 176"/>
                <a:gd name="T33" fmla="*/ 91 h 156"/>
                <a:gd name="T34" fmla="*/ 0 w 176"/>
                <a:gd name="T35" fmla="*/ 84 h 156"/>
                <a:gd name="T36" fmla="*/ 2 w 176"/>
                <a:gd name="T37" fmla="*/ 77 h 156"/>
                <a:gd name="T38" fmla="*/ 8 w 176"/>
                <a:gd name="T39" fmla="*/ 69 h 156"/>
                <a:gd name="T40" fmla="*/ 16 w 176"/>
                <a:gd name="T41" fmla="*/ 62 h 156"/>
                <a:gd name="T42" fmla="*/ 28 w 176"/>
                <a:gd name="T43" fmla="*/ 54 h 156"/>
                <a:gd name="T44" fmla="*/ 41 w 176"/>
                <a:gd name="T45" fmla="*/ 46 h 156"/>
                <a:gd name="T46" fmla="*/ 54 w 176"/>
                <a:gd name="T47" fmla="*/ 40 h 156"/>
                <a:gd name="T48" fmla="*/ 70 w 176"/>
                <a:gd name="T49" fmla="*/ 33 h 156"/>
                <a:gd name="T50" fmla="*/ 85 w 176"/>
                <a:gd name="T51" fmla="*/ 26 h 156"/>
                <a:gd name="T52" fmla="*/ 101 w 176"/>
                <a:gd name="T53" fmla="*/ 21 h 156"/>
                <a:gd name="T54" fmla="*/ 117 w 176"/>
                <a:gd name="T55" fmla="*/ 15 h 156"/>
                <a:gd name="T56" fmla="*/ 132 w 176"/>
                <a:gd name="T57" fmla="*/ 12 h 156"/>
                <a:gd name="T58" fmla="*/ 144 w 176"/>
                <a:gd name="T59" fmla="*/ 7 h 156"/>
                <a:gd name="T60" fmla="*/ 156 w 176"/>
                <a:gd name="T61" fmla="*/ 3 h 156"/>
                <a:gd name="T62" fmla="*/ 164 w 176"/>
                <a:gd name="T63" fmla="*/ 2 h 156"/>
                <a:gd name="T64" fmla="*/ 170 w 176"/>
                <a:gd name="T65" fmla="*/ 0 h 156"/>
                <a:gd name="T66" fmla="*/ 172 w 176"/>
                <a:gd name="T67" fmla="*/ 1 h 156"/>
                <a:gd name="T68" fmla="*/ 175 w 176"/>
                <a:gd name="T69" fmla="*/ 155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56"/>
                <a:gd name="T107" fmla="*/ 176 w 176"/>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56">
                  <a:moveTo>
                    <a:pt x="175" y="155"/>
                  </a:moveTo>
                  <a:lnTo>
                    <a:pt x="175" y="155"/>
                  </a:lnTo>
                  <a:lnTo>
                    <a:pt x="168" y="152"/>
                  </a:lnTo>
                  <a:lnTo>
                    <a:pt x="158" y="152"/>
                  </a:lnTo>
                  <a:lnTo>
                    <a:pt x="146" y="149"/>
                  </a:lnTo>
                  <a:lnTo>
                    <a:pt x="133" y="146"/>
                  </a:lnTo>
                  <a:lnTo>
                    <a:pt x="120" y="143"/>
                  </a:lnTo>
                  <a:lnTo>
                    <a:pt x="105" y="140"/>
                  </a:lnTo>
                  <a:lnTo>
                    <a:pt x="91" y="136"/>
                  </a:lnTo>
                  <a:lnTo>
                    <a:pt x="77" y="132"/>
                  </a:lnTo>
                  <a:lnTo>
                    <a:pt x="62" y="127"/>
                  </a:lnTo>
                  <a:lnTo>
                    <a:pt x="48" y="121"/>
                  </a:lnTo>
                  <a:lnTo>
                    <a:pt x="36" y="116"/>
                  </a:lnTo>
                  <a:lnTo>
                    <a:pt x="24" y="110"/>
                  </a:lnTo>
                  <a:lnTo>
                    <a:pt x="15" y="105"/>
                  </a:lnTo>
                  <a:lnTo>
                    <a:pt x="7" y="98"/>
                  </a:lnTo>
                  <a:lnTo>
                    <a:pt x="3" y="91"/>
                  </a:lnTo>
                  <a:lnTo>
                    <a:pt x="0" y="84"/>
                  </a:lnTo>
                  <a:lnTo>
                    <a:pt x="2" y="77"/>
                  </a:lnTo>
                  <a:lnTo>
                    <a:pt x="8" y="69"/>
                  </a:lnTo>
                  <a:lnTo>
                    <a:pt x="16" y="62"/>
                  </a:lnTo>
                  <a:lnTo>
                    <a:pt x="28" y="54"/>
                  </a:lnTo>
                  <a:lnTo>
                    <a:pt x="41" y="46"/>
                  </a:lnTo>
                  <a:lnTo>
                    <a:pt x="54" y="40"/>
                  </a:lnTo>
                  <a:lnTo>
                    <a:pt x="70" y="33"/>
                  </a:lnTo>
                  <a:lnTo>
                    <a:pt x="85" y="26"/>
                  </a:lnTo>
                  <a:lnTo>
                    <a:pt x="101" y="21"/>
                  </a:lnTo>
                  <a:lnTo>
                    <a:pt x="117" y="15"/>
                  </a:lnTo>
                  <a:lnTo>
                    <a:pt x="132" y="12"/>
                  </a:lnTo>
                  <a:lnTo>
                    <a:pt x="144" y="7"/>
                  </a:lnTo>
                  <a:lnTo>
                    <a:pt x="156" y="3"/>
                  </a:lnTo>
                  <a:lnTo>
                    <a:pt x="164" y="2"/>
                  </a:lnTo>
                  <a:lnTo>
                    <a:pt x="170" y="0"/>
                  </a:lnTo>
                  <a:lnTo>
                    <a:pt x="172" y="1"/>
                  </a:lnTo>
                  <a:lnTo>
                    <a:pt x="175" y="155"/>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64" name="Freeform 17"/>
            <p:cNvSpPr>
              <a:spLocks/>
            </p:cNvSpPr>
            <p:nvPr/>
          </p:nvSpPr>
          <p:spPr bwMode="auto">
            <a:xfrm>
              <a:off x="1426" y="2322"/>
              <a:ext cx="157" cy="79"/>
            </a:xfrm>
            <a:custGeom>
              <a:avLst/>
              <a:gdLst>
                <a:gd name="T0" fmla="*/ 0 w 157"/>
                <a:gd name="T1" fmla="*/ 78 h 79"/>
                <a:gd name="T2" fmla="*/ 2 w 157"/>
                <a:gd name="T3" fmla="*/ 70 h 79"/>
                <a:gd name="T4" fmla="*/ 6 w 157"/>
                <a:gd name="T5" fmla="*/ 64 h 79"/>
                <a:gd name="T6" fmla="*/ 15 w 157"/>
                <a:gd name="T7" fmla="*/ 58 h 79"/>
                <a:gd name="T8" fmla="*/ 24 w 157"/>
                <a:gd name="T9" fmla="*/ 51 h 79"/>
                <a:gd name="T10" fmla="*/ 36 w 157"/>
                <a:gd name="T11" fmla="*/ 44 h 79"/>
                <a:gd name="T12" fmla="*/ 49 w 157"/>
                <a:gd name="T13" fmla="*/ 37 h 79"/>
                <a:gd name="T14" fmla="*/ 62 w 157"/>
                <a:gd name="T15" fmla="*/ 32 h 79"/>
                <a:gd name="T16" fmla="*/ 78 w 157"/>
                <a:gd name="T17" fmla="*/ 26 h 79"/>
                <a:gd name="T18" fmla="*/ 91 w 157"/>
                <a:gd name="T19" fmla="*/ 21 h 79"/>
                <a:gd name="T20" fmla="*/ 107 w 157"/>
                <a:gd name="T21" fmla="*/ 16 h 79"/>
                <a:gd name="T22" fmla="*/ 120 w 157"/>
                <a:gd name="T23" fmla="*/ 11 h 79"/>
                <a:gd name="T24" fmla="*/ 132 w 157"/>
                <a:gd name="T25" fmla="*/ 8 h 79"/>
                <a:gd name="T26" fmla="*/ 142 w 157"/>
                <a:gd name="T27" fmla="*/ 4 h 79"/>
                <a:gd name="T28" fmla="*/ 150 w 157"/>
                <a:gd name="T29" fmla="*/ 2 h 79"/>
                <a:gd name="T30" fmla="*/ 154 w 157"/>
                <a:gd name="T31" fmla="*/ 0 h 79"/>
                <a:gd name="T32" fmla="*/ 156 w 157"/>
                <a:gd name="T33" fmla="*/ 0 h 79"/>
                <a:gd name="T34" fmla="*/ 155 w 157"/>
                <a:gd name="T35" fmla="*/ 71 h 79"/>
                <a:gd name="T36" fmla="*/ 0 w 157"/>
                <a:gd name="T37" fmla="*/ 7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79"/>
                <a:gd name="T59" fmla="*/ 157 w 15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79">
                  <a:moveTo>
                    <a:pt x="0" y="78"/>
                  </a:moveTo>
                  <a:lnTo>
                    <a:pt x="2" y="70"/>
                  </a:lnTo>
                  <a:lnTo>
                    <a:pt x="6" y="64"/>
                  </a:lnTo>
                  <a:lnTo>
                    <a:pt x="15" y="58"/>
                  </a:lnTo>
                  <a:lnTo>
                    <a:pt x="24" y="51"/>
                  </a:lnTo>
                  <a:lnTo>
                    <a:pt x="36" y="44"/>
                  </a:lnTo>
                  <a:lnTo>
                    <a:pt x="49" y="37"/>
                  </a:lnTo>
                  <a:lnTo>
                    <a:pt x="62" y="32"/>
                  </a:lnTo>
                  <a:lnTo>
                    <a:pt x="78" y="26"/>
                  </a:lnTo>
                  <a:lnTo>
                    <a:pt x="91" y="21"/>
                  </a:lnTo>
                  <a:lnTo>
                    <a:pt x="107" y="16"/>
                  </a:lnTo>
                  <a:lnTo>
                    <a:pt x="120" y="11"/>
                  </a:lnTo>
                  <a:lnTo>
                    <a:pt x="132" y="8"/>
                  </a:lnTo>
                  <a:lnTo>
                    <a:pt x="142" y="4"/>
                  </a:lnTo>
                  <a:lnTo>
                    <a:pt x="150" y="2"/>
                  </a:lnTo>
                  <a:lnTo>
                    <a:pt x="154" y="0"/>
                  </a:lnTo>
                  <a:lnTo>
                    <a:pt x="156" y="0"/>
                  </a:lnTo>
                  <a:lnTo>
                    <a:pt x="155" y="71"/>
                  </a:lnTo>
                  <a:lnTo>
                    <a:pt x="0" y="78"/>
                  </a:lnTo>
                </a:path>
              </a:pathLst>
            </a:custGeom>
            <a:solidFill>
              <a:srgbClr val="00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65" name="Freeform 18"/>
            <p:cNvSpPr>
              <a:spLocks/>
            </p:cNvSpPr>
            <p:nvPr/>
          </p:nvSpPr>
          <p:spPr bwMode="auto">
            <a:xfrm>
              <a:off x="1418" y="2323"/>
              <a:ext cx="166" cy="84"/>
            </a:xfrm>
            <a:custGeom>
              <a:avLst/>
              <a:gdLst>
                <a:gd name="T0" fmla="*/ 0 w 166"/>
                <a:gd name="T1" fmla="*/ 83 h 84"/>
                <a:gd name="T2" fmla="*/ 0 w 166"/>
                <a:gd name="T3" fmla="*/ 83 h 84"/>
                <a:gd name="T4" fmla="*/ 1 w 166"/>
                <a:gd name="T5" fmla="*/ 75 h 84"/>
                <a:gd name="T6" fmla="*/ 6 w 166"/>
                <a:gd name="T7" fmla="*/ 67 h 84"/>
                <a:gd name="T8" fmla="*/ 14 w 166"/>
                <a:gd name="T9" fmla="*/ 61 h 84"/>
                <a:gd name="T10" fmla="*/ 25 w 166"/>
                <a:gd name="T11" fmla="*/ 53 h 84"/>
                <a:gd name="T12" fmla="*/ 38 w 166"/>
                <a:gd name="T13" fmla="*/ 46 h 84"/>
                <a:gd name="T14" fmla="*/ 50 w 166"/>
                <a:gd name="T15" fmla="*/ 39 h 84"/>
                <a:gd name="T16" fmla="*/ 65 w 166"/>
                <a:gd name="T17" fmla="*/ 32 h 84"/>
                <a:gd name="T18" fmla="*/ 81 w 166"/>
                <a:gd name="T19" fmla="*/ 27 h 84"/>
                <a:gd name="T20" fmla="*/ 96 w 166"/>
                <a:gd name="T21" fmla="*/ 21 h 84"/>
                <a:gd name="T22" fmla="*/ 111 w 166"/>
                <a:gd name="T23" fmla="*/ 17 h 84"/>
                <a:gd name="T24" fmla="*/ 126 w 166"/>
                <a:gd name="T25" fmla="*/ 11 h 84"/>
                <a:gd name="T26" fmla="*/ 139 w 166"/>
                <a:gd name="T27" fmla="*/ 8 h 84"/>
                <a:gd name="T28" fmla="*/ 149 w 166"/>
                <a:gd name="T29" fmla="*/ 4 h 84"/>
                <a:gd name="T30" fmla="*/ 158 w 166"/>
                <a:gd name="T31" fmla="*/ 2 h 84"/>
                <a:gd name="T32" fmla="*/ 162 w 166"/>
                <a:gd name="T33" fmla="*/ 0 h 84"/>
                <a:gd name="T34" fmla="*/ 165 w 166"/>
                <a:gd name="T35" fmla="*/ 0 h 84"/>
                <a:gd name="T36" fmla="*/ 165 w 166"/>
                <a:gd name="T37" fmla="*/ 80 h 84"/>
                <a:gd name="T38" fmla="*/ 0 w 166"/>
                <a:gd name="T39" fmla="*/ 83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6"/>
                <a:gd name="T61" fmla="*/ 0 h 84"/>
                <a:gd name="T62" fmla="*/ 166 w 1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6" h="84">
                  <a:moveTo>
                    <a:pt x="0" y="83"/>
                  </a:moveTo>
                  <a:lnTo>
                    <a:pt x="0" y="83"/>
                  </a:lnTo>
                  <a:lnTo>
                    <a:pt x="1" y="75"/>
                  </a:lnTo>
                  <a:lnTo>
                    <a:pt x="6" y="67"/>
                  </a:lnTo>
                  <a:lnTo>
                    <a:pt x="14" y="61"/>
                  </a:lnTo>
                  <a:lnTo>
                    <a:pt x="25" y="53"/>
                  </a:lnTo>
                  <a:lnTo>
                    <a:pt x="38" y="46"/>
                  </a:lnTo>
                  <a:lnTo>
                    <a:pt x="50" y="39"/>
                  </a:lnTo>
                  <a:lnTo>
                    <a:pt x="65" y="32"/>
                  </a:lnTo>
                  <a:lnTo>
                    <a:pt x="81" y="27"/>
                  </a:lnTo>
                  <a:lnTo>
                    <a:pt x="96" y="21"/>
                  </a:lnTo>
                  <a:lnTo>
                    <a:pt x="111" y="17"/>
                  </a:lnTo>
                  <a:lnTo>
                    <a:pt x="126" y="11"/>
                  </a:lnTo>
                  <a:lnTo>
                    <a:pt x="139" y="8"/>
                  </a:lnTo>
                  <a:lnTo>
                    <a:pt x="149" y="4"/>
                  </a:lnTo>
                  <a:lnTo>
                    <a:pt x="158" y="2"/>
                  </a:lnTo>
                  <a:lnTo>
                    <a:pt x="162" y="0"/>
                  </a:lnTo>
                  <a:lnTo>
                    <a:pt x="165" y="0"/>
                  </a:lnTo>
                  <a:lnTo>
                    <a:pt x="165" y="80"/>
                  </a:lnTo>
                  <a:lnTo>
                    <a:pt x="0" y="8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66" name="Freeform 19"/>
            <p:cNvSpPr>
              <a:spLocks/>
            </p:cNvSpPr>
            <p:nvPr/>
          </p:nvSpPr>
          <p:spPr bwMode="auto">
            <a:xfrm>
              <a:off x="1416" y="2316"/>
              <a:ext cx="196" cy="164"/>
            </a:xfrm>
            <a:custGeom>
              <a:avLst/>
              <a:gdLst>
                <a:gd name="T0" fmla="*/ 192 w 196"/>
                <a:gd name="T1" fmla="*/ 163 h 164"/>
                <a:gd name="T2" fmla="*/ 192 w 196"/>
                <a:gd name="T3" fmla="*/ 163 h 164"/>
                <a:gd name="T4" fmla="*/ 184 w 196"/>
                <a:gd name="T5" fmla="*/ 162 h 164"/>
                <a:gd name="T6" fmla="*/ 174 w 196"/>
                <a:gd name="T7" fmla="*/ 160 h 164"/>
                <a:gd name="T8" fmla="*/ 162 w 196"/>
                <a:gd name="T9" fmla="*/ 157 h 164"/>
                <a:gd name="T10" fmla="*/ 148 w 196"/>
                <a:gd name="T11" fmla="*/ 153 h 164"/>
                <a:gd name="T12" fmla="*/ 133 w 196"/>
                <a:gd name="T13" fmla="*/ 151 h 164"/>
                <a:gd name="T14" fmla="*/ 117 w 196"/>
                <a:gd name="T15" fmla="*/ 146 h 164"/>
                <a:gd name="T16" fmla="*/ 101 w 196"/>
                <a:gd name="T17" fmla="*/ 143 h 164"/>
                <a:gd name="T18" fmla="*/ 84 w 196"/>
                <a:gd name="T19" fmla="*/ 137 h 164"/>
                <a:gd name="T20" fmla="*/ 69 w 196"/>
                <a:gd name="T21" fmla="*/ 132 h 164"/>
                <a:gd name="T22" fmla="*/ 53 w 196"/>
                <a:gd name="T23" fmla="*/ 127 h 164"/>
                <a:gd name="T24" fmla="*/ 39 w 196"/>
                <a:gd name="T25" fmla="*/ 121 h 164"/>
                <a:gd name="T26" fmla="*/ 26 w 196"/>
                <a:gd name="T27" fmla="*/ 116 h 164"/>
                <a:gd name="T28" fmla="*/ 16 w 196"/>
                <a:gd name="T29" fmla="*/ 110 h 164"/>
                <a:gd name="T30" fmla="*/ 8 w 196"/>
                <a:gd name="T31" fmla="*/ 102 h 164"/>
                <a:gd name="T32" fmla="*/ 4 w 196"/>
                <a:gd name="T33" fmla="*/ 95 h 164"/>
                <a:gd name="T34" fmla="*/ 0 w 196"/>
                <a:gd name="T35" fmla="*/ 88 h 164"/>
                <a:gd name="T36" fmla="*/ 3 w 196"/>
                <a:gd name="T37" fmla="*/ 80 h 164"/>
                <a:gd name="T38" fmla="*/ 10 w 196"/>
                <a:gd name="T39" fmla="*/ 72 h 164"/>
                <a:gd name="T40" fmla="*/ 19 w 196"/>
                <a:gd name="T41" fmla="*/ 64 h 164"/>
                <a:gd name="T42" fmla="*/ 33 w 196"/>
                <a:gd name="T43" fmla="*/ 57 h 164"/>
                <a:gd name="T44" fmla="*/ 46 w 196"/>
                <a:gd name="T45" fmla="*/ 48 h 164"/>
                <a:gd name="T46" fmla="*/ 62 w 196"/>
                <a:gd name="T47" fmla="*/ 40 h 164"/>
                <a:gd name="T48" fmla="*/ 80 w 196"/>
                <a:gd name="T49" fmla="*/ 33 h 164"/>
                <a:gd name="T50" fmla="*/ 98 w 196"/>
                <a:gd name="T51" fmla="*/ 27 h 164"/>
                <a:gd name="T52" fmla="*/ 116 w 196"/>
                <a:gd name="T53" fmla="*/ 20 h 164"/>
                <a:gd name="T54" fmla="*/ 134 w 196"/>
                <a:gd name="T55" fmla="*/ 15 h 164"/>
                <a:gd name="T56" fmla="*/ 150 w 196"/>
                <a:gd name="T57" fmla="*/ 11 h 164"/>
                <a:gd name="T58" fmla="*/ 165 w 196"/>
                <a:gd name="T59" fmla="*/ 6 h 164"/>
                <a:gd name="T60" fmla="*/ 178 w 196"/>
                <a:gd name="T61" fmla="*/ 2 h 164"/>
                <a:gd name="T62" fmla="*/ 187 w 196"/>
                <a:gd name="T63" fmla="*/ 1 h 164"/>
                <a:gd name="T64" fmla="*/ 193 w 196"/>
                <a:gd name="T65" fmla="*/ 0 h 164"/>
                <a:gd name="T66" fmla="*/ 195 w 196"/>
                <a:gd name="T67" fmla="*/ 0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164"/>
                <a:gd name="T104" fmla="*/ 196 w 196"/>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164">
                  <a:moveTo>
                    <a:pt x="192" y="163"/>
                  </a:moveTo>
                  <a:lnTo>
                    <a:pt x="192" y="163"/>
                  </a:lnTo>
                  <a:lnTo>
                    <a:pt x="184" y="162"/>
                  </a:lnTo>
                  <a:lnTo>
                    <a:pt x="174" y="160"/>
                  </a:lnTo>
                  <a:lnTo>
                    <a:pt x="162" y="157"/>
                  </a:lnTo>
                  <a:lnTo>
                    <a:pt x="148" y="153"/>
                  </a:lnTo>
                  <a:lnTo>
                    <a:pt x="133" y="151"/>
                  </a:lnTo>
                  <a:lnTo>
                    <a:pt x="117" y="146"/>
                  </a:lnTo>
                  <a:lnTo>
                    <a:pt x="101" y="143"/>
                  </a:lnTo>
                  <a:lnTo>
                    <a:pt x="84" y="137"/>
                  </a:lnTo>
                  <a:lnTo>
                    <a:pt x="69" y="132"/>
                  </a:lnTo>
                  <a:lnTo>
                    <a:pt x="53" y="127"/>
                  </a:lnTo>
                  <a:lnTo>
                    <a:pt x="39" y="121"/>
                  </a:lnTo>
                  <a:lnTo>
                    <a:pt x="26" y="116"/>
                  </a:lnTo>
                  <a:lnTo>
                    <a:pt x="16" y="110"/>
                  </a:lnTo>
                  <a:lnTo>
                    <a:pt x="8" y="102"/>
                  </a:lnTo>
                  <a:lnTo>
                    <a:pt x="4" y="95"/>
                  </a:lnTo>
                  <a:lnTo>
                    <a:pt x="0" y="88"/>
                  </a:lnTo>
                  <a:lnTo>
                    <a:pt x="3" y="80"/>
                  </a:lnTo>
                  <a:lnTo>
                    <a:pt x="10" y="72"/>
                  </a:lnTo>
                  <a:lnTo>
                    <a:pt x="19" y="64"/>
                  </a:lnTo>
                  <a:lnTo>
                    <a:pt x="33" y="57"/>
                  </a:lnTo>
                  <a:lnTo>
                    <a:pt x="46" y="48"/>
                  </a:lnTo>
                  <a:lnTo>
                    <a:pt x="62" y="40"/>
                  </a:lnTo>
                  <a:lnTo>
                    <a:pt x="80" y="33"/>
                  </a:lnTo>
                  <a:lnTo>
                    <a:pt x="98" y="27"/>
                  </a:lnTo>
                  <a:lnTo>
                    <a:pt x="116" y="20"/>
                  </a:lnTo>
                  <a:lnTo>
                    <a:pt x="134" y="15"/>
                  </a:lnTo>
                  <a:lnTo>
                    <a:pt x="150" y="11"/>
                  </a:lnTo>
                  <a:lnTo>
                    <a:pt x="165" y="6"/>
                  </a:lnTo>
                  <a:lnTo>
                    <a:pt x="178" y="2"/>
                  </a:lnTo>
                  <a:lnTo>
                    <a:pt x="187" y="1"/>
                  </a:lnTo>
                  <a:lnTo>
                    <a:pt x="193" y="0"/>
                  </a:lnTo>
                  <a:lnTo>
                    <a:pt x="195"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67" name="Line 20"/>
            <p:cNvSpPr>
              <a:spLocks noChangeShapeType="1"/>
            </p:cNvSpPr>
            <p:nvPr/>
          </p:nvSpPr>
          <p:spPr bwMode="auto">
            <a:xfrm>
              <a:off x="1583" y="2327"/>
              <a:ext cx="2" cy="143"/>
            </a:xfrm>
            <a:prstGeom prst="line">
              <a:avLst/>
            </a:prstGeom>
            <a:noFill/>
            <a:ln w="12700">
              <a:solidFill>
                <a:srgbClr val="000000"/>
              </a:solidFill>
              <a:round/>
              <a:headEnd/>
              <a:tailEnd/>
            </a:ln>
          </p:spPr>
          <p:txBody>
            <a:bodyPr wrap="none" anchor="ctr"/>
            <a:lstStyle/>
            <a:p>
              <a:endParaRPr lang="en-GB" sz="2800" b="1">
                <a:solidFill>
                  <a:srgbClr val="FFFF00"/>
                </a:solidFill>
              </a:endParaRPr>
            </a:p>
          </p:txBody>
        </p:sp>
        <p:sp>
          <p:nvSpPr>
            <p:cNvPr id="44068" name="Line 21"/>
            <p:cNvSpPr>
              <a:spLocks noChangeShapeType="1"/>
            </p:cNvSpPr>
            <p:nvPr/>
          </p:nvSpPr>
          <p:spPr bwMode="auto">
            <a:xfrm>
              <a:off x="3975" y="1830"/>
              <a:ext cx="2" cy="7"/>
            </a:xfrm>
            <a:prstGeom prst="line">
              <a:avLst/>
            </a:prstGeom>
            <a:noFill/>
            <a:ln w="12700">
              <a:solidFill>
                <a:srgbClr val="FFFFFF"/>
              </a:solidFill>
              <a:round/>
              <a:headEnd/>
              <a:tailEnd/>
            </a:ln>
          </p:spPr>
          <p:txBody>
            <a:bodyPr wrap="none" anchor="ctr"/>
            <a:lstStyle/>
            <a:p>
              <a:endParaRPr lang="en-GB" sz="2800" b="1">
                <a:solidFill>
                  <a:srgbClr val="FFFF00"/>
                </a:solidFill>
              </a:endParaRPr>
            </a:p>
          </p:txBody>
        </p:sp>
        <p:sp>
          <p:nvSpPr>
            <p:cNvPr id="44069" name="Freeform 22"/>
            <p:cNvSpPr>
              <a:spLocks/>
            </p:cNvSpPr>
            <p:nvPr/>
          </p:nvSpPr>
          <p:spPr bwMode="auto">
            <a:xfrm>
              <a:off x="3977" y="1826"/>
              <a:ext cx="76" cy="630"/>
            </a:xfrm>
            <a:custGeom>
              <a:avLst/>
              <a:gdLst>
                <a:gd name="T0" fmla="*/ 0 w 76"/>
                <a:gd name="T1" fmla="*/ 0 h 630"/>
                <a:gd name="T2" fmla="*/ 0 w 76"/>
                <a:gd name="T3" fmla="*/ 0 h 630"/>
                <a:gd name="T4" fmla="*/ 1 w 76"/>
                <a:gd name="T5" fmla="*/ 5 h 630"/>
                <a:gd name="T6" fmla="*/ 2 w 76"/>
                <a:gd name="T7" fmla="*/ 14 h 630"/>
                <a:gd name="T8" fmla="*/ 1 w 76"/>
                <a:gd name="T9" fmla="*/ 28 h 630"/>
                <a:gd name="T10" fmla="*/ 1 w 76"/>
                <a:gd name="T11" fmla="*/ 45 h 630"/>
                <a:gd name="T12" fmla="*/ 2 w 76"/>
                <a:gd name="T13" fmla="*/ 60 h 630"/>
                <a:gd name="T14" fmla="*/ 2 w 76"/>
                <a:gd name="T15" fmla="*/ 75 h 630"/>
                <a:gd name="T16" fmla="*/ 3 w 76"/>
                <a:gd name="T17" fmla="*/ 85 h 630"/>
                <a:gd name="T18" fmla="*/ 4 w 76"/>
                <a:gd name="T19" fmla="*/ 88 h 630"/>
                <a:gd name="T20" fmla="*/ 62 w 76"/>
                <a:gd name="T21" fmla="*/ 87 h 630"/>
                <a:gd name="T22" fmla="*/ 75 w 76"/>
                <a:gd name="T23" fmla="*/ 629 h 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630"/>
                <a:gd name="T38" fmla="*/ 76 w 76"/>
                <a:gd name="T39" fmla="*/ 630 h 6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630">
                  <a:moveTo>
                    <a:pt x="0" y="0"/>
                  </a:moveTo>
                  <a:lnTo>
                    <a:pt x="0" y="0"/>
                  </a:lnTo>
                  <a:lnTo>
                    <a:pt x="1" y="5"/>
                  </a:lnTo>
                  <a:lnTo>
                    <a:pt x="2" y="14"/>
                  </a:lnTo>
                  <a:lnTo>
                    <a:pt x="1" y="28"/>
                  </a:lnTo>
                  <a:lnTo>
                    <a:pt x="1" y="45"/>
                  </a:lnTo>
                  <a:lnTo>
                    <a:pt x="2" y="60"/>
                  </a:lnTo>
                  <a:lnTo>
                    <a:pt x="2" y="75"/>
                  </a:lnTo>
                  <a:lnTo>
                    <a:pt x="3" y="85"/>
                  </a:lnTo>
                  <a:lnTo>
                    <a:pt x="4" y="88"/>
                  </a:lnTo>
                  <a:lnTo>
                    <a:pt x="62" y="87"/>
                  </a:lnTo>
                  <a:lnTo>
                    <a:pt x="75" y="629"/>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0" name="Freeform 23"/>
            <p:cNvSpPr>
              <a:spLocks/>
            </p:cNvSpPr>
            <p:nvPr/>
          </p:nvSpPr>
          <p:spPr bwMode="auto">
            <a:xfrm>
              <a:off x="2031" y="2116"/>
              <a:ext cx="859" cy="182"/>
            </a:xfrm>
            <a:custGeom>
              <a:avLst/>
              <a:gdLst>
                <a:gd name="T0" fmla="*/ 0 w 859"/>
                <a:gd name="T1" fmla="*/ 138 h 182"/>
                <a:gd name="T2" fmla="*/ 17 w 859"/>
                <a:gd name="T3" fmla="*/ 180 h 182"/>
                <a:gd name="T4" fmla="*/ 171 w 859"/>
                <a:gd name="T5" fmla="*/ 181 h 182"/>
                <a:gd name="T6" fmla="*/ 809 w 859"/>
                <a:gd name="T7" fmla="*/ 63 h 182"/>
                <a:gd name="T8" fmla="*/ 811 w 859"/>
                <a:gd name="T9" fmla="*/ 61 h 182"/>
                <a:gd name="T10" fmla="*/ 817 w 859"/>
                <a:gd name="T11" fmla="*/ 54 h 182"/>
                <a:gd name="T12" fmla="*/ 825 w 859"/>
                <a:gd name="T13" fmla="*/ 44 h 182"/>
                <a:gd name="T14" fmla="*/ 834 w 859"/>
                <a:gd name="T15" fmla="*/ 30 h 182"/>
                <a:gd name="T16" fmla="*/ 842 w 859"/>
                <a:gd name="T17" fmla="*/ 21 h 182"/>
                <a:gd name="T18" fmla="*/ 852 w 859"/>
                <a:gd name="T19" fmla="*/ 9 h 182"/>
                <a:gd name="T20" fmla="*/ 857 w 859"/>
                <a:gd name="T21" fmla="*/ 3 h 182"/>
                <a:gd name="T22" fmla="*/ 858 w 859"/>
                <a:gd name="T23" fmla="*/ 0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9"/>
                <a:gd name="T37" fmla="*/ 0 h 182"/>
                <a:gd name="T38" fmla="*/ 859 w 859"/>
                <a:gd name="T39" fmla="*/ 182 h 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9" h="182">
                  <a:moveTo>
                    <a:pt x="0" y="138"/>
                  </a:moveTo>
                  <a:lnTo>
                    <a:pt x="17" y="180"/>
                  </a:lnTo>
                  <a:lnTo>
                    <a:pt x="171" y="181"/>
                  </a:lnTo>
                  <a:lnTo>
                    <a:pt x="809" y="63"/>
                  </a:lnTo>
                  <a:lnTo>
                    <a:pt x="811" y="61"/>
                  </a:lnTo>
                  <a:lnTo>
                    <a:pt x="817" y="54"/>
                  </a:lnTo>
                  <a:lnTo>
                    <a:pt x="825" y="44"/>
                  </a:lnTo>
                  <a:lnTo>
                    <a:pt x="834" y="30"/>
                  </a:lnTo>
                  <a:lnTo>
                    <a:pt x="842" y="21"/>
                  </a:lnTo>
                  <a:lnTo>
                    <a:pt x="852" y="9"/>
                  </a:lnTo>
                  <a:lnTo>
                    <a:pt x="857" y="3"/>
                  </a:lnTo>
                  <a:lnTo>
                    <a:pt x="858"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1" name="Freeform 24"/>
            <p:cNvSpPr>
              <a:spLocks/>
            </p:cNvSpPr>
            <p:nvPr/>
          </p:nvSpPr>
          <p:spPr bwMode="auto">
            <a:xfrm>
              <a:off x="2020" y="2122"/>
              <a:ext cx="893" cy="198"/>
            </a:xfrm>
            <a:custGeom>
              <a:avLst/>
              <a:gdLst>
                <a:gd name="T0" fmla="*/ 0 w 893"/>
                <a:gd name="T1" fmla="*/ 132 h 198"/>
                <a:gd name="T2" fmla="*/ 28 w 893"/>
                <a:gd name="T3" fmla="*/ 195 h 198"/>
                <a:gd name="T4" fmla="*/ 187 w 893"/>
                <a:gd name="T5" fmla="*/ 197 h 198"/>
                <a:gd name="T6" fmla="*/ 835 w 893"/>
                <a:gd name="T7" fmla="*/ 76 h 198"/>
                <a:gd name="T8" fmla="*/ 892 w 893"/>
                <a:gd name="T9" fmla="*/ 0 h 198"/>
                <a:gd name="T10" fmla="*/ 0 60000 65536"/>
                <a:gd name="T11" fmla="*/ 0 60000 65536"/>
                <a:gd name="T12" fmla="*/ 0 60000 65536"/>
                <a:gd name="T13" fmla="*/ 0 60000 65536"/>
                <a:gd name="T14" fmla="*/ 0 60000 65536"/>
                <a:gd name="T15" fmla="*/ 0 w 893"/>
                <a:gd name="T16" fmla="*/ 0 h 198"/>
                <a:gd name="T17" fmla="*/ 893 w 893"/>
                <a:gd name="T18" fmla="*/ 198 h 198"/>
              </a:gdLst>
              <a:ahLst/>
              <a:cxnLst>
                <a:cxn ang="T10">
                  <a:pos x="T0" y="T1"/>
                </a:cxn>
                <a:cxn ang="T11">
                  <a:pos x="T2" y="T3"/>
                </a:cxn>
                <a:cxn ang="T12">
                  <a:pos x="T4" y="T5"/>
                </a:cxn>
                <a:cxn ang="T13">
                  <a:pos x="T6" y="T7"/>
                </a:cxn>
                <a:cxn ang="T14">
                  <a:pos x="T8" y="T9"/>
                </a:cxn>
              </a:cxnLst>
              <a:rect l="T15" t="T16" r="T17" b="T18"/>
              <a:pathLst>
                <a:path w="893" h="198">
                  <a:moveTo>
                    <a:pt x="0" y="132"/>
                  </a:moveTo>
                  <a:lnTo>
                    <a:pt x="28" y="195"/>
                  </a:lnTo>
                  <a:lnTo>
                    <a:pt x="187" y="197"/>
                  </a:lnTo>
                  <a:lnTo>
                    <a:pt x="835" y="76"/>
                  </a:lnTo>
                  <a:lnTo>
                    <a:pt x="892"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2" name="Freeform 25"/>
            <p:cNvSpPr>
              <a:spLocks/>
            </p:cNvSpPr>
            <p:nvPr/>
          </p:nvSpPr>
          <p:spPr bwMode="auto">
            <a:xfrm>
              <a:off x="4149" y="1961"/>
              <a:ext cx="66" cy="264"/>
            </a:xfrm>
            <a:custGeom>
              <a:avLst/>
              <a:gdLst>
                <a:gd name="T0" fmla="*/ 28 w 66"/>
                <a:gd name="T1" fmla="*/ 0 h 264"/>
                <a:gd name="T2" fmla="*/ 0 w 66"/>
                <a:gd name="T3" fmla="*/ 2 h 264"/>
                <a:gd name="T4" fmla="*/ 2 w 66"/>
                <a:gd name="T5" fmla="*/ 12 h 264"/>
                <a:gd name="T6" fmla="*/ 5 w 66"/>
                <a:gd name="T7" fmla="*/ 42 h 264"/>
                <a:gd name="T8" fmla="*/ 10 w 66"/>
                <a:gd name="T9" fmla="*/ 82 h 264"/>
                <a:gd name="T10" fmla="*/ 17 w 66"/>
                <a:gd name="T11" fmla="*/ 129 h 264"/>
                <a:gd name="T12" fmla="*/ 24 w 66"/>
                <a:gd name="T13" fmla="*/ 175 h 264"/>
                <a:gd name="T14" fmla="*/ 29 w 66"/>
                <a:gd name="T15" fmla="*/ 216 h 264"/>
                <a:gd name="T16" fmla="*/ 34 w 66"/>
                <a:gd name="T17" fmla="*/ 244 h 264"/>
                <a:gd name="T18" fmla="*/ 36 w 66"/>
                <a:gd name="T19" fmla="*/ 255 h 264"/>
                <a:gd name="T20" fmla="*/ 34 w 66"/>
                <a:gd name="T21" fmla="*/ 256 h 264"/>
                <a:gd name="T22" fmla="*/ 30 w 66"/>
                <a:gd name="T23" fmla="*/ 257 h 264"/>
                <a:gd name="T24" fmla="*/ 25 w 66"/>
                <a:gd name="T25" fmla="*/ 258 h 264"/>
                <a:gd name="T26" fmla="*/ 22 w 66"/>
                <a:gd name="T27" fmla="*/ 259 h 264"/>
                <a:gd name="T28" fmla="*/ 17 w 66"/>
                <a:gd name="T29" fmla="*/ 258 h 264"/>
                <a:gd name="T30" fmla="*/ 15 w 66"/>
                <a:gd name="T31" fmla="*/ 259 h 264"/>
                <a:gd name="T32" fmla="*/ 12 w 66"/>
                <a:gd name="T33" fmla="*/ 260 h 264"/>
                <a:gd name="T34" fmla="*/ 14 w 66"/>
                <a:gd name="T35" fmla="*/ 263 h 264"/>
                <a:gd name="T36" fmla="*/ 65 w 66"/>
                <a:gd name="T37" fmla="*/ 261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264"/>
                <a:gd name="T59" fmla="*/ 66 w 66"/>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264">
                  <a:moveTo>
                    <a:pt x="28" y="0"/>
                  </a:moveTo>
                  <a:lnTo>
                    <a:pt x="0" y="2"/>
                  </a:lnTo>
                  <a:lnTo>
                    <a:pt x="2" y="12"/>
                  </a:lnTo>
                  <a:lnTo>
                    <a:pt x="5" y="42"/>
                  </a:lnTo>
                  <a:lnTo>
                    <a:pt x="10" y="82"/>
                  </a:lnTo>
                  <a:lnTo>
                    <a:pt x="17" y="129"/>
                  </a:lnTo>
                  <a:lnTo>
                    <a:pt x="24" y="175"/>
                  </a:lnTo>
                  <a:lnTo>
                    <a:pt x="29" y="216"/>
                  </a:lnTo>
                  <a:lnTo>
                    <a:pt x="34" y="244"/>
                  </a:lnTo>
                  <a:lnTo>
                    <a:pt x="36" y="255"/>
                  </a:lnTo>
                  <a:lnTo>
                    <a:pt x="34" y="256"/>
                  </a:lnTo>
                  <a:lnTo>
                    <a:pt x="30" y="257"/>
                  </a:lnTo>
                  <a:lnTo>
                    <a:pt x="25" y="258"/>
                  </a:lnTo>
                  <a:lnTo>
                    <a:pt x="22" y="259"/>
                  </a:lnTo>
                  <a:lnTo>
                    <a:pt x="17" y="258"/>
                  </a:lnTo>
                  <a:lnTo>
                    <a:pt x="15" y="259"/>
                  </a:lnTo>
                  <a:lnTo>
                    <a:pt x="12" y="260"/>
                  </a:lnTo>
                  <a:lnTo>
                    <a:pt x="14" y="263"/>
                  </a:lnTo>
                  <a:lnTo>
                    <a:pt x="65" y="26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3" name="Freeform 26"/>
            <p:cNvSpPr>
              <a:spLocks/>
            </p:cNvSpPr>
            <p:nvPr/>
          </p:nvSpPr>
          <p:spPr bwMode="auto">
            <a:xfrm>
              <a:off x="1653" y="2402"/>
              <a:ext cx="62" cy="32"/>
            </a:xfrm>
            <a:custGeom>
              <a:avLst/>
              <a:gdLst>
                <a:gd name="T0" fmla="*/ 0 w 62"/>
                <a:gd name="T1" fmla="*/ 20 h 32"/>
                <a:gd name="T2" fmla="*/ 2 w 62"/>
                <a:gd name="T3" fmla="*/ 18 h 32"/>
                <a:gd name="T4" fmla="*/ 5 w 62"/>
                <a:gd name="T5" fmla="*/ 18 h 32"/>
                <a:gd name="T6" fmla="*/ 11 w 62"/>
                <a:gd name="T7" fmla="*/ 16 h 32"/>
                <a:gd name="T8" fmla="*/ 17 w 62"/>
                <a:gd name="T9" fmla="*/ 14 h 32"/>
                <a:gd name="T10" fmla="*/ 26 w 62"/>
                <a:gd name="T11" fmla="*/ 11 h 32"/>
                <a:gd name="T12" fmla="*/ 35 w 62"/>
                <a:gd name="T13" fmla="*/ 10 h 32"/>
                <a:gd name="T14" fmla="*/ 45 w 62"/>
                <a:gd name="T15" fmla="*/ 5 h 32"/>
                <a:gd name="T16" fmla="*/ 53 w 62"/>
                <a:gd name="T17" fmla="*/ 2 h 32"/>
                <a:gd name="T18" fmla="*/ 56 w 62"/>
                <a:gd name="T19" fmla="*/ 0 h 32"/>
                <a:gd name="T20" fmla="*/ 59 w 62"/>
                <a:gd name="T21" fmla="*/ 2 h 32"/>
                <a:gd name="T22" fmla="*/ 61 w 62"/>
                <a:gd name="T23" fmla="*/ 7 h 32"/>
                <a:gd name="T24" fmla="*/ 61 w 62"/>
                <a:gd name="T25" fmla="*/ 12 h 32"/>
                <a:gd name="T26" fmla="*/ 61 w 62"/>
                <a:gd name="T27" fmla="*/ 19 h 32"/>
                <a:gd name="T28" fmla="*/ 59 w 62"/>
                <a:gd name="T29" fmla="*/ 23 h 32"/>
                <a:gd name="T30" fmla="*/ 56 w 62"/>
                <a:gd name="T31" fmla="*/ 29 h 32"/>
                <a:gd name="T32" fmla="*/ 53 w 62"/>
                <a:gd name="T33" fmla="*/ 31 h 32"/>
                <a:gd name="T34" fmla="*/ 46 w 62"/>
                <a:gd name="T35" fmla="*/ 28 h 32"/>
                <a:gd name="T36" fmla="*/ 38 w 62"/>
                <a:gd name="T37" fmla="*/ 27 h 32"/>
                <a:gd name="T38" fmla="*/ 30 w 62"/>
                <a:gd name="T39" fmla="*/ 26 h 32"/>
                <a:gd name="T40" fmla="*/ 20 w 62"/>
                <a:gd name="T41" fmla="*/ 25 h 32"/>
                <a:gd name="T42" fmla="*/ 12 w 62"/>
                <a:gd name="T43" fmla="*/ 24 h 32"/>
                <a:gd name="T44" fmla="*/ 6 w 62"/>
                <a:gd name="T45" fmla="*/ 23 h 32"/>
                <a:gd name="T46" fmla="*/ 1 w 62"/>
                <a:gd name="T47" fmla="*/ 22 h 32"/>
                <a:gd name="T48" fmla="*/ 0 w 62"/>
                <a:gd name="T49" fmla="*/ 2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2"/>
                <a:gd name="T77" fmla="*/ 62 w 6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2">
                  <a:moveTo>
                    <a:pt x="0" y="20"/>
                  </a:moveTo>
                  <a:lnTo>
                    <a:pt x="2" y="18"/>
                  </a:lnTo>
                  <a:lnTo>
                    <a:pt x="5" y="18"/>
                  </a:lnTo>
                  <a:lnTo>
                    <a:pt x="11" y="16"/>
                  </a:lnTo>
                  <a:lnTo>
                    <a:pt x="17" y="14"/>
                  </a:lnTo>
                  <a:lnTo>
                    <a:pt x="26" y="11"/>
                  </a:lnTo>
                  <a:lnTo>
                    <a:pt x="35" y="10"/>
                  </a:lnTo>
                  <a:lnTo>
                    <a:pt x="45" y="5"/>
                  </a:lnTo>
                  <a:lnTo>
                    <a:pt x="53" y="2"/>
                  </a:lnTo>
                  <a:lnTo>
                    <a:pt x="56" y="0"/>
                  </a:lnTo>
                  <a:lnTo>
                    <a:pt x="59" y="2"/>
                  </a:lnTo>
                  <a:lnTo>
                    <a:pt x="61" y="7"/>
                  </a:lnTo>
                  <a:lnTo>
                    <a:pt x="61" y="12"/>
                  </a:lnTo>
                  <a:lnTo>
                    <a:pt x="61" y="19"/>
                  </a:lnTo>
                  <a:lnTo>
                    <a:pt x="59" y="23"/>
                  </a:lnTo>
                  <a:lnTo>
                    <a:pt x="56" y="29"/>
                  </a:lnTo>
                  <a:lnTo>
                    <a:pt x="53" y="31"/>
                  </a:lnTo>
                  <a:lnTo>
                    <a:pt x="46" y="28"/>
                  </a:lnTo>
                  <a:lnTo>
                    <a:pt x="38" y="27"/>
                  </a:lnTo>
                  <a:lnTo>
                    <a:pt x="30" y="26"/>
                  </a:lnTo>
                  <a:lnTo>
                    <a:pt x="20" y="25"/>
                  </a:lnTo>
                  <a:lnTo>
                    <a:pt x="12" y="24"/>
                  </a:lnTo>
                  <a:lnTo>
                    <a:pt x="6" y="23"/>
                  </a:lnTo>
                  <a:lnTo>
                    <a:pt x="1" y="22"/>
                  </a:lnTo>
                  <a:lnTo>
                    <a:pt x="0" y="20"/>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74" name="Freeform 27"/>
            <p:cNvSpPr>
              <a:spLocks/>
            </p:cNvSpPr>
            <p:nvPr/>
          </p:nvSpPr>
          <p:spPr bwMode="auto">
            <a:xfrm>
              <a:off x="1644" y="2404"/>
              <a:ext cx="73" cy="40"/>
            </a:xfrm>
            <a:custGeom>
              <a:avLst/>
              <a:gdLst>
                <a:gd name="T0" fmla="*/ 0 w 73"/>
                <a:gd name="T1" fmla="*/ 22 h 40"/>
                <a:gd name="T2" fmla="*/ 0 w 73"/>
                <a:gd name="T3" fmla="*/ 22 h 40"/>
                <a:gd name="T4" fmla="*/ 2 w 73"/>
                <a:gd name="T5" fmla="*/ 21 h 40"/>
                <a:gd name="T6" fmla="*/ 6 w 73"/>
                <a:gd name="T7" fmla="*/ 18 h 40"/>
                <a:gd name="T8" fmla="*/ 13 w 73"/>
                <a:gd name="T9" fmla="*/ 16 h 40"/>
                <a:gd name="T10" fmla="*/ 20 w 73"/>
                <a:gd name="T11" fmla="*/ 15 h 40"/>
                <a:gd name="T12" fmla="*/ 31 w 73"/>
                <a:gd name="T13" fmla="*/ 12 h 40"/>
                <a:gd name="T14" fmla="*/ 41 w 73"/>
                <a:gd name="T15" fmla="*/ 9 h 40"/>
                <a:gd name="T16" fmla="*/ 52 w 73"/>
                <a:gd name="T17" fmla="*/ 6 h 40"/>
                <a:gd name="T18" fmla="*/ 62 w 73"/>
                <a:gd name="T19" fmla="*/ 1 h 40"/>
                <a:gd name="T20" fmla="*/ 66 w 73"/>
                <a:gd name="T21" fmla="*/ 0 h 40"/>
                <a:gd name="T22" fmla="*/ 70 w 73"/>
                <a:gd name="T23" fmla="*/ 3 h 40"/>
                <a:gd name="T24" fmla="*/ 71 w 73"/>
                <a:gd name="T25" fmla="*/ 9 h 40"/>
                <a:gd name="T26" fmla="*/ 72 w 73"/>
                <a:gd name="T27" fmla="*/ 17 h 40"/>
                <a:gd name="T28" fmla="*/ 72 w 73"/>
                <a:gd name="T29" fmla="*/ 25 h 40"/>
                <a:gd name="T30" fmla="*/ 70 w 73"/>
                <a:gd name="T31" fmla="*/ 31 h 40"/>
                <a:gd name="T32" fmla="*/ 68 w 73"/>
                <a:gd name="T33" fmla="*/ 37 h 40"/>
                <a:gd name="T34" fmla="*/ 63 w 73"/>
                <a:gd name="T35" fmla="*/ 39 h 40"/>
                <a:gd name="T36" fmla="*/ 56 w 73"/>
                <a:gd name="T37" fmla="*/ 36 h 40"/>
                <a:gd name="T38" fmla="*/ 45 w 73"/>
                <a:gd name="T39" fmla="*/ 33 h 40"/>
                <a:gd name="T40" fmla="*/ 35 w 73"/>
                <a:gd name="T41" fmla="*/ 31 h 40"/>
                <a:gd name="T42" fmla="*/ 25 w 73"/>
                <a:gd name="T43" fmla="*/ 29 h 40"/>
                <a:gd name="T44" fmla="*/ 16 w 73"/>
                <a:gd name="T45" fmla="*/ 28 h 40"/>
                <a:gd name="T46" fmla="*/ 7 w 73"/>
                <a:gd name="T47" fmla="*/ 25 h 40"/>
                <a:gd name="T48" fmla="*/ 1 w 73"/>
                <a:gd name="T49" fmla="*/ 25 h 40"/>
                <a:gd name="T50" fmla="*/ 0 w 73"/>
                <a:gd name="T51" fmla="*/ 22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40"/>
                <a:gd name="T80" fmla="*/ 73 w 73"/>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40">
                  <a:moveTo>
                    <a:pt x="0" y="22"/>
                  </a:moveTo>
                  <a:lnTo>
                    <a:pt x="0" y="22"/>
                  </a:lnTo>
                  <a:lnTo>
                    <a:pt x="2" y="21"/>
                  </a:lnTo>
                  <a:lnTo>
                    <a:pt x="6" y="18"/>
                  </a:lnTo>
                  <a:lnTo>
                    <a:pt x="13" y="16"/>
                  </a:lnTo>
                  <a:lnTo>
                    <a:pt x="20" y="15"/>
                  </a:lnTo>
                  <a:lnTo>
                    <a:pt x="31" y="12"/>
                  </a:lnTo>
                  <a:lnTo>
                    <a:pt x="41" y="9"/>
                  </a:lnTo>
                  <a:lnTo>
                    <a:pt x="52" y="6"/>
                  </a:lnTo>
                  <a:lnTo>
                    <a:pt x="62" y="1"/>
                  </a:lnTo>
                  <a:lnTo>
                    <a:pt x="66" y="0"/>
                  </a:lnTo>
                  <a:lnTo>
                    <a:pt x="70" y="3"/>
                  </a:lnTo>
                  <a:lnTo>
                    <a:pt x="71" y="9"/>
                  </a:lnTo>
                  <a:lnTo>
                    <a:pt x="72" y="17"/>
                  </a:lnTo>
                  <a:lnTo>
                    <a:pt x="72" y="25"/>
                  </a:lnTo>
                  <a:lnTo>
                    <a:pt x="70" y="31"/>
                  </a:lnTo>
                  <a:lnTo>
                    <a:pt x="68" y="37"/>
                  </a:lnTo>
                  <a:lnTo>
                    <a:pt x="63" y="39"/>
                  </a:lnTo>
                  <a:lnTo>
                    <a:pt x="56" y="36"/>
                  </a:lnTo>
                  <a:lnTo>
                    <a:pt x="45" y="33"/>
                  </a:lnTo>
                  <a:lnTo>
                    <a:pt x="35" y="31"/>
                  </a:lnTo>
                  <a:lnTo>
                    <a:pt x="25" y="29"/>
                  </a:lnTo>
                  <a:lnTo>
                    <a:pt x="16" y="28"/>
                  </a:lnTo>
                  <a:lnTo>
                    <a:pt x="7" y="25"/>
                  </a:lnTo>
                  <a:lnTo>
                    <a:pt x="1" y="25"/>
                  </a:lnTo>
                  <a:lnTo>
                    <a:pt x="0" y="22"/>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5" name="Freeform 28"/>
            <p:cNvSpPr>
              <a:spLocks/>
            </p:cNvSpPr>
            <p:nvPr/>
          </p:nvSpPr>
          <p:spPr bwMode="auto">
            <a:xfrm>
              <a:off x="3170" y="2110"/>
              <a:ext cx="110" cy="83"/>
            </a:xfrm>
            <a:custGeom>
              <a:avLst/>
              <a:gdLst>
                <a:gd name="T0" fmla="*/ 105 w 110"/>
                <a:gd name="T1" fmla="*/ 11 h 83"/>
                <a:gd name="T2" fmla="*/ 107 w 110"/>
                <a:gd name="T3" fmla="*/ 12 h 83"/>
                <a:gd name="T4" fmla="*/ 109 w 110"/>
                <a:gd name="T5" fmla="*/ 15 h 83"/>
                <a:gd name="T6" fmla="*/ 108 w 110"/>
                <a:gd name="T7" fmla="*/ 17 h 83"/>
                <a:gd name="T8" fmla="*/ 104 w 110"/>
                <a:gd name="T9" fmla="*/ 19 h 83"/>
                <a:gd name="T10" fmla="*/ 53 w 110"/>
                <a:gd name="T11" fmla="*/ 11 h 83"/>
                <a:gd name="T12" fmla="*/ 32 w 110"/>
                <a:gd name="T13" fmla="*/ 82 h 83"/>
                <a:gd name="T14" fmla="*/ 0 w 110"/>
                <a:gd name="T15" fmla="*/ 76 h 83"/>
                <a:gd name="T16" fmla="*/ 36 w 110"/>
                <a:gd name="T17" fmla="*/ 9 h 83"/>
                <a:gd name="T18" fmla="*/ 28 w 110"/>
                <a:gd name="T19" fmla="*/ 6 h 83"/>
                <a:gd name="T20" fmla="*/ 26 w 110"/>
                <a:gd name="T21" fmla="*/ 5 h 83"/>
                <a:gd name="T22" fmla="*/ 24 w 110"/>
                <a:gd name="T23" fmla="*/ 3 h 83"/>
                <a:gd name="T24" fmla="*/ 26 w 110"/>
                <a:gd name="T25" fmla="*/ 1 h 83"/>
                <a:gd name="T26" fmla="*/ 31 w 110"/>
                <a:gd name="T27" fmla="*/ 0 h 83"/>
                <a:gd name="T28" fmla="*/ 105 w 110"/>
                <a:gd name="T29" fmla="*/ 11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83"/>
                <a:gd name="T47" fmla="*/ 110 w 110"/>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83">
                  <a:moveTo>
                    <a:pt x="105" y="11"/>
                  </a:moveTo>
                  <a:lnTo>
                    <a:pt x="107" y="12"/>
                  </a:lnTo>
                  <a:lnTo>
                    <a:pt x="109" y="15"/>
                  </a:lnTo>
                  <a:lnTo>
                    <a:pt x="108" y="17"/>
                  </a:lnTo>
                  <a:lnTo>
                    <a:pt x="104" y="19"/>
                  </a:lnTo>
                  <a:lnTo>
                    <a:pt x="53" y="11"/>
                  </a:lnTo>
                  <a:lnTo>
                    <a:pt x="32" y="82"/>
                  </a:lnTo>
                  <a:lnTo>
                    <a:pt x="0" y="76"/>
                  </a:lnTo>
                  <a:lnTo>
                    <a:pt x="36" y="9"/>
                  </a:lnTo>
                  <a:lnTo>
                    <a:pt x="28" y="6"/>
                  </a:lnTo>
                  <a:lnTo>
                    <a:pt x="26" y="5"/>
                  </a:lnTo>
                  <a:lnTo>
                    <a:pt x="24" y="3"/>
                  </a:lnTo>
                  <a:lnTo>
                    <a:pt x="26" y="1"/>
                  </a:lnTo>
                  <a:lnTo>
                    <a:pt x="31" y="0"/>
                  </a:lnTo>
                  <a:lnTo>
                    <a:pt x="105" y="11"/>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76" name="Freeform 29"/>
            <p:cNvSpPr>
              <a:spLocks/>
            </p:cNvSpPr>
            <p:nvPr/>
          </p:nvSpPr>
          <p:spPr bwMode="auto">
            <a:xfrm>
              <a:off x="3164" y="2112"/>
              <a:ext cx="118" cy="93"/>
            </a:xfrm>
            <a:custGeom>
              <a:avLst/>
              <a:gdLst>
                <a:gd name="T0" fmla="*/ 113 w 118"/>
                <a:gd name="T1" fmla="*/ 13 h 93"/>
                <a:gd name="T2" fmla="*/ 113 w 118"/>
                <a:gd name="T3" fmla="*/ 13 h 93"/>
                <a:gd name="T4" fmla="*/ 116 w 118"/>
                <a:gd name="T5" fmla="*/ 15 h 93"/>
                <a:gd name="T6" fmla="*/ 117 w 118"/>
                <a:gd name="T7" fmla="*/ 19 h 93"/>
                <a:gd name="T8" fmla="*/ 117 w 118"/>
                <a:gd name="T9" fmla="*/ 21 h 93"/>
                <a:gd name="T10" fmla="*/ 113 w 118"/>
                <a:gd name="T11" fmla="*/ 23 h 93"/>
                <a:gd name="T12" fmla="*/ 57 w 118"/>
                <a:gd name="T13" fmla="*/ 14 h 93"/>
                <a:gd name="T14" fmla="*/ 33 w 118"/>
                <a:gd name="T15" fmla="*/ 92 h 93"/>
                <a:gd name="T16" fmla="*/ 0 w 118"/>
                <a:gd name="T17" fmla="*/ 86 h 93"/>
                <a:gd name="T18" fmla="*/ 38 w 118"/>
                <a:gd name="T19" fmla="*/ 11 h 93"/>
                <a:gd name="T20" fmla="*/ 29 w 118"/>
                <a:gd name="T21" fmla="*/ 8 h 93"/>
                <a:gd name="T22" fmla="*/ 27 w 118"/>
                <a:gd name="T23" fmla="*/ 5 h 93"/>
                <a:gd name="T24" fmla="*/ 25 w 118"/>
                <a:gd name="T25" fmla="*/ 3 h 93"/>
                <a:gd name="T26" fmla="*/ 27 w 118"/>
                <a:gd name="T27" fmla="*/ 2 h 93"/>
                <a:gd name="T28" fmla="*/ 32 w 118"/>
                <a:gd name="T29" fmla="*/ 0 h 93"/>
                <a:gd name="T30" fmla="*/ 113 w 118"/>
                <a:gd name="T31" fmla="*/ 13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93"/>
                <a:gd name="T50" fmla="*/ 118 w 118"/>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93">
                  <a:moveTo>
                    <a:pt x="113" y="13"/>
                  </a:moveTo>
                  <a:lnTo>
                    <a:pt x="113" y="13"/>
                  </a:lnTo>
                  <a:lnTo>
                    <a:pt x="116" y="15"/>
                  </a:lnTo>
                  <a:lnTo>
                    <a:pt x="117" y="19"/>
                  </a:lnTo>
                  <a:lnTo>
                    <a:pt x="117" y="21"/>
                  </a:lnTo>
                  <a:lnTo>
                    <a:pt x="113" y="23"/>
                  </a:lnTo>
                  <a:lnTo>
                    <a:pt x="57" y="14"/>
                  </a:lnTo>
                  <a:lnTo>
                    <a:pt x="33" y="92"/>
                  </a:lnTo>
                  <a:lnTo>
                    <a:pt x="0" y="86"/>
                  </a:lnTo>
                  <a:lnTo>
                    <a:pt x="38" y="11"/>
                  </a:lnTo>
                  <a:lnTo>
                    <a:pt x="29" y="8"/>
                  </a:lnTo>
                  <a:lnTo>
                    <a:pt x="27" y="5"/>
                  </a:lnTo>
                  <a:lnTo>
                    <a:pt x="25" y="3"/>
                  </a:lnTo>
                  <a:lnTo>
                    <a:pt x="27" y="2"/>
                  </a:lnTo>
                  <a:lnTo>
                    <a:pt x="32" y="0"/>
                  </a:lnTo>
                  <a:lnTo>
                    <a:pt x="113" y="1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7" name="Freeform 30"/>
            <p:cNvSpPr>
              <a:spLocks/>
            </p:cNvSpPr>
            <p:nvPr/>
          </p:nvSpPr>
          <p:spPr bwMode="auto">
            <a:xfrm>
              <a:off x="2907" y="2263"/>
              <a:ext cx="135" cy="158"/>
            </a:xfrm>
            <a:custGeom>
              <a:avLst/>
              <a:gdLst>
                <a:gd name="T0" fmla="*/ 23 w 135"/>
                <a:gd name="T1" fmla="*/ 0 h 158"/>
                <a:gd name="T2" fmla="*/ 109 w 135"/>
                <a:gd name="T3" fmla="*/ 5 h 158"/>
                <a:gd name="T4" fmla="*/ 118 w 135"/>
                <a:gd name="T5" fmla="*/ 7 h 158"/>
                <a:gd name="T6" fmla="*/ 125 w 135"/>
                <a:gd name="T7" fmla="*/ 14 h 158"/>
                <a:gd name="T8" fmla="*/ 130 w 135"/>
                <a:gd name="T9" fmla="*/ 21 h 158"/>
                <a:gd name="T10" fmla="*/ 132 w 135"/>
                <a:gd name="T11" fmla="*/ 33 h 158"/>
                <a:gd name="T12" fmla="*/ 134 w 135"/>
                <a:gd name="T13" fmla="*/ 133 h 158"/>
                <a:gd name="T14" fmla="*/ 133 w 135"/>
                <a:gd name="T15" fmla="*/ 139 h 158"/>
                <a:gd name="T16" fmla="*/ 133 w 135"/>
                <a:gd name="T17" fmla="*/ 143 h 158"/>
                <a:gd name="T18" fmla="*/ 130 w 135"/>
                <a:gd name="T19" fmla="*/ 147 h 158"/>
                <a:gd name="T20" fmla="*/ 127 w 135"/>
                <a:gd name="T21" fmla="*/ 150 h 158"/>
                <a:gd name="T22" fmla="*/ 124 w 135"/>
                <a:gd name="T23" fmla="*/ 152 h 158"/>
                <a:gd name="T24" fmla="*/ 121 w 135"/>
                <a:gd name="T25" fmla="*/ 155 h 158"/>
                <a:gd name="T26" fmla="*/ 116 w 135"/>
                <a:gd name="T27" fmla="*/ 156 h 158"/>
                <a:gd name="T28" fmla="*/ 112 w 135"/>
                <a:gd name="T29" fmla="*/ 157 h 158"/>
                <a:gd name="T30" fmla="*/ 24 w 135"/>
                <a:gd name="T31" fmla="*/ 151 h 158"/>
                <a:gd name="T32" fmla="*/ 17 w 135"/>
                <a:gd name="T33" fmla="*/ 149 h 158"/>
                <a:gd name="T34" fmla="*/ 8 w 135"/>
                <a:gd name="T35" fmla="*/ 141 h 158"/>
                <a:gd name="T36" fmla="*/ 4 w 135"/>
                <a:gd name="T37" fmla="*/ 133 h 158"/>
                <a:gd name="T38" fmla="*/ 3 w 135"/>
                <a:gd name="T39" fmla="*/ 123 h 158"/>
                <a:gd name="T40" fmla="*/ 0 w 135"/>
                <a:gd name="T41" fmla="*/ 24 h 158"/>
                <a:gd name="T42" fmla="*/ 1 w 135"/>
                <a:gd name="T43" fmla="*/ 17 h 158"/>
                <a:gd name="T44" fmla="*/ 3 w 135"/>
                <a:gd name="T45" fmla="*/ 14 h 158"/>
                <a:gd name="T46" fmla="*/ 4 w 135"/>
                <a:gd name="T47" fmla="*/ 9 h 158"/>
                <a:gd name="T48" fmla="*/ 7 w 135"/>
                <a:gd name="T49" fmla="*/ 5 h 158"/>
                <a:gd name="T50" fmla="*/ 10 w 135"/>
                <a:gd name="T51" fmla="*/ 2 h 158"/>
                <a:gd name="T52" fmla="*/ 14 w 135"/>
                <a:gd name="T53" fmla="*/ 0 h 158"/>
                <a:gd name="T54" fmla="*/ 18 w 135"/>
                <a:gd name="T55" fmla="*/ 1 h 158"/>
                <a:gd name="T56" fmla="*/ 23 w 135"/>
                <a:gd name="T57" fmla="*/ 0 h 1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8"/>
                <a:gd name="T89" fmla="*/ 135 w 135"/>
                <a:gd name="T90" fmla="*/ 158 h 1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8">
                  <a:moveTo>
                    <a:pt x="23" y="0"/>
                  </a:moveTo>
                  <a:lnTo>
                    <a:pt x="109" y="5"/>
                  </a:lnTo>
                  <a:lnTo>
                    <a:pt x="118" y="7"/>
                  </a:lnTo>
                  <a:lnTo>
                    <a:pt x="125" y="14"/>
                  </a:lnTo>
                  <a:lnTo>
                    <a:pt x="130" y="21"/>
                  </a:lnTo>
                  <a:lnTo>
                    <a:pt x="132" y="33"/>
                  </a:lnTo>
                  <a:lnTo>
                    <a:pt x="134" y="133"/>
                  </a:lnTo>
                  <a:lnTo>
                    <a:pt x="133" y="139"/>
                  </a:lnTo>
                  <a:lnTo>
                    <a:pt x="133" y="143"/>
                  </a:lnTo>
                  <a:lnTo>
                    <a:pt x="130" y="147"/>
                  </a:lnTo>
                  <a:lnTo>
                    <a:pt x="127" y="150"/>
                  </a:lnTo>
                  <a:lnTo>
                    <a:pt x="124" y="152"/>
                  </a:lnTo>
                  <a:lnTo>
                    <a:pt x="121" y="155"/>
                  </a:lnTo>
                  <a:lnTo>
                    <a:pt x="116" y="156"/>
                  </a:lnTo>
                  <a:lnTo>
                    <a:pt x="112" y="157"/>
                  </a:lnTo>
                  <a:lnTo>
                    <a:pt x="24" y="151"/>
                  </a:lnTo>
                  <a:lnTo>
                    <a:pt x="17" y="149"/>
                  </a:lnTo>
                  <a:lnTo>
                    <a:pt x="8" y="141"/>
                  </a:lnTo>
                  <a:lnTo>
                    <a:pt x="4" y="133"/>
                  </a:lnTo>
                  <a:lnTo>
                    <a:pt x="3" y="123"/>
                  </a:lnTo>
                  <a:lnTo>
                    <a:pt x="0" y="24"/>
                  </a:lnTo>
                  <a:lnTo>
                    <a:pt x="1" y="17"/>
                  </a:lnTo>
                  <a:lnTo>
                    <a:pt x="3" y="14"/>
                  </a:lnTo>
                  <a:lnTo>
                    <a:pt x="4" y="9"/>
                  </a:lnTo>
                  <a:lnTo>
                    <a:pt x="7" y="5"/>
                  </a:lnTo>
                  <a:lnTo>
                    <a:pt x="10" y="2"/>
                  </a:lnTo>
                  <a:lnTo>
                    <a:pt x="14" y="0"/>
                  </a:lnTo>
                  <a:lnTo>
                    <a:pt x="18" y="1"/>
                  </a:lnTo>
                  <a:lnTo>
                    <a:pt x="23" y="0"/>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78" name="Freeform 31"/>
            <p:cNvSpPr>
              <a:spLocks/>
            </p:cNvSpPr>
            <p:nvPr/>
          </p:nvSpPr>
          <p:spPr bwMode="auto">
            <a:xfrm>
              <a:off x="2902" y="2265"/>
              <a:ext cx="141" cy="166"/>
            </a:xfrm>
            <a:custGeom>
              <a:avLst/>
              <a:gdLst>
                <a:gd name="T0" fmla="*/ 23 w 141"/>
                <a:gd name="T1" fmla="*/ 0 h 166"/>
                <a:gd name="T2" fmla="*/ 114 w 141"/>
                <a:gd name="T3" fmla="*/ 6 h 166"/>
                <a:gd name="T4" fmla="*/ 124 w 141"/>
                <a:gd name="T5" fmla="*/ 7 h 166"/>
                <a:gd name="T6" fmla="*/ 131 w 141"/>
                <a:gd name="T7" fmla="*/ 15 h 166"/>
                <a:gd name="T8" fmla="*/ 136 w 141"/>
                <a:gd name="T9" fmla="*/ 24 h 166"/>
                <a:gd name="T10" fmla="*/ 139 w 141"/>
                <a:gd name="T11" fmla="*/ 35 h 166"/>
                <a:gd name="T12" fmla="*/ 140 w 141"/>
                <a:gd name="T13" fmla="*/ 140 h 166"/>
                <a:gd name="T14" fmla="*/ 140 w 141"/>
                <a:gd name="T15" fmla="*/ 146 h 166"/>
                <a:gd name="T16" fmla="*/ 139 w 141"/>
                <a:gd name="T17" fmla="*/ 151 h 166"/>
                <a:gd name="T18" fmla="*/ 136 w 141"/>
                <a:gd name="T19" fmla="*/ 155 h 166"/>
                <a:gd name="T20" fmla="*/ 133 w 141"/>
                <a:gd name="T21" fmla="*/ 159 h 166"/>
                <a:gd name="T22" fmla="*/ 128 w 141"/>
                <a:gd name="T23" fmla="*/ 161 h 166"/>
                <a:gd name="T24" fmla="*/ 126 w 141"/>
                <a:gd name="T25" fmla="*/ 164 h 166"/>
                <a:gd name="T26" fmla="*/ 120 w 141"/>
                <a:gd name="T27" fmla="*/ 165 h 166"/>
                <a:gd name="T28" fmla="*/ 116 w 141"/>
                <a:gd name="T29" fmla="*/ 165 h 166"/>
                <a:gd name="T30" fmla="*/ 24 w 141"/>
                <a:gd name="T31" fmla="*/ 160 h 166"/>
                <a:gd name="T32" fmla="*/ 15 w 141"/>
                <a:gd name="T33" fmla="*/ 156 h 166"/>
                <a:gd name="T34" fmla="*/ 7 w 141"/>
                <a:gd name="T35" fmla="*/ 150 h 166"/>
                <a:gd name="T36" fmla="*/ 3 w 141"/>
                <a:gd name="T37" fmla="*/ 141 h 166"/>
                <a:gd name="T38" fmla="*/ 2 w 141"/>
                <a:gd name="T39" fmla="*/ 131 h 166"/>
                <a:gd name="T40" fmla="*/ 0 w 141"/>
                <a:gd name="T41" fmla="*/ 26 h 166"/>
                <a:gd name="T42" fmla="*/ 0 w 141"/>
                <a:gd name="T43" fmla="*/ 19 h 166"/>
                <a:gd name="T44" fmla="*/ 1 w 141"/>
                <a:gd name="T45" fmla="*/ 15 h 166"/>
                <a:gd name="T46" fmla="*/ 3 w 141"/>
                <a:gd name="T47" fmla="*/ 10 h 166"/>
                <a:gd name="T48" fmla="*/ 6 w 141"/>
                <a:gd name="T49" fmla="*/ 6 h 166"/>
                <a:gd name="T50" fmla="*/ 9 w 141"/>
                <a:gd name="T51" fmla="*/ 3 h 166"/>
                <a:gd name="T52" fmla="*/ 14 w 141"/>
                <a:gd name="T53" fmla="*/ 1 h 166"/>
                <a:gd name="T54" fmla="*/ 18 w 141"/>
                <a:gd name="T55" fmla="*/ 0 h 166"/>
                <a:gd name="T56" fmla="*/ 23 w 141"/>
                <a:gd name="T57" fmla="*/ 0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66"/>
                <a:gd name="T89" fmla="*/ 141 w 141"/>
                <a:gd name="T90" fmla="*/ 166 h 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66">
                  <a:moveTo>
                    <a:pt x="23" y="0"/>
                  </a:moveTo>
                  <a:lnTo>
                    <a:pt x="114" y="6"/>
                  </a:lnTo>
                  <a:lnTo>
                    <a:pt x="124" y="7"/>
                  </a:lnTo>
                  <a:lnTo>
                    <a:pt x="131" y="15"/>
                  </a:lnTo>
                  <a:lnTo>
                    <a:pt x="136" y="24"/>
                  </a:lnTo>
                  <a:lnTo>
                    <a:pt x="139" y="35"/>
                  </a:lnTo>
                  <a:lnTo>
                    <a:pt x="140" y="140"/>
                  </a:lnTo>
                  <a:lnTo>
                    <a:pt x="140" y="146"/>
                  </a:lnTo>
                  <a:lnTo>
                    <a:pt x="139" y="151"/>
                  </a:lnTo>
                  <a:lnTo>
                    <a:pt x="136" y="155"/>
                  </a:lnTo>
                  <a:lnTo>
                    <a:pt x="133" y="159"/>
                  </a:lnTo>
                  <a:lnTo>
                    <a:pt x="128" y="161"/>
                  </a:lnTo>
                  <a:lnTo>
                    <a:pt x="126" y="164"/>
                  </a:lnTo>
                  <a:lnTo>
                    <a:pt x="120" y="165"/>
                  </a:lnTo>
                  <a:lnTo>
                    <a:pt x="116" y="165"/>
                  </a:lnTo>
                  <a:lnTo>
                    <a:pt x="24" y="160"/>
                  </a:lnTo>
                  <a:lnTo>
                    <a:pt x="15" y="156"/>
                  </a:lnTo>
                  <a:lnTo>
                    <a:pt x="7" y="150"/>
                  </a:lnTo>
                  <a:lnTo>
                    <a:pt x="3" y="141"/>
                  </a:lnTo>
                  <a:lnTo>
                    <a:pt x="2" y="131"/>
                  </a:lnTo>
                  <a:lnTo>
                    <a:pt x="0" y="26"/>
                  </a:lnTo>
                  <a:lnTo>
                    <a:pt x="0" y="19"/>
                  </a:lnTo>
                  <a:lnTo>
                    <a:pt x="1" y="15"/>
                  </a:lnTo>
                  <a:lnTo>
                    <a:pt x="3" y="10"/>
                  </a:lnTo>
                  <a:lnTo>
                    <a:pt x="6" y="6"/>
                  </a:lnTo>
                  <a:lnTo>
                    <a:pt x="9" y="3"/>
                  </a:lnTo>
                  <a:lnTo>
                    <a:pt x="14" y="1"/>
                  </a:lnTo>
                  <a:lnTo>
                    <a:pt x="18" y="0"/>
                  </a:lnTo>
                  <a:lnTo>
                    <a:pt x="23" y="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79" name="Line 32"/>
            <p:cNvSpPr>
              <a:spLocks noChangeShapeType="1"/>
            </p:cNvSpPr>
            <p:nvPr/>
          </p:nvSpPr>
          <p:spPr bwMode="auto">
            <a:xfrm flipH="1" flipV="1">
              <a:off x="1502" y="2053"/>
              <a:ext cx="14" cy="295"/>
            </a:xfrm>
            <a:prstGeom prst="line">
              <a:avLst/>
            </a:prstGeom>
            <a:noFill/>
            <a:ln w="12700">
              <a:solidFill>
                <a:srgbClr val="000000"/>
              </a:solidFill>
              <a:round/>
              <a:headEnd/>
              <a:tailEnd/>
            </a:ln>
          </p:spPr>
          <p:txBody>
            <a:bodyPr wrap="none" anchor="ctr"/>
            <a:lstStyle/>
            <a:p>
              <a:endParaRPr lang="en-GB" sz="2800" b="1">
                <a:solidFill>
                  <a:srgbClr val="FFFF00"/>
                </a:solidFill>
              </a:endParaRPr>
            </a:p>
          </p:txBody>
        </p:sp>
        <p:sp>
          <p:nvSpPr>
            <p:cNvPr id="44080" name="Line 33"/>
            <p:cNvSpPr>
              <a:spLocks noChangeShapeType="1"/>
            </p:cNvSpPr>
            <p:nvPr/>
          </p:nvSpPr>
          <p:spPr bwMode="auto">
            <a:xfrm>
              <a:off x="1518" y="2460"/>
              <a:ext cx="0" cy="268"/>
            </a:xfrm>
            <a:prstGeom prst="line">
              <a:avLst/>
            </a:prstGeom>
            <a:noFill/>
            <a:ln w="12700">
              <a:solidFill>
                <a:srgbClr val="000000"/>
              </a:solidFill>
              <a:round/>
              <a:headEnd/>
              <a:tailEnd/>
            </a:ln>
          </p:spPr>
          <p:txBody>
            <a:bodyPr wrap="none" anchor="ctr"/>
            <a:lstStyle/>
            <a:p>
              <a:endParaRPr lang="en-GB" sz="2800" b="1">
                <a:solidFill>
                  <a:srgbClr val="FFFF00"/>
                </a:solidFill>
              </a:endParaRPr>
            </a:p>
          </p:txBody>
        </p:sp>
        <p:sp>
          <p:nvSpPr>
            <p:cNvPr id="44081" name="Freeform 34"/>
            <p:cNvSpPr>
              <a:spLocks/>
            </p:cNvSpPr>
            <p:nvPr/>
          </p:nvSpPr>
          <p:spPr bwMode="auto">
            <a:xfrm>
              <a:off x="3421" y="2277"/>
              <a:ext cx="596" cy="25"/>
            </a:xfrm>
            <a:custGeom>
              <a:avLst/>
              <a:gdLst>
                <a:gd name="T0" fmla="*/ 329 w 596"/>
                <a:gd name="T1" fmla="*/ 18 h 25"/>
                <a:gd name="T2" fmla="*/ 387 w 596"/>
                <a:gd name="T3" fmla="*/ 16 h 25"/>
                <a:gd name="T4" fmla="*/ 440 w 596"/>
                <a:gd name="T5" fmla="*/ 13 h 25"/>
                <a:gd name="T6" fmla="*/ 488 w 596"/>
                <a:gd name="T7" fmla="*/ 11 h 25"/>
                <a:gd name="T8" fmla="*/ 527 w 596"/>
                <a:gd name="T9" fmla="*/ 9 h 25"/>
                <a:gd name="T10" fmla="*/ 560 w 596"/>
                <a:gd name="T11" fmla="*/ 7 h 25"/>
                <a:gd name="T12" fmla="*/ 582 w 596"/>
                <a:gd name="T13" fmla="*/ 4 h 25"/>
                <a:gd name="T14" fmla="*/ 593 w 596"/>
                <a:gd name="T15" fmla="*/ 4 h 25"/>
                <a:gd name="T16" fmla="*/ 594 w 596"/>
                <a:gd name="T17" fmla="*/ 3 h 25"/>
                <a:gd name="T18" fmla="*/ 582 w 596"/>
                <a:gd name="T19" fmla="*/ 1 h 25"/>
                <a:gd name="T20" fmla="*/ 560 w 596"/>
                <a:gd name="T21" fmla="*/ 1 h 25"/>
                <a:gd name="T22" fmla="*/ 527 w 596"/>
                <a:gd name="T23" fmla="*/ 0 h 25"/>
                <a:gd name="T24" fmla="*/ 487 w 596"/>
                <a:gd name="T25" fmla="*/ 1 h 25"/>
                <a:gd name="T26" fmla="*/ 440 w 596"/>
                <a:gd name="T27" fmla="*/ 2 h 25"/>
                <a:gd name="T28" fmla="*/ 385 w 596"/>
                <a:gd name="T29" fmla="*/ 3 h 25"/>
                <a:gd name="T30" fmla="*/ 328 w 596"/>
                <a:gd name="T31" fmla="*/ 4 h 25"/>
                <a:gd name="T32" fmla="*/ 267 w 596"/>
                <a:gd name="T33" fmla="*/ 5 h 25"/>
                <a:gd name="T34" fmla="*/ 209 w 596"/>
                <a:gd name="T35" fmla="*/ 8 h 25"/>
                <a:gd name="T36" fmla="*/ 156 w 596"/>
                <a:gd name="T37" fmla="*/ 10 h 25"/>
                <a:gd name="T38" fmla="*/ 108 w 596"/>
                <a:gd name="T39" fmla="*/ 12 h 25"/>
                <a:gd name="T40" fmla="*/ 68 w 596"/>
                <a:gd name="T41" fmla="*/ 14 h 25"/>
                <a:gd name="T42" fmla="*/ 36 w 596"/>
                <a:gd name="T43" fmla="*/ 17 h 25"/>
                <a:gd name="T44" fmla="*/ 14 w 596"/>
                <a:gd name="T45" fmla="*/ 19 h 25"/>
                <a:gd name="T46" fmla="*/ 2 w 596"/>
                <a:gd name="T47" fmla="*/ 20 h 25"/>
                <a:gd name="T48" fmla="*/ 2 w 596"/>
                <a:gd name="T49" fmla="*/ 22 h 25"/>
                <a:gd name="T50" fmla="*/ 14 w 596"/>
                <a:gd name="T51" fmla="*/ 22 h 25"/>
                <a:gd name="T52" fmla="*/ 36 w 596"/>
                <a:gd name="T53" fmla="*/ 24 h 25"/>
                <a:gd name="T54" fmla="*/ 69 w 596"/>
                <a:gd name="T55" fmla="*/ 23 h 25"/>
                <a:gd name="T56" fmla="*/ 109 w 596"/>
                <a:gd name="T57" fmla="*/ 24 h 25"/>
                <a:gd name="T58" fmla="*/ 156 w 596"/>
                <a:gd name="T59" fmla="*/ 22 h 25"/>
                <a:gd name="T60" fmla="*/ 210 w 596"/>
                <a:gd name="T61" fmla="*/ 21 h 25"/>
                <a:gd name="T62" fmla="*/ 268 w 596"/>
                <a:gd name="T63" fmla="*/ 2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25"/>
                <a:gd name="T98" fmla="*/ 596 w 59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25">
                  <a:moveTo>
                    <a:pt x="298" y="19"/>
                  </a:moveTo>
                  <a:lnTo>
                    <a:pt x="329" y="18"/>
                  </a:lnTo>
                  <a:lnTo>
                    <a:pt x="358" y="17"/>
                  </a:lnTo>
                  <a:lnTo>
                    <a:pt x="387" y="16"/>
                  </a:lnTo>
                  <a:lnTo>
                    <a:pt x="414" y="15"/>
                  </a:lnTo>
                  <a:lnTo>
                    <a:pt x="440" y="13"/>
                  </a:lnTo>
                  <a:lnTo>
                    <a:pt x="465" y="13"/>
                  </a:lnTo>
                  <a:lnTo>
                    <a:pt x="488" y="11"/>
                  </a:lnTo>
                  <a:lnTo>
                    <a:pt x="508" y="10"/>
                  </a:lnTo>
                  <a:lnTo>
                    <a:pt x="527" y="9"/>
                  </a:lnTo>
                  <a:lnTo>
                    <a:pt x="546" y="9"/>
                  </a:lnTo>
                  <a:lnTo>
                    <a:pt x="560" y="7"/>
                  </a:lnTo>
                  <a:lnTo>
                    <a:pt x="571" y="6"/>
                  </a:lnTo>
                  <a:lnTo>
                    <a:pt x="582" y="4"/>
                  </a:lnTo>
                  <a:lnTo>
                    <a:pt x="590" y="4"/>
                  </a:lnTo>
                  <a:lnTo>
                    <a:pt x="593" y="4"/>
                  </a:lnTo>
                  <a:lnTo>
                    <a:pt x="595" y="3"/>
                  </a:lnTo>
                  <a:lnTo>
                    <a:pt x="594" y="3"/>
                  </a:lnTo>
                  <a:lnTo>
                    <a:pt x="590" y="0"/>
                  </a:lnTo>
                  <a:lnTo>
                    <a:pt x="582" y="1"/>
                  </a:lnTo>
                  <a:lnTo>
                    <a:pt x="572" y="1"/>
                  </a:lnTo>
                  <a:lnTo>
                    <a:pt x="560" y="1"/>
                  </a:lnTo>
                  <a:lnTo>
                    <a:pt x="544" y="0"/>
                  </a:lnTo>
                  <a:lnTo>
                    <a:pt x="527" y="0"/>
                  </a:lnTo>
                  <a:lnTo>
                    <a:pt x="508" y="2"/>
                  </a:lnTo>
                  <a:lnTo>
                    <a:pt x="487" y="1"/>
                  </a:lnTo>
                  <a:lnTo>
                    <a:pt x="464" y="0"/>
                  </a:lnTo>
                  <a:lnTo>
                    <a:pt x="440" y="2"/>
                  </a:lnTo>
                  <a:lnTo>
                    <a:pt x="414" y="1"/>
                  </a:lnTo>
                  <a:lnTo>
                    <a:pt x="385" y="3"/>
                  </a:lnTo>
                  <a:lnTo>
                    <a:pt x="357" y="2"/>
                  </a:lnTo>
                  <a:lnTo>
                    <a:pt x="328" y="4"/>
                  </a:lnTo>
                  <a:lnTo>
                    <a:pt x="297" y="4"/>
                  </a:lnTo>
                  <a:lnTo>
                    <a:pt x="267" y="5"/>
                  </a:lnTo>
                  <a:lnTo>
                    <a:pt x="238" y="6"/>
                  </a:lnTo>
                  <a:lnTo>
                    <a:pt x="209" y="8"/>
                  </a:lnTo>
                  <a:lnTo>
                    <a:pt x="182" y="8"/>
                  </a:lnTo>
                  <a:lnTo>
                    <a:pt x="156" y="10"/>
                  </a:lnTo>
                  <a:lnTo>
                    <a:pt x="132" y="11"/>
                  </a:lnTo>
                  <a:lnTo>
                    <a:pt x="108" y="12"/>
                  </a:lnTo>
                  <a:lnTo>
                    <a:pt x="87" y="14"/>
                  </a:lnTo>
                  <a:lnTo>
                    <a:pt x="68" y="14"/>
                  </a:lnTo>
                  <a:lnTo>
                    <a:pt x="50" y="16"/>
                  </a:lnTo>
                  <a:lnTo>
                    <a:pt x="36" y="17"/>
                  </a:lnTo>
                  <a:lnTo>
                    <a:pt x="25" y="18"/>
                  </a:lnTo>
                  <a:lnTo>
                    <a:pt x="14" y="19"/>
                  </a:lnTo>
                  <a:lnTo>
                    <a:pt x="7" y="20"/>
                  </a:lnTo>
                  <a:lnTo>
                    <a:pt x="2" y="20"/>
                  </a:lnTo>
                  <a:lnTo>
                    <a:pt x="0" y="21"/>
                  </a:lnTo>
                  <a:lnTo>
                    <a:pt x="2" y="22"/>
                  </a:lnTo>
                  <a:lnTo>
                    <a:pt x="6" y="22"/>
                  </a:lnTo>
                  <a:lnTo>
                    <a:pt x="14" y="22"/>
                  </a:lnTo>
                  <a:lnTo>
                    <a:pt x="23" y="23"/>
                  </a:lnTo>
                  <a:lnTo>
                    <a:pt x="36" y="24"/>
                  </a:lnTo>
                  <a:lnTo>
                    <a:pt x="52" y="24"/>
                  </a:lnTo>
                  <a:lnTo>
                    <a:pt x="69" y="23"/>
                  </a:lnTo>
                  <a:lnTo>
                    <a:pt x="88" y="24"/>
                  </a:lnTo>
                  <a:lnTo>
                    <a:pt x="109" y="24"/>
                  </a:lnTo>
                  <a:lnTo>
                    <a:pt x="132" y="23"/>
                  </a:lnTo>
                  <a:lnTo>
                    <a:pt x="156" y="22"/>
                  </a:lnTo>
                  <a:lnTo>
                    <a:pt x="183" y="22"/>
                  </a:lnTo>
                  <a:lnTo>
                    <a:pt x="210" y="21"/>
                  </a:lnTo>
                  <a:lnTo>
                    <a:pt x="238" y="20"/>
                  </a:lnTo>
                  <a:lnTo>
                    <a:pt x="268" y="20"/>
                  </a:lnTo>
                  <a:lnTo>
                    <a:pt x="298" y="19"/>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82" name="Freeform 35"/>
            <p:cNvSpPr>
              <a:spLocks/>
            </p:cNvSpPr>
            <p:nvPr/>
          </p:nvSpPr>
          <p:spPr bwMode="auto">
            <a:xfrm>
              <a:off x="3412" y="2285"/>
              <a:ext cx="609" cy="23"/>
            </a:xfrm>
            <a:custGeom>
              <a:avLst/>
              <a:gdLst>
                <a:gd name="T0" fmla="*/ 306 w 609"/>
                <a:gd name="T1" fmla="*/ 18 h 23"/>
                <a:gd name="T2" fmla="*/ 365 w 609"/>
                <a:gd name="T3" fmla="*/ 15 h 23"/>
                <a:gd name="T4" fmla="*/ 423 w 609"/>
                <a:gd name="T5" fmla="*/ 14 h 23"/>
                <a:gd name="T6" fmla="*/ 475 w 609"/>
                <a:gd name="T7" fmla="*/ 13 h 23"/>
                <a:gd name="T8" fmla="*/ 520 w 609"/>
                <a:gd name="T9" fmla="*/ 11 h 23"/>
                <a:gd name="T10" fmla="*/ 558 w 609"/>
                <a:gd name="T11" fmla="*/ 10 h 23"/>
                <a:gd name="T12" fmla="*/ 584 w 609"/>
                <a:gd name="T13" fmla="*/ 7 h 23"/>
                <a:gd name="T14" fmla="*/ 603 w 609"/>
                <a:gd name="T15" fmla="*/ 6 h 23"/>
                <a:gd name="T16" fmla="*/ 608 w 609"/>
                <a:gd name="T17" fmla="*/ 4 h 23"/>
                <a:gd name="T18" fmla="*/ 603 w 609"/>
                <a:gd name="T19" fmla="*/ 2 h 23"/>
                <a:gd name="T20" fmla="*/ 584 w 609"/>
                <a:gd name="T21" fmla="*/ 1 h 23"/>
                <a:gd name="T22" fmla="*/ 556 w 609"/>
                <a:gd name="T23" fmla="*/ 1 h 23"/>
                <a:gd name="T24" fmla="*/ 519 w 609"/>
                <a:gd name="T25" fmla="*/ 2 h 23"/>
                <a:gd name="T26" fmla="*/ 474 w 609"/>
                <a:gd name="T27" fmla="*/ 0 h 23"/>
                <a:gd name="T28" fmla="*/ 422 w 609"/>
                <a:gd name="T29" fmla="*/ 1 h 23"/>
                <a:gd name="T30" fmla="*/ 366 w 609"/>
                <a:gd name="T31" fmla="*/ 2 h 23"/>
                <a:gd name="T32" fmla="*/ 304 w 609"/>
                <a:gd name="T33" fmla="*/ 3 h 23"/>
                <a:gd name="T34" fmla="*/ 243 w 609"/>
                <a:gd name="T35" fmla="*/ 4 h 23"/>
                <a:gd name="T36" fmla="*/ 186 w 609"/>
                <a:gd name="T37" fmla="*/ 6 h 23"/>
                <a:gd name="T38" fmla="*/ 135 w 609"/>
                <a:gd name="T39" fmla="*/ 8 h 23"/>
                <a:gd name="T40" fmla="*/ 90 w 609"/>
                <a:gd name="T41" fmla="*/ 11 h 23"/>
                <a:gd name="T42" fmla="*/ 52 w 609"/>
                <a:gd name="T43" fmla="*/ 13 h 23"/>
                <a:gd name="T44" fmla="*/ 25 w 609"/>
                <a:gd name="T45" fmla="*/ 14 h 23"/>
                <a:gd name="T46" fmla="*/ 7 w 609"/>
                <a:gd name="T47" fmla="*/ 16 h 23"/>
                <a:gd name="T48" fmla="*/ 0 w 609"/>
                <a:gd name="T49" fmla="*/ 17 h 23"/>
                <a:gd name="T50" fmla="*/ 6 w 609"/>
                <a:gd name="T51" fmla="*/ 18 h 23"/>
                <a:gd name="T52" fmla="*/ 24 w 609"/>
                <a:gd name="T53" fmla="*/ 19 h 23"/>
                <a:gd name="T54" fmla="*/ 52 w 609"/>
                <a:gd name="T55" fmla="*/ 21 h 23"/>
                <a:gd name="T56" fmla="*/ 90 w 609"/>
                <a:gd name="T57" fmla="*/ 21 h 23"/>
                <a:gd name="T58" fmla="*/ 134 w 609"/>
                <a:gd name="T59" fmla="*/ 20 h 23"/>
                <a:gd name="T60" fmla="*/ 187 w 609"/>
                <a:gd name="T61" fmla="*/ 20 h 23"/>
                <a:gd name="T62" fmla="*/ 243 w 609"/>
                <a:gd name="T63" fmla="*/ 19 h 23"/>
                <a:gd name="T64" fmla="*/ 306 w 609"/>
                <a:gd name="T65" fmla="*/ 18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3"/>
                <a:gd name="T101" fmla="*/ 609 w 60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3">
                  <a:moveTo>
                    <a:pt x="306" y="18"/>
                  </a:moveTo>
                  <a:lnTo>
                    <a:pt x="306" y="18"/>
                  </a:lnTo>
                  <a:lnTo>
                    <a:pt x="337" y="17"/>
                  </a:lnTo>
                  <a:lnTo>
                    <a:pt x="365" y="15"/>
                  </a:lnTo>
                  <a:lnTo>
                    <a:pt x="395" y="16"/>
                  </a:lnTo>
                  <a:lnTo>
                    <a:pt x="423" y="14"/>
                  </a:lnTo>
                  <a:lnTo>
                    <a:pt x="450" y="13"/>
                  </a:lnTo>
                  <a:lnTo>
                    <a:pt x="475" y="13"/>
                  </a:lnTo>
                  <a:lnTo>
                    <a:pt x="498" y="12"/>
                  </a:lnTo>
                  <a:lnTo>
                    <a:pt x="520" y="11"/>
                  </a:lnTo>
                  <a:lnTo>
                    <a:pt x="539" y="9"/>
                  </a:lnTo>
                  <a:lnTo>
                    <a:pt x="558" y="10"/>
                  </a:lnTo>
                  <a:lnTo>
                    <a:pt x="572" y="8"/>
                  </a:lnTo>
                  <a:lnTo>
                    <a:pt x="584" y="7"/>
                  </a:lnTo>
                  <a:lnTo>
                    <a:pt x="595" y="5"/>
                  </a:lnTo>
                  <a:lnTo>
                    <a:pt x="603" y="6"/>
                  </a:lnTo>
                  <a:lnTo>
                    <a:pt x="606" y="5"/>
                  </a:lnTo>
                  <a:lnTo>
                    <a:pt x="608" y="4"/>
                  </a:lnTo>
                  <a:lnTo>
                    <a:pt x="607" y="4"/>
                  </a:lnTo>
                  <a:lnTo>
                    <a:pt x="603" y="2"/>
                  </a:lnTo>
                  <a:lnTo>
                    <a:pt x="595" y="2"/>
                  </a:lnTo>
                  <a:lnTo>
                    <a:pt x="584" y="1"/>
                  </a:lnTo>
                  <a:lnTo>
                    <a:pt x="572" y="2"/>
                  </a:lnTo>
                  <a:lnTo>
                    <a:pt x="556" y="1"/>
                  </a:lnTo>
                  <a:lnTo>
                    <a:pt x="538" y="1"/>
                  </a:lnTo>
                  <a:lnTo>
                    <a:pt x="519" y="2"/>
                  </a:lnTo>
                  <a:lnTo>
                    <a:pt x="498" y="2"/>
                  </a:lnTo>
                  <a:lnTo>
                    <a:pt x="474" y="0"/>
                  </a:lnTo>
                  <a:lnTo>
                    <a:pt x="450" y="1"/>
                  </a:lnTo>
                  <a:lnTo>
                    <a:pt x="422" y="1"/>
                  </a:lnTo>
                  <a:lnTo>
                    <a:pt x="394" y="2"/>
                  </a:lnTo>
                  <a:lnTo>
                    <a:pt x="366" y="2"/>
                  </a:lnTo>
                  <a:lnTo>
                    <a:pt x="335" y="3"/>
                  </a:lnTo>
                  <a:lnTo>
                    <a:pt x="304" y="3"/>
                  </a:lnTo>
                  <a:lnTo>
                    <a:pt x="274" y="4"/>
                  </a:lnTo>
                  <a:lnTo>
                    <a:pt x="243" y="4"/>
                  </a:lnTo>
                  <a:lnTo>
                    <a:pt x="214" y="6"/>
                  </a:lnTo>
                  <a:lnTo>
                    <a:pt x="186" y="6"/>
                  </a:lnTo>
                  <a:lnTo>
                    <a:pt x="159" y="7"/>
                  </a:lnTo>
                  <a:lnTo>
                    <a:pt x="135" y="8"/>
                  </a:lnTo>
                  <a:lnTo>
                    <a:pt x="111" y="9"/>
                  </a:lnTo>
                  <a:lnTo>
                    <a:pt x="90" y="11"/>
                  </a:lnTo>
                  <a:lnTo>
                    <a:pt x="69" y="11"/>
                  </a:lnTo>
                  <a:lnTo>
                    <a:pt x="52" y="13"/>
                  </a:lnTo>
                  <a:lnTo>
                    <a:pt x="36" y="13"/>
                  </a:lnTo>
                  <a:lnTo>
                    <a:pt x="25" y="14"/>
                  </a:lnTo>
                  <a:lnTo>
                    <a:pt x="14" y="15"/>
                  </a:lnTo>
                  <a:lnTo>
                    <a:pt x="7" y="16"/>
                  </a:lnTo>
                  <a:lnTo>
                    <a:pt x="2" y="16"/>
                  </a:lnTo>
                  <a:lnTo>
                    <a:pt x="0" y="17"/>
                  </a:lnTo>
                  <a:lnTo>
                    <a:pt x="2" y="18"/>
                  </a:lnTo>
                  <a:lnTo>
                    <a:pt x="6" y="18"/>
                  </a:lnTo>
                  <a:lnTo>
                    <a:pt x="14" y="19"/>
                  </a:lnTo>
                  <a:lnTo>
                    <a:pt x="24" y="19"/>
                  </a:lnTo>
                  <a:lnTo>
                    <a:pt x="37" y="21"/>
                  </a:lnTo>
                  <a:lnTo>
                    <a:pt x="52" y="21"/>
                  </a:lnTo>
                  <a:lnTo>
                    <a:pt x="70" y="20"/>
                  </a:lnTo>
                  <a:lnTo>
                    <a:pt x="90" y="21"/>
                  </a:lnTo>
                  <a:lnTo>
                    <a:pt x="110" y="22"/>
                  </a:lnTo>
                  <a:lnTo>
                    <a:pt x="134" y="20"/>
                  </a:lnTo>
                  <a:lnTo>
                    <a:pt x="160" y="20"/>
                  </a:lnTo>
                  <a:lnTo>
                    <a:pt x="187" y="20"/>
                  </a:lnTo>
                  <a:lnTo>
                    <a:pt x="215" y="20"/>
                  </a:lnTo>
                  <a:lnTo>
                    <a:pt x="243" y="19"/>
                  </a:lnTo>
                  <a:lnTo>
                    <a:pt x="273" y="19"/>
                  </a:lnTo>
                  <a:lnTo>
                    <a:pt x="306" y="18"/>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83" name="Freeform 36"/>
            <p:cNvSpPr>
              <a:spLocks/>
            </p:cNvSpPr>
            <p:nvPr/>
          </p:nvSpPr>
          <p:spPr bwMode="auto">
            <a:xfrm>
              <a:off x="3874" y="2061"/>
              <a:ext cx="66" cy="11"/>
            </a:xfrm>
            <a:custGeom>
              <a:avLst/>
              <a:gdLst>
                <a:gd name="T0" fmla="*/ 32 w 66"/>
                <a:gd name="T1" fmla="*/ 9 h 11"/>
                <a:gd name="T2" fmla="*/ 38 w 66"/>
                <a:gd name="T3" fmla="*/ 9 h 11"/>
                <a:gd name="T4" fmla="*/ 45 w 66"/>
                <a:gd name="T5" fmla="*/ 8 h 11"/>
                <a:gd name="T6" fmla="*/ 50 w 66"/>
                <a:gd name="T7" fmla="*/ 6 h 11"/>
                <a:gd name="T8" fmla="*/ 55 w 66"/>
                <a:gd name="T9" fmla="*/ 5 h 11"/>
                <a:gd name="T10" fmla="*/ 59 w 66"/>
                <a:gd name="T11" fmla="*/ 5 h 11"/>
                <a:gd name="T12" fmla="*/ 62 w 66"/>
                <a:gd name="T13" fmla="*/ 3 h 11"/>
                <a:gd name="T14" fmla="*/ 64 w 66"/>
                <a:gd name="T15" fmla="*/ 3 h 11"/>
                <a:gd name="T16" fmla="*/ 65 w 66"/>
                <a:gd name="T17" fmla="*/ 2 h 11"/>
                <a:gd name="T18" fmla="*/ 65 w 66"/>
                <a:gd name="T19" fmla="*/ 1 h 11"/>
                <a:gd name="T20" fmla="*/ 62 w 66"/>
                <a:gd name="T21" fmla="*/ 1 h 11"/>
                <a:gd name="T22" fmla="*/ 59 w 66"/>
                <a:gd name="T23" fmla="*/ 0 h 11"/>
                <a:gd name="T24" fmla="*/ 55 w 66"/>
                <a:gd name="T25" fmla="*/ 0 h 11"/>
                <a:gd name="T26" fmla="*/ 51 w 66"/>
                <a:gd name="T27" fmla="*/ 0 h 11"/>
                <a:gd name="T28" fmla="*/ 45 w 66"/>
                <a:gd name="T29" fmla="*/ 0 h 11"/>
                <a:gd name="T30" fmla="*/ 39 w 66"/>
                <a:gd name="T31" fmla="*/ 1 h 11"/>
                <a:gd name="T32" fmla="*/ 32 w 66"/>
                <a:gd name="T33" fmla="*/ 1 h 11"/>
                <a:gd name="T34" fmla="*/ 26 w 66"/>
                <a:gd name="T35" fmla="*/ 1 h 11"/>
                <a:gd name="T36" fmla="*/ 20 w 66"/>
                <a:gd name="T37" fmla="*/ 2 h 11"/>
                <a:gd name="T38" fmla="*/ 15 w 66"/>
                <a:gd name="T39" fmla="*/ 3 h 11"/>
                <a:gd name="T40" fmla="*/ 9 w 66"/>
                <a:gd name="T41" fmla="*/ 4 h 11"/>
                <a:gd name="T42" fmla="*/ 6 w 66"/>
                <a:gd name="T43" fmla="*/ 6 h 11"/>
                <a:gd name="T44" fmla="*/ 2 w 66"/>
                <a:gd name="T45" fmla="*/ 7 h 11"/>
                <a:gd name="T46" fmla="*/ 0 w 66"/>
                <a:gd name="T47" fmla="*/ 8 h 11"/>
                <a:gd name="T48" fmla="*/ 0 w 66"/>
                <a:gd name="T49" fmla="*/ 8 h 11"/>
                <a:gd name="T50" fmla="*/ 0 w 66"/>
                <a:gd name="T51" fmla="*/ 8 h 11"/>
                <a:gd name="T52" fmla="*/ 2 w 66"/>
                <a:gd name="T53" fmla="*/ 9 h 11"/>
                <a:gd name="T54" fmla="*/ 5 w 66"/>
                <a:gd name="T55" fmla="*/ 10 h 11"/>
                <a:gd name="T56" fmla="*/ 10 w 66"/>
                <a:gd name="T57" fmla="*/ 10 h 11"/>
                <a:gd name="T58" fmla="*/ 13 w 66"/>
                <a:gd name="T59" fmla="*/ 9 h 11"/>
                <a:gd name="T60" fmla="*/ 19 w 66"/>
                <a:gd name="T61" fmla="*/ 9 h 11"/>
                <a:gd name="T62" fmla="*/ 25 w 66"/>
                <a:gd name="T63" fmla="*/ 9 h 11"/>
                <a:gd name="T64" fmla="*/ 32 w 66"/>
                <a:gd name="T65" fmla="*/ 9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11"/>
                <a:gd name="T101" fmla="*/ 66 w 66"/>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11">
                  <a:moveTo>
                    <a:pt x="32" y="9"/>
                  </a:moveTo>
                  <a:lnTo>
                    <a:pt x="38" y="9"/>
                  </a:lnTo>
                  <a:lnTo>
                    <a:pt x="45" y="8"/>
                  </a:lnTo>
                  <a:lnTo>
                    <a:pt x="50" y="6"/>
                  </a:lnTo>
                  <a:lnTo>
                    <a:pt x="55" y="5"/>
                  </a:lnTo>
                  <a:lnTo>
                    <a:pt x="59" y="5"/>
                  </a:lnTo>
                  <a:lnTo>
                    <a:pt x="62" y="3"/>
                  </a:lnTo>
                  <a:lnTo>
                    <a:pt x="64" y="3"/>
                  </a:lnTo>
                  <a:lnTo>
                    <a:pt x="65" y="2"/>
                  </a:lnTo>
                  <a:lnTo>
                    <a:pt x="65" y="1"/>
                  </a:lnTo>
                  <a:lnTo>
                    <a:pt x="62" y="1"/>
                  </a:lnTo>
                  <a:lnTo>
                    <a:pt x="59" y="0"/>
                  </a:lnTo>
                  <a:lnTo>
                    <a:pt x="55" y="0"/>
                  </a:lnTo>
                  <a:lnTo>
                    <a:pt x="51" y="0"/>
                  </a:lnTo>
                  <a:lnTo>
                    <a:pt x="45" y="0"/>
                  </a:lnTo>
                  <a:lnTo>
                    <a:pt x="39" y="1"/>
                  </a:lnTo>
                  <a:lnTo>
                    <a:pt x="32" y="1"/>
                  </a:lnTo>
                  <a:lnTo>
                    <a:pt x="26" y="1"/>
                  </a:lnTo>
                  <a:lnTo>
                    <a:pt x="20" y="2"/>
                  </a:lnTo>
                  <a:lnTo>
                    <a:pt x="15" y="3"/>
                  </a:lnTo>
                  <a:lnTo>
                    <a:pt x="9" y="4"/>
                  </a:lnTo>
                  <a:lnTo>
                    <a:pt x="6" y="6"/>
                  </a:lnTo>
                  <a:lnTo>
                    <a:pt x="2" y="7"/>
                  </a:lnTo>
                  <a:lnTo>
                    <a:pt x="0" y="8"/>
                  </a:lnTo>
                  <a:lnTo>
                    <a:pt x="2" y="9"/>
                  </a:lnTo>
                  <a:lnTo>
                    <a:pt x="5" y="10"/>
                  </a:lnTo>
                  <a:lnTo>
                    <a:pt x="10" y="10"/>
                  </a:lnTo>
                  <a:lnTo>
                    <a:pt x="13" y="9"/>
                  </a:lnTo>
                  <a:lnTo>
                    <a:pt x="19" y="9"/>
                  </a:lnTo>
                  <a:lnTo>
                    <a:pt x="25" y="9"/>
                  </a:lnTo>
                  <a:lnTo>
                    <a:pt x="32" y="9"/>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84" name="Freeform 37"/>
            <p:cNvSpPr>
              <a:spLocks/>
            </p:cNvSpPr>
            <p:nvPr/>
          </p:nvSpPr>
          <p:spPr bwMode="auto">
            <a:xfrm>
              <a:off x="3865" y="2067"/>
              <a:ext cx="79" cy="13"/>
            </a:xfrm>
            <a:custGeom>
              <a:avLst/>
              <a:gdLst>
                <a:gd name="T0" fmla="*/ 39 w 79"/>
                <a:gd name="T1" fmla="*/ 12 h 13"/>
                <a:gd name="T2" fmla="*/ 39 w 79"/>
                <a:gd name="T3" fmla="*/ 12 h 13"/>
                <a:gd name="T4" fmla="*/ 46 w 79"/>
                <a:gd name="T5" fmla="*/ 11 h 13"/>
                <a:gd name="T6" fmla="*/ 54 w 79"/>
                <a:gd name="T7" fmla="*/ 10 h 13"/>
                <a:gd name="T8" fmla="*/ 60 w 79"/>
                <a:gd name="T9" fmla="*/ 10 h 13"/>
                <a:gd name="T10" fmla="*/ 67 w 79"/>
                <a:gd name="T11" fmla="*/ 9 h 13"/>
                <a:gd name="T12" fmla="*/ 71 w 79"/>
                <a:gd name="T13" fmla="*/ 8 h 13"/>
                <a:gd name="T14" fmla="*/ 74 w 79"/>
                <a:gd name="T15" fmla="*/ 7 h 13"/>
                <a:gd name="T16" fmla="*/ 77 w 79"/>
                <a:gd name="T17" fmla="*/ 6 h 13"/>
                <a:gd name="T18" fmla="*/ 78 w 79"/>
                <a:gd name="T19" fmla="*/ 5 h 13"/>
                <a:gd name="T20" fmla="*/ 78 w 79"/>
                <a:gd name="T21" fmla="*/ 4 h 13"/>
                <a:gd name="T22" fmla="*/ 75 w 79"/>
                <a:gd name="T23" fmla="*/ 3 h 13"/>
                <a:gd name="T24" fmla="*/ 71 w 79"/>
                <a:gd name="T25" fmla="*/ 1 h 13"/>
                <a:gd name="T26" fmla="*/ 66 w 79"/>
                <a:gd name="T27" fmla="*/ 1 h 13"/>
                <a:gd name="T28" fmla="*/ 61 w 79"/>
                <a:gd name="T29" fmla="*/ 2 h 13"/>
                <a:gd name="T30" fmla="*/ 53 w 79"/>
                <a:gd name="T31" fmla="*/ 1 h 13"/>
                <a:gd name="T32" fmla="*/ 46 w 79"/>
                <a:gd name="T33" fmla="*/ 1 h 13"/>
                <a:gd name="T34" fmla="*/ 39 w 79"/>
                <a:gd name="T35" fmla="*/ 1 h 13"/>
                <a:gd name="T36" fmla="*/ 31 w 79"/>
                <a:gd name="T37" fmla="*/ 0 h 13"/>
                <a:gd name="T38" fmla="*/ 24 w 79"/>
                <a:gd name="T39" fmla="*/ 1 h 13"/>
                <a:gd name="T40" fmla="*/ 17 w 79"/>
                <a:gd name="T41" fmla="*/ 1 h 13"/>
                <a:gd name="T42" fmla="*/ 11 w 79"/>
                <a:gd name="T43" fmla="*/ 2 h 13"/>
                <a:gd name="T44" fmla="*/ 7 w 79"/>
                <a:gd name="T45" fmla="*/ 4 h 13"/>
                <a:gd name="T46" fmla="*/ 2 w 79"/>
                <a:gd name="T47" fmla="*/ 5 h 13"/>
                <a:gd name="T48" fmla="*/ 0 w 79"/>
                <a:gd name="T49" fmla="*/ 6 h 13"/>
                <a:gd name="T50" fmla="*/ 0 w 79"/>
                <a:gd name="T51" fmla="*/ 7 h 13"/>
                <a:gd name="T52" fmla="*/ 0 w 79"/>
                <a:gd name="T53" fmla="*/ 8 h 13"/>
                <a:gd name="T54" fmla="*/ 3 w 79"/>
                <a:gd name="T55" fmla="*/ 9 h 13"/>
                <a:gd name="T56" fmla="*/ 7 w 79"/>
                <a:gd name="T57" fmla="*/ 9 h 13"/>
                <a:gd name="T58" fmla="*/ 11 w 79"/>
                <a:gd name="T59" fmla="*/ 11 h 13"/>
                <a:gd name="T60" fmla="*/ 17 w 79"/>
                <a:gd name="T61" fmla="*/ 11 h 13"/>
                <a:gd name="T62" fmla="*/ 23 w 79"/>
                <a:gd name="T63" fmla="*/ 10 h 13"/>
                <a:gd name="T64" fmla="*/ 32 w 79"/>
                <a:gd name="T65" fmla="*/ 11 h 13"/>
                <a:gd name="T66" fmla="*/ 39 w 79"/>
                <a:gd name="T67" fmla="*/ 12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3"/>
                <a:gd name="T104" fmla="*/ 79 w 7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3">
                  <a:moveTo>
                    <a:pt x="39" y="12"/>
                  </a:moveTo>
                  <a:lnTo>
                    <a:pt x="39" y="12"/>
                  </a:lnTo>
                  <a:lnTo>
                    <a:pt x="46" y="11"/>
                  </a:lnTo>
                  <a:lnTo>
                    <a:pt x="54" y="10"/>
                  </a:lnTo>
                  <a:lnTo>
                    <a:pt x="60" y="10"/>
                  </a:lnTo>
                  <a:lnTo>
                    <a:pt x="67" y="9"/>
                  </a:lnTo>
                  <a:lnTo>
                    <a:pt x="71" y="8"/>
                  </a:lnTo>
                  <a:lnTo>
                    <a:pt x="74" y="7"/>
                  </a:lnTo>
                  <a:lnTo>
                    <a:pt x="77" y="6"/>
                  </a:lnTo>
                  <a:lnTo>
                    <a:pt x="78" y="5"/>
                  </a:lnTo>
                  <a:lnTo>
                    <a:pt x="78" y="4"/>
                  </a:lnTo>
                  <a:lnTo>
                    <a:pt x="75" y="3"/>
                  </a:lnTo>
                  <a:lnTo>
                    <a:pt x="71" y="1"/>
                  </a:lnTo>
                  <a:lnTo>
                    <a:pt x="66" y="1"/>
                  </a:lnTo>
                  <a:lnTo>
                    <a:pt x="61" y="2"/>
                  </a:lnTo>
                  <a:lnTo>
                    <a:pt x="53" y="1"/>
                  </a:lnTo>
                  <a:lnTo>
                    <a:pt x="46" y="1"/>
                  </a:lnTo>
                  <a:lnTo>
                    <a:pt x="39" y="1"/>
                  </a:lnTo>
                  <a:lnTo>
                    <a:pt x="31" y="0"/>
                  </a:lnTo>
                  <a:lnTo>
                    <a:pt x="24" y="1"/>
                  </a:lnTo>
                  <a:lnTo>
                    <a:pt x="17" y="1"/>
                  </a:lnTo>
                  <a:lnTo>
                    <a:pt x="11" y="2"/>
                  </a:lnTo>
                  <a:lnTo>
                    <a:pt x="7" y="4"/>
                  </a:lnTo>
                  <a:lnTo>
                    <a:pt x="2" y="5"/>
                  </a:lnTo>
                  <a:lnTo>
                    <a:pt x="0" y="6"/>
                  </a:lnTo>
                  <a:lnTo>
                    <a:pt x="0" y="7"/>
                  </a:lnTo>
                  <a:lnTo>
                    <a:pt x="0" y="8"/>
                  </a:lnTo>
                  <a:lnTo>
                    <a:pt x="3" y="9"/>
                  </a:lnTo>
                  <a:lnTo>
                    <a:pt x="7" y="9"/>
                  </a:lnTo>
                  <a:lnTo>
                    <a:pt x="11" y="11"/>
                  </a:lnTo>
                  <a:lnTo>
                    <a:pt x="17" y="11"/>
                  </a:lnTo>
                  <a:lnTo>
                    <a:pt x="23" y="10"/>
                  </a:lnTo>
                  <a:lnTo>
                    <a:pt x="32" y="11"/>
                  </a:lnTo>
                  <a:lnTo>
                    <a:pt x="39" y="12"/>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85" name="Freeform 38"/>
            <p:cNvSpPr>
              <a:spLocks/>
            </p:cNvSpPr>
            <p:nvPr/>
          </p:nvSpPr>
          <p:spPr bwMode="auto">
            <a:xfrm>
              <a:off x="2140" y="2480"/>
              <a:ext cx="859" cy="103"/>
            </a:xfrm>
            <a:custGeom>
              <a:avLst/>
              <a:gdLst>
                <a:gd name="T0" fmla="*/ 130 w 859"/>
                <a:gd name="T1" fmla="*/ 4 h 103"/>
                <a:gd name="T2" fmla="*/ 136 w 859"/>
                <a:gd name="T3" fmla="*/ 3 h 103"/>
                <a:gd name="T4" fmla="*/ 148 w 859"/>
                <a:gd name="T5" fmla="*/ 3 h 103"/>
                <a:gd name="T6" fmla="*/ 166 w 859"/>
                <a:gd name="T7" fmla="*/ 1 h 103"/>
                <a:gd name="T8" fmla="*/ 189 w 859"/>
                <a:gd name="T9" fmla="*/ 0 h 103"/>
                <a:gd name="T10" fmla="*/ 219 w 859"/>
                <a:gd name="T11" fmla="*/ 1 h 103"/>
                <a:gd name="T12" fmla="*/ 255 w 859"/>
                <a:gd name="T13" fmla="*/ 0 h 103"/>
                <a:gd name="T14" fmla="*/ 295 w 859"/>
                <a:gd name="T15" fmla="*/ 1 h 103"/>
                <a:gd name="T16" fmla="*/ 342 w 859"/>
                <a:gd name="T17" fmla="*/ 3 h 103"/>
                <a:gd name="T18" fmla="*/ 393 w 859"/>
                <a:gd name="T19" fmla="*/ 7 h 103"/>
                <a:gd name="T20" fmla="*/ 450 w 859"/>
                <a:gd name="T21" fmla="*/ 11 h 103"/>
                <a:gd name="T22" fmla="*/ 513 w 859"/>
                <a:gd name="T23" fmla="*/ 17 h 103"/>
                <a:gd name="T24" fmla="*/ 582 w 859"/>
                <a:gd name="T25" fmla="*/ 25 h 103"/>
                <a:gd name="T26" fmla="*/ 654 w 859"/>
                <a:gd name="T27" fmla="*/ 36 h 103"/>
                <a:gd name="T28" fmla="*/ 733 w 859"/>
                <a:gd name="T29" fmla="*/ 49 h 103"/>
                <a:gd name="T30" fmla="*/ 814 w 859"/>
                <a:gd name="T31" fmla="*/ 65 h 103"/>
                <a:gd name="T32" fmla="*/ 856 w 859"/>
                <a:gd name="T33" fmla="*/ 74 h 103"/>
                <a:gd name="T34" fmla="*/ 850 w 859"/>
                <a:gd name="T35" fmla="*/ 75 h 103"/>
                <a:gd name="T36" fmla="*/ 835 w 859"/>
                <a:gd name="T37" fmla="*/ 74 h 103"/>
                <a:gd name="T38" fmla="*/ 815 w 859"/>
                <a:gd name="T39" fmla="*/ 74 h 103"/>
                <a:gd name="T40" fmla="*/ 788 w 859"/>
                <a:gd name="T41" fmla="*/ 76 h 103"/>
                <a:gd name="T42" fmla="*/ 754 w 859"/>
                <a:gd name="T43" fmla="*/ 76 h 103"/>
                <a:gd name="T44" fmla="*/ 715 w 859"/>
                <a:gd name="T45" fmla="*/ 76 h 103"/>
                <a:gd name="T46" fmla="*/ 671 w 859"/>
                <a:gd name="T47" fmla="*/ 77 h 103"/>
                <a:gd name="T48" fmla="*/ 622 w 859"/>
                <a:gd name="T49" fmla="*/ 78 h 103"/>
                <a:gd name="T50" fmla="*/ 568 w 859"/>
                <a:gd name="T51" fmla="*/ 79 h 103"/>
                <a:gd name="T52" fmla="*/ 511 w 859"/>
                <a:gd name="T53" fmla="*/ 82 h 103"/>
                <a:gd name="T54" fmla="*/ 450 w 859"/>
                <a:gd name="T55" fmla="*/ 84 h 103"/>
                <a:gd name="T56" fmla="*/ 384 w 859"/>
                <a:gd name="T57" fmla="*/ 87 h 103"/>
                <a:gd name="T58" fmla="*/ 315 w 859"/>
                <a:gd name="T59" fmla="*/ 90 h 103"/>
                <a:gd name="T60" fmla="*/ 243 w 859"/>
                <a:gd name="T61" fmla="*/ 95 h 103"/>
                <a:gd name="T62" fmla="*/ 169 w 859"/>
                <a:gd name="T63" fmla="*/ 100 h 103"/>
                <a:gd name="T64" fmla="*/ 126 w 859"/>
                <a:gd name="T65" fmla="*/ 102 h 103"/>
                <a:gd name="T66" fmla="*/ 109 w 859"/>
                <a:gd name="T67" fmla="*/ 102 h 103"/>
                <a:gd name="T68" fmla="*/ 89 w 859"/>
                <a:gd name="T69" fmla="*/ 102 h 103"/>
                <a:gd name="T70" fmla="*/ 66 w 859"/>
                <a:gd name="T71" fmla="*/ 101 h 103"/>
                <a:gd name="T72" fmla="*/ 45 w 859"/>
                <a:gd name="T73" fmla="*/ 96 h 103"/>
                <a:gd name="T74" fmla="*/ 26 w 859"/>
                <a:gd name="T75" fmla="*/ 91 h 103"/>
                <a:gd name="T76" fmla="*/ 11 w 859"/>
                <a:gd name="T77" fmla="*/ 83 h 103"/>
                <a:gd name="T78" fmla="*/ 4 w 859"/>
                <a:gd name="T79" fmla="*/ 71 h 103"/>
                <a:gd name="T80" fmla="*/ 2 w 859"/>
                <a:gd name="T81" fmla="*/ 63 h 103"/>
                <a:gd name="T82" fmla="*/ 1 w 859"/>
                <a:gd name="T83" fmla="*/ 57 h 103"/>
                <a:gd name="T84" fmla="*/ 5 w 859"/>
                <a:gd name="T85" fmla="*/ 49 h 103"/>
                <a:gd name="T86" fmla="*/ 17 w 859"/>
                <a:gd name="T87" fmla="*/ 38 h 103"/>
                <a:gd name="T88" fmla="*/ 34 w 859"/>
                <a:gd name="T89" fmla="*/ 30 h 103"/>
                <a:gd name="T90" fmla="*/ 55 w 859"/>
                <a:gd name="T91" fmla="*/ 20 h 103"/>
                <a:gd name="T92" fmla="*/ 82 w 859"/>
                <a:gd name="T93" fmla="*/ 10 h 103"/>
                <a:gd name="T94" fmla="*/ 112 w 859"/>
                <a:gd name="T95" fmla="*/ 7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9"/>
                <a:gd name="T145" fmla="*/ 0 h 103"/>
                <a:gd name="T146" fmla="*/ 859 w 859"/>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9" h="103">
                  <a:moveTo>
                    <a:pt x="130" y="4"/>
                  </a:moveTo>
                  <a:lnTo>
                    <a:pt x="130" y="4"/>
                  </a:lnTo>
                  <a:lnTo>
                    <a:pt x="132" y="4"/>
                  </a:lnTo>
                  <a:lnTo>
                    <a:pt x="136" y="3"/>
                  </a:lnTo>
                  <a:lnTo>
                    <a:pt x="140" y="2"/>
                  </a:lnTo>
                  <a:lnTo>
                    <a:pt x="148" y="3"/>
                  </a:lnTo>
                  <a:lnTo>
                    <a:pt x="157" y="2"/>
                  </a:lnTo>
                  <a:lnTo>
                    <a:pt x="166" y="1"/>
                  </a:lnTo>
                  <a:lnTo>
                    <a:pt x="177" y="2"/>
                  </a:lnTo>
                  <a:lnTo>
                    <a:pt x="189" y="0"/>
                  </a:lnTo>
                  <a:lnTo>
                    <a:pt x="203" y="1"/>
                  </a:lnTo>
                  <a:lnTo>
                    <a:pt x="219" y="1"/>
                  </a:lnTo>
                  <a:lnTo>
                    <a:pt x="236" y="0"/>
                  </a:lnTo>
                  <a:lnTo>
                    <a:pt x="255" y="0"/>
                  </a:lnTo>
                  <a:lnTo>
                    <a:pt x="274" y="1"/>
                  </a:lnTo>
                  <a:lnTo>
                    <a:pt x="295" y="1"/>
                  </a:lnTo>
                  <a:lnTo>
                    <a:pt x="317" y="2"/>
                  </a:lnTo>
                  <a:lnTo>
                    <a:pt x="342" y="3"/>
                  </a:lnTo>
                  <a:lnTo>
                    <a:pt x="367" y="4"/>
                  </a:lnTo>
                  <a:lnTo>
                    <a:pt x="393" y="7"/>
                  </a:lnTo>
                  <a:lnTo>
                    <a:pt x="422" y="9"/>
                  </a:lnTo>
                  <a:lnTo>
                    <a:pt x="450" y="11"/>
                  </a:lnTo>
                  <a:lnTo>
                    <a:pt x="481" y="14"/>
                  </a:lnTo>
                  <a:lnTo>
                    <a:pt x="513" y="17"/>
                  </a:lnTo>
                  <a:lnTo>
                    <a:pt x="546" y="22"/>
                  </a:lnTo>
                  <a:lnTo>
                    <a:pt x="582" y="25"/>
                  </a:lnTo>
                  <a:lnTo>
                    <a:pt x="618" y="31"/>
                  </a:lnTo>
                  <a:lnTo>
                    <a:pt x="654" y="36"/>
                  </a:lnTo>
                  <a:lnTo>
                    <a:pt x="693" y="42"/>
                  </a:lnTo>
                  <a:lnTo>
                    <a:pt x="733" y="49"/>
                  </a:lnTo>
                  <a:lnTo>
                    <a:pt x="772" y="55"/>
                  </a:lnTo>
                  <a:lnTo>
                    <a:pt x="814" y="65"/>
                  </a:lnTo>
                  <a:lnTo>
                    <a:pt x="858" y="73"/>
                  </a:lnTo>
                  <a:lnTo>
                    <a:pt x="856" y="74"/>
                  </a:lnTo>
                  <a:lnTo>
                    <a:pt x="854" y="74"/>
                  </a:lnTo>
                  <a:lnTo>
                    <a:pt x="850" y="75"/>
                  </a:lnTo>
                  <a:lnTo>
                    <a:pt x="843" y="74"/>
                  </a:lnTo>
                  <a:lnTo>
                    <a:pt x="835" y="74"/>
                  </a:lnTo>
                  <a:lnTo>
                    <a:pt x="825" y="74"/>
                  </a:lnTo>
                  <a:lnTo>
                    <a:pt x="815" y="74"/>
                  </a:lnTo>
                  <a:lnTo>
                    <a:pt x="803" y="75"/>
                  </a:lnTo>
                  <a:lnTo>
                    <a:pt x="788" y="76"/>
                  </a:lnTo>
                  <a:lnTo>
                    <a:pt x="772" y="75"/>
                  </a:lnTo>
                  <a:lnTo>
                    <a:pt x="754" y="76"/>
                  </a:lnTo>
                  <a:lnTo>
                    <a:pt x="735" y="76"/>
                  </a:lnTo>
                  <a:lnTo>
                    <a:pt x="715" y="76"/>
                  </a:lnTo>
                  <a:lnTo>
                    <a:pt x="694" y="76"/>
                  </a:lnTo>
                  <a:lnTo>
                    <a:pt x="671" y="77"/>
                  </a:lnTo>
                  <a:lnTo>
                    <a:pt x="647" y="78"/>
                  </a:lnTo>
                  <a:lnTo>
                    <a:pt x="622" y="78"/>
                  </a:lnTo>
                  <a:lnTo>
                    <a:pt x="595" y="79"/>
                  </a:lnTo>
                  <a:lnTo>
                    <a:pt x="568" y="79"/>
                  </a:lnTo>
                  <a:lnTo>
                    <a:pt x="540" y="80"/>
                  </a:lnTo>
                  <a:lnTo>
                    <a:pt x="511" y="82"/>
                  </a:lnTo>
                  <a:lnTo>
                    <a:pt x="481" y="83"/>
                  </a:lnTo>
                  <a:lnTo>
                    <a:pt x="450" y="84"/>
                  </a:lnTo>
                  <a:lnTo>
                    <a:pt x="416" y="84"/>
                  </a:lnTo>
                  <a:lnTo>
                    <a:pt x="384" y="87"/>
                  </a:lnTo>
                  <a:lnTo>
                    <a:pt x="350" y="88"/>
                  </a:lnTo>
                  <a:lnTo>
                    <a:pt x="315" y="90"/>
                  </a:lnTo>
                  <a:lnTo>
                    <a:pt x="279" y="92"/>
                  </a:lnTo>
                  <a:lnTo>
                    <a:pt x="243" y="95"/>
                  </a:lnTo>
                  <a:lnTo>
                    <a:pt x="206" y="96"/>
                  </a:lnTo>
                  <a:lnTo>
                    <a:pt x="169" y="100"/>
                  </a:lnTo>
                  <a:lnTo>
                    <a:pt x="131" y="102"/>
                  </a:lnTo>
                  <a:lnTo>
                    <a:pt x="126" y="102"/>
                  </a:lnTo>
                  <a:lnTo>
                    <a:pt x="118" y="102"/>
                  </a:lnTo>
                  <a:lnTo>
                    <a:pt x="109" y="102"/>
                  </a:lnTo>
                  <a:lnTo>
                    <a:pt x="99" y="102"/>
                  </a:lnTo>
                  <a:lnTo>
                    <a:pt x="89" y="102"/>
                  </a:lnTo>
                  <a:lnTo>
                    <a:pt x="77" y="102"/>
                  </a:lnTo>
                  <a:lnTo>
                    <a:pt x="66" y="101"/>
                  </a:lnTo>
                  <a:lnTo>
                    <a:pt x="55" y="99"/>
                  </a:lnTo>
                  <a:lnTo>
                    <a:pt x="45" y="96"/>
                  </a:lnTo>
                  <a:lnTo>
                    <a:pt x="35" y="94"/>
                  </a:lnTo>
                  <a:lnTo>
                    <a:pt x="26" y="91"/>
                  </a:lnTo>
                  <a:lnTo>
                    <a:pt x="17" y="86"/>
                  </a:lnTo>
                  <a:lnTo>
                    <a:pt x="11" y="83"/>
                  </a:lnTo>
                  <a:lnTo>
                    <a:pt x="7" y="78"/>
                  </a:lnTo>
                  <a:lnTo>
                    <a:pt x="4" y="71"/>
                  </a:lnTo>
                  <a:lnTo>
                    <a:pt x="4" y="65"/>
                  </a:lnTo>
                  <a:lnTo>
                    <a:pt x="2" y="63"/>
                  </a:lnTo>
                  <a:lnTo>
                    <a:pt x="0" y="59"/>
                  </a:lnTo>
                  <a:lnTo>
                    <a:pt x="1" y="57"/>
                  </a:lnTo>
                  <a:lnTo>
                    <a:pt x="2" y="53"/>
                  </a:lnTo>
                  <a:lnTo>
                    <a:pt x="5" y="49"/>
                  </a:lnTo>
                  <a:lnTo>
                    <a:pt x="9" y="43"/>
                  </a:lnTo>
                  <a:lnTo>
                    <a:pt x="17" y="38"/>
                  </a:lnTo>
                  <a:lnTo>
                    <a:pt x="25" y="33"/>
                  </a:lnTo>
                  <a:lnTo>
                    <a:pt x="34" y="30"/>
                  </a:lnTo>
                  <a:lnTo>
                    <a:pt x="44" y="25"/>
                  </a:lnTo>
                  <a:lnTo>
                    <a:pt x="55" y="20"/>
                  </a:lnTo>
                  <a:lnTo>
                    <a:pt x="67" y="16"/>
                  </a:lnTo>
                  <a:lnTo>
                    <a:pt x="82" y="10"/>
                  </a:lnTo>
                  <a:lnTo>
                    <a:pt x="97" y="8"/>
                  </a:lnTo>
                  <a:lnTo>
                    <a:pt x="112" y="7"/>
                  </a:lnTo>
                  <a:lnTo>
                    <a:pt x="130" y="4"/>
                  </a:lnTo>
                </a:path>
              </a:pathLst>
            </a:custGeom>
            <a:solidFill>
              <a:srgbClr val="E5E5E5"/>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86" name="Freeform 39"/>
            <p:cNvSpPr>
              <a:spLocks/>
            </p:cNvSpPr>
            <p:nvPr/>
          </p:nvSpPr>
          <p:spPr bwMode="auto">
            <a:xfrm>
              <a:off x="2131" y="2484"/>
              <a:ext cx="873" cy="106"/>
            </a:xfrm>
            <a:custGeom>
              <a:avLst/>
              <a:gdLst>
                <a:gd name="T0" fmla="*/ 131 w 873"/>
                <a:gd name="T1" fmla="*/ 3 h 106"/>
                <a:gd name="T2" fmla="*/ 138 w 873"/>
                <a:gd name="T3" fmla="*/ 3 h 106"/>
                <a:gd name="T4" fmla="*/ 151 w 873"/>
                <a:gd name="T5" fmla="*/ 2 h 106"/>
                <a:gd name="T6" fmla="*/ 168 w 873"/>
                <a:gd name="T7" fmla="*/ 1 h 106"/>
                <a:gd name="T8" fmla="*/ 192 w 873"/>
                <a:gd name="T9" fmla="*/ 0 h 106"/>
                <a:gd name="T10" fmla="*/ 221 w 873"/>
                <a:gd name="T11" fmla="*/ 1 h 106"/>
                <a:gd name="T12" fmla="*/ 257 w 873"/>
                <a:gd name="T13" fmla="*/ 1 h 106"/>
                <a:gd name="T14" fmla="*/ 300 w 873"/>
                <a:gd name="T15" fmla="*/ 2 h 106"/>
                <a:gd name="T16" fmla="*/ 347 w 873"/>
                <a:gd name="T17" fmla="*/ 5 h 106"/>
                <a:gd name="T18" fmla="*/ 399 w 873"/>
                <a:gd name="T19" fmla="*/ 9 h 106"/>
                <a:gd name="T20" fmla="*/ 457 w 873"/>
                <a:gd name="T21" fmla="*/ 13 h 106"/>
                <a:gd name="T22" fmla="*/ 521 w 873"/>
                <a:gd name="T23" fmla="*/ 20 h 106"/>
                <a:gd name="T24" fmla="*/ 590 w 873"/>
                <a:gd name="T25" fmla="*/ 28 h 106"/>
                <a:gd name="T26" fmla="*/ 664 w 873"/>
                <a:gd name="T27" fmla="*/ 40 h 106"/>
                <a:gd name="T28" fmla="*/ 743 w 873"/>
                <a:gd name="T29" fmla="*/ 53 h 106"/>
                <a:gd name="T30" fmla="*/ 827 w 873"/>
                <a:gd name="T31" fmla="*/ 69 h 106"/>
                <a:gd name="T32" fmla="*/ 870 w 873"/>
                <a:gd name="T33" fmla="*/ 79 h 106"/>
                <a:gd name="T34" fmla="*/ 863 w 873"/>
                <a:gd name="T35" fmla="*/ 80 h 106"/>
                <a:gd name="T36" fmla="*/ 848 w 873"/>
                <a:gd name="T37" fmla="*/ 80 h 106"/>
                <a:gd name="T38" fmla="*/ 828 w 873"/>
                <a:gd name="T39" fmla="*/ 80 h 106"/>
                <a:gd name="T40" fmla="*/ 800 w 873"/>
                <a:gd name="T41" fmla="*/ 80 h 106"/>
                <a:gd name="T42" fmla="*/ 766 w 873"/>
                <a:gd name="T43" fmla="*/ 81 h 106"/>
                <a:gd name="T44" fmla="*/ 726 w 873"/>
                <a:gd name="T45" fmla="*/ 81 h 106"/>
                <a:gd name="T46" fmla="*/ 681 w 873"/>
                <a:gd name="T47" fmla="*/ 82 h 106"/>
                <a:gd name="T48" fmla="*/ 631 w 873"/>
                <a:gd name="T49" fmla="*/ 83 h 106"/>
                <a:gd name="T50" fmla="*/ 577 w 873"/>
                <a:gd name="T51" fmla="*/ 83 h 106"/>
                <a:gd name="T52" fmla="*/ 519 w 873"/>
                <a:gd name="T53" fmla="*/ 85 h 106"/>
                <a:gd name="T54" fmla="*/ 457 w 873"/>
                <a:gd name="T55" fmla="*/ 88 h 106"/>
                <a:gd name="T56" fmla="*/ 390 w 873"/>
                <a:gd name="T57" fmla="*/ 90 h 106"/>
                <a:gd name="T58" fmla="*/ 321 w 873"/>
                <a:gd name="T59" fmla="*/ 93 h 106"/>
                <a:gd name="T60" fmla="*/ 248 w 873"/>
                <a:gd name="T61" fmla="*/ 97 h 106"/>
                <a:gd name="T62" fmla="*/ 172 w 873"/>
                <a:gd name="T63" fmla="*/ 101 h 106"/>
                <a:gd name="T64" fmla="*/ 127 w 873"/>
                <a:gd name="T65" fmla="*/ 105 h 106"/>
                <a:gd name="T66" fmla="*/ 111 w 873"/>
                <a:gd name="T67" fmla="*/ 104 h 106"/>
                <a:gd name="T68" fmla="*/ 90 w 873"/>
                <a:gd name="T69" fmla="*/ 103 h 106"/>
                <a:gd name="T70" fmla="*/ 67 w 873"/>
                <a:gd name="T71" fmla="*/ 103 h 106"/>
                <a:gd name="T72" fmla="*/ 45 w 873"/>
                <a:gd name="T73" fmla="*/ 99 h 106"/>
                <a:gd name="T74" fmla="*/ 27 w 873"/>
                <a:gd name="T75" fmla="*/ 92 h 106"/>
                <a:gd name="T76" fmla="*/ 11 w 873"/>
                <a:gd name="T77" fmla="*/ 85 h 106"/>
                <a:gd name="T78" fmla="*/ 4 w 873"/>
                <a:gd name="T79" fmla="*/ 72 h 106"/>
                <a:gd name="T80" fmla="*/ 2 w 873"/>
                <a:gd name="T81" fmla="*/ 64 h 106"/>
                <a:gd name="T82" fmla="*/ 0 w 873"/>
                <a:gd name="T83" fmla="*/ 57 h 106"/>
                <a:gd name="T84" fmla="*/ 5 w 873"/>
                <a:gd name="T85" fmla="*/ 49 h 106"/>
                <a:gd name="T86" fmla="*/ 16 w 873"/>
                <a:gd name="T87" fmla="*/ 38 h 106"/>
                <a:gd name="T88" fmla="*/ 35 w 873"/>
                <a:gd name="T89" fmla="*/ 29 h 106"/>
                <a:gd name="T90" fmla="*/ 56 w 873"/>
                <a:gd name="T91" fmla="*/ 20 h 106"/>
                <a:gd name="T92" fmla="*/ 83 w 873"/>
                <a:gd name="T93" fmla="*/ 10 h 106"/>
                <a:gd name="T94" fmla="*/ 114 w 873"/>
                <a:gd name="T95" fmla="*/ 6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3"/>
                <a:gd name="T145" fmla="*/ 0 h 106"/>
                <a:gd name="T146" fmla="*/ 873 w 873"/>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3" h="106">
                  <a:moveTo>
                    <a:pt x="131" y="3"/>
                  </a:moveTo>
                  <a:lnTo>
                    <a:pt x="131" y="3"/>
                  </a:lnTo>
                  <a:lnTo>
                    <a:pt x="134" y="3"/>
                  </a:lnTo>
                  <a:lnTo>
                    <a:pt x="138" y="3"/>
                  </a:lnTo>
                  <a:lnTo>
                    <a:pt x="142" y="3"/>
                  </a:lnTo>
                  <a:lnTo>
                    <a:pt x="151" y="2"/>
                  </a:lnTo>
                  <a:lnTo>
                    <a:pt x="159" y="2"/>
                  </a:lnTo>
                  <a:lnTo>
                    <a:pt x="168" y="1"/>
                  </a:lnTo>
                  <a:lnTo>
                    <a:pt x="179" y="1"/>
                  </a:lnTo>
                  <a:lnTo>
                    <a:pt x="192" y="0"/>
                  </a:lnTo>
                  <a:lnTo>
                    <a:pt x="207" y="1"/>
                  </a:lnTo>
                  <a:lnTo>
                    <a:pt x="221" y="1"/>
                  </a:lnTo>
                  <a:lnTo>
                    <a:pt x="240" y="1"/>
                  </a:lnTo>
                  <a:lnTo>
                    <a:pt x="257" y="1"/>
                  </a:lnTo>
                  <a:lnTo>
                    <a:pt x="279" y="2"/>
                  </a:lnTo>
                  <a:lnTo>
                    <a:pt x="300" y="2"/>
                  </a:lnTo>
                  <a:lnTo>
                    <a:pt x="322" y="2"/>
                  </a:lnTo>
                  <a:lnTo>
                    <a:pt x="347" y="5"/>
                  </a:lnTo>
                  <a:lnTo>
                    <a:pt x="373" y="5"/>
                  </a:lnTo>
                  <a:lnTo>
                    <a:pt x="399" y="9"/>
                  </a:lnTo>
                  <a:lnTo>
                    <a:pt x="427" y="10"/>
                  </a:lnTo>
                  <a:lnTo>
                    <a:pt x="457" y="13"/>
                  </a:lnTo>
                  <a:lnTo>
                    <a:pt x="488" y="16"/>
                  </a:lnTo>
                  <a:lnTo>
                    <a:pt x="521" y="20"/>
                  </a:lnTo>
                  <a:lnTo>
                    <a:pt x="555" y="23"/>
                  </a:lnTo>
                  <a:lnTo>
                    <a:pt x="590" y="28"/>
                  </a:lnTo>
                  <a:lnTo>
                    <a:pt x="627" y="34"/>
                  </a:lnTo>
                  <a:lnTo>
                    <a:pt x="664" y="40"/>
                  </a:lnTo>
                  <a:lnTo>
                    <a:pt x="703" y="46"/>
                  </a:lnTo>
                  <a:lnTo>
                    <a:pt x="743" y="53"/>
                  </a:lnTo>
                  <a:lnTo>
                    <a:pt x="784" y="60"/>
                  </a:lnTo>
                  <a:lnTo>
                    <a:pt x="827" y="69"/>
                  </a:lnTo>
                  <a:lnTo>
                    <a:pt x="872" y="78"/>
                  </a:lnTo>
                  <a:lnTo>
                    <a:pt x="870" y="79"/>
                  </a:lnTo>
                  <a:lnTo>
                    <a:pt x="867" y="79"/>
                  </a:lnTo>
                  <a:lnTo>
                    <a:pt x="863" y="80"/>
                  </a:lnTo>
                  <a:lnTo>
                    <a:pt x="857" y="79"/>
                  </a:lnTo>
                  <a:lnTo>
                    <a:pt x="848" y="80"/>
                  </a:lnTo>
                  <a:lnTo>
                    <a:pt x="839" y="79"/>
                  </a:lnTo>
                  <a:lnTo>
                    <a:pt x="828" y="80"/>
                  </a:lnTo>
                  <a:lnTo>
                    <a:pt x="815" y="81"/>
                  </a:lnTo>
                  <a:lnTo>
                    <a:pt x="800" y="80"/>
                  </a:lnTo>
                  <a:lnTo>
                    <a:pt x="783" y="79"/>
                  </a:lnTo>
                  <a:lnTo>
                    <a:pt x="766" y="81"/>
                  </a:lnTo>
                  <a:lnTo>
                    <a:pt x="746" y="81"/>
                  </a:lnTo>
                  <a:lnTo>
                    <a:pt x="726" y="81"/>
                  </a:lnTo>
                  <a:lnTo>
                    <a:pt x="704" y="81"/>
                  </a:lnTo>
                  <a:lnTo>
                    <a:pt x="681" y="82"/>
                  </a:lnTo>
                  <a:lnTo>
                    <a:pt x="658" y="81"/>
                  </a:lnTo>
                  <a:lnTo>
                    <a:pt x="631" y="83"/>
                  </a:lnTo>
                  <a:lnTo>
                    <a:pt x="605" y="82"/>
                  </a:lnTo>
                  <a:lnTo>
                    <a:pt x="577" y="83"/>
                  </a:lnTo>
                  <a:lnTo>
                    <a:pt x="549" y="84"/>
                  </a:lnTo>
                  <a:lnTo>
                    <a:pt x="519" y="85"/>
                  </a:lnTo>
                  <a:lnTo>
                    <a:pt x="488" y="86"/>
                  </a:lnTo>
                  <a:lnTo>
                    <a:pt x="457" y="88"/>
                  </a:lnTo>
                  <a:lnTo>
                    <a:pt x="424" y="88"/>
                  </a:lnTo>
                  <a:lnTo>
                    <a:pt x="390" y="90"/>
                  </a:lnTo>
                  <a:lnTo>
                    <a:pt x="355" y="91"/>
                  </a:lnTo>
                  <a:lnTo>
                    <a:pt x="321" y="93"/>
                  </a:lnTo>
                  <a:lnTo>
                    <a:pt x="284" y="95"/>
                  </a:lnTo>
                  <a:lnTo>
                    <a:pt x="248" y="97"/>
                  </a:lnTo>
                  <a:lnTo>
                    <a:pt x="209" y="98"/>
                  </a:lnTo>
                  <a:lnTo>
                    <a:pt x="172" y="101"/>
                  </a:lnTo>
                  <a:lnTo>
                    <a:pt x="133" y="104"/>
                  </a:lnTo>
                  <a:lnTo>
                    <a:pt x="127" y="105"/>
                  </a:lnTo>
                  <a:lnTo>
                    <a:pt x="120" y="105"/>
                  </a:lnTo>
                  <a:lnTo>
                    <a:pt x="111" y="104"/>
                  </a:lnTo>
                  <a:lnTo>
                    <a:pt x="102" y="105"/>
                  </a:lnTo>
                  <a:lnTo>
                    <a:pt x="90" y="103"/>
                  </a:lnTo>
                  <a:lnTo>
                    <a:pt x="79" y="103"/>
                  </a:lnTo>
                  <a:lnTo>
                    <a:pt x="67" y="103"/>
                  </a:lnTo>
                  <a:lnTo>
                    <a:pt x="55" y="101"/>
                  </a:lnTo>
                  <a:lnTo>
                    <a:pt x="45" y="99"/>
                  </a:lnTo>
                  <a:lnTo>
                    <a:pt x="35" y="95"/>
                  </a:lnTo>
                  <a:lnTo>
                    <a:pt x="27" y="92"/>
                  </a:lnTo>
                  <a:lnTo>
                    <a:pt x="18" y="88"/>
                  </a:lnTo>
                  <a:lnTo>
                    <a:pt x="11" y="85"/>
                  </a:lnTo>
                  <a:lnTo>
                    <a:pt x="7" y="78"/>
                  </a:lnTo>
                  <a:lnTo>
                    <a:pt x="4" y="72"/>
                  </a:lnTo>
                  <a:lnTo>
                    <a:pt x="4" y="66"/>
                  </a:lnTo>
                  <a:lnTo>
                    <a:pt x="2" y="64"/>
                  </a:lnTo>
                  <a:lnTo>
                    <a:pt x="0" y="60"/>
                  </a:lnTo>
                  <a:lnTo>
                    <a:pt x="0" y="57"/>
                  </a:lnTo>
                  <a:lnTo>
                    <a:pt x="2" y="54"/>
                  </a:lnTo>
                  <a:lnTo>
                    <a:pt x="5" y="49"/>
                  </a:lnTo>
                  <a:lnTo>
                    <a:pt x="9" y="43"/>
                  </a:lnTo>
                  <a:lnTo>
                    <a:pt x="16" y="38"/>
                  </a:lnTo>
                  <a:lnTo>
                    <a:pt x="25" y="34"/>
                  </a:lnTo>
                  <a:lnTo>
                    <a:pt x="35" y="29"/>
                  </a:lnTo>
                  <a:lnTo>
                    <a:pt x="45" y="24"/>
                  </a:lnTo>
                  <a:lnTo>
                    <a:pt x="56" y="20"/>
                  </a:lnTo>
                  <a:lnTo>
                    <a:pt x="68" y="15"/>
                  </a:lnTo>
                  <a:lnTo>
                    <a:pt x="83" y="10"/>
                  </a:lnTo>
                  <a:lnTo>
                    <a:pt x="98" y="7"/>
                  </a:lnTo>
                  <a:lnTo>
                    <a:pt x="114" y="6"/>
                  </a:lnTo>
                  <a:lnTo>
                    <a:pt x="131" y="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87" name="Freeform 40"/>
            <p:cNvSpPr>
              <a:spLocks/>
            </p:cNvSpPr>
            <p:nvPr/>
          </p:nvSpPr>
          <p:spPr bwMode="auto">
            <a:xfrm>
              <a:off x="2218" y="2487"/>
              <a:ext cx="519" cy="63"/>
            </a:xfrm>
            <a:custGeom>
              <a:avLst/>
              <a:gdLst>
                <a:gd name="T0" fmla="*/ 78 w 519"/>
                <a:gd name="T1" fmla="*/ 4 h 63"/>
                <a:gd name="T2" fmla="*/ 82 w 519"/>
                <a:gd name="T3" fmla="*/ 3 h 63"/>
                <a:gd name="T4" fmla="*/ 89 w 519"/>
                <a:gd name="T5" fmla="*/ 2 h 63"/>
                <a:gd name="T6" fmla="*/ 99 w 519"/>
                <a:gd name="T7" fmla="*/ 1 h 63"/>
                <a:gd name="T8" fmla="*/ 113 w 519"/>
                <a:gd name="T9" fmla="*/ 1 h 63"/>
                <a:gd name="T10" fmla="*/ 132 w 519"/>
                <a:gd name="T11" fmla="*/ 1 h 63"/>
                <a:gd name="T12" fmla="*/ 153 w 519"/>
                <a:gd name="T13" fmla="*/ 0 h 63"/>
                <a:gd name="T14" fmla="*/ 178 w 519"/>
                <a:gd name="T15" fmla="*/ 1 h 63"/>
                <a:gd name="T16" fmla="*/ 206 w 519"/>
                <a:gd name="T17" fmla="*/ 2 h 63"/>
                <a:gd name="T18" fmla="*/ 237 w 519"/>
                <a:gd name="T19" fmla="*/ 3 h 63"/>
                <a:gd name="T20" fmla="*/ 272 w 519"/>
                <a:gd name="T21" fmla="*/ 8 h 63"/>
                <a:gd name="T22" fmla="*/ 310 w 519"/>
                <a:gd name="T23" fmla="*/ 10 h 63"/>
                <a:gd name="T24" fmla="*/ 351 w 519"/>
                <a:gd name="T25" fmla="*/ 14 h 63"/>
                <a:gd name="T26" fmla="*/ 394 w 519"/>
                <a:gd name="T27" fmla="*/ 21 h 63"/>
                <a:gd name="T28" fmla="*/ 441 w 519"/>
                <a:gd name="T29" fmla="*/ 29 h 63"/>
                <a:gd name="T30" fmla="*/ 491 w 519"/>
                <a:gd name="T31" fmla="*/ 38 h 63"/>
                <a:gd name="T32" fmla="*/ 517 w 519"/>
                <a:gd name="T33" fmla="*/ 43 h 63"/>
                <a:gd name="T34" fmla="*/ 514 w 519"/>
                <a:gd name="T35" fmla="*/ 44 h 63"/>
                <a:gd name="T36" fmla="*/ 504 w 519"/>
                <a:gd name="T37" fmla="*/ 43 h 63"/>
                <a:gd name="T38" fmla="*/ 492 w 519"/>
                <a:gd name="T39" fmla="*/ 43 h 63"/>
                <a:gd name="T40" fmla="*/ 475 w 519"/>
                <a:gd name="T41" fmla="*/ 45 h 63"/>
                <a:gd name="T42" fmla="*/ 454 w 519"/>
                <a:gd name="T43" fmla="*/ 44 h 63"/>
                <a:gd name="T44" fmla="*/ 431 w 519"/>
                <a:gd name="T45" fmla="*/ 45 h 63"/>
                <a:gd name="T46" fmla="*/ 404 w 519"/>
                <a:gd name="T47" fmla="*/ 46 h 63"/>
                <a:gd name="T48" fmla="*/ 375 w 519"/>
                <a:gd name="T49" fmla="*/ 46 h 63"/>
                <a:gd name="T50" fmla="*/ 342 w 519"/>
                <a:gd name="T51" fmla="*/ 47 h 63"/>
                <a:gd name="T52" fmla="*/ 308 w 519"/>
                <a:gd name="T53" fmla="*/ 49 h 63"/>
                <a:gd name="T54" fmla="*/ 271 w 519"/>
                <a:gd name="T55" fmla="*/ 49 h 63"/>
                <a:gd name="T56" fmla="*/ 231 w 519"/>
                <a:gd name="T57" fmla="*/ 52 h 63"/>
                <a:gd name="T58" fmla="*/ 188 w 519"/>
                <a:gd name="T59" fmla="*/ 55 h 63"/>
                <a:gd name="T60" fmla="*/ 146 w 519"/>
                <a:gd name="T61" fmla="*/ 57 h 63"/>
                <a:gd name="T62" fmla="*/ 102 w 519"/>
                <a:gd name="T63" fmla="*/ 60 h 63"/>
                <a:gd name="T64" fmla="*/ 71 w 519"/>
                <a:gd name="T65" fmla="*/ 62 h 63"/>
                <a:gd name="T66" fmla="*/ 46 w 519"/>
                <a:gd name="T67" fmla="*/ 62 h 63"/>
                <a:gd name="T68" fmla="*/ 19 w 519"/>
                <a:gd name="T69" fmla="*/ 56 h 63"/>
                <a:gd name="T70" fmla="*/ 4 w 519"/>
                <a:gd name="T71" fmla="*/ 47 h 63"/>
                <a:gd name="T72" fmla="*/ 0 w 519"/>
                <a:gd name="T73" fmla="*/ 37 h 63"/>
                <a:gd name="T74" fmla="*/ 7 w 519"/>
                <a:gd name="T75" fmla="*/ 27 h 63"/>
                <a:gd name="T76" fmla="*/ 25 w 519"/>
                <a:gd name="T77" fmla="*/ 16 h 63"/>
                <a:gd name="T78" fmla="*/ 58 w 519"/>
                <a:gd name="T79" fmla="*/ 5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63"/>
                <a:gd name="T122" fmla="*/ 519 w 519"/>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63">
                  <a:moveTo>
                    <a:pt x="78" y="4"/>
                  </a:moveTo>
                  <a:lnTo>
                    <a:pt x="78" y="4"/>
                  </a:lnTo>
                  <a:lnTo>
                    <a:pt x="79" y="4"/>
                  </a:lnTo>
                  <a:lnTo>
                    <a:pt x="82" y="3"/>
                  </a:lnTo>
                  <a:lnTo>
                    <a:pt x="85" y="2"/>
                  </a:lnTo>
                  <a:lnTo>
                    <a:pt x="89" y="2"/>
                  </a:lnTo>
                  <a:lnTo>
                    <a:pt x="94" y="1"/>
                  </a:lnTo>
                  <a:lnTo>
                    <a:pt x="99" y="1"/>
                  </a:lnTo>
                  <a:lnTo>
                    <a:pt x="107" y="1"/>
                  </a:lnTo>
                  <a:lnTo>
                    <a:pt x="113" y="1"/>
                  </a:lnTo>
                  <a:lnTo>
                    <a:pt x="123" y="0"/>
                  </a:lnTo>
                  <a:lnTo>
                    <a:pt x="132" y="1"/>
                  </a:lnTo>
                  <a:lnTo>
                    <a:pt x="143" y="0"/>
                  </a:lnTo>
                  <a:lnTo>
                    <a:pt x="153" y="0"/>
                  </a:lnTo>
                  <a:lnTo>
                    <a:pt x="164" y="1"/>
                  </a:lnTo>
                  <a:lnTo>
                    <a:pt x="178" y="1"/>
                  </a:lnTo>
                  <a:lnTo>
                    <a:pt x="192" y="2"/>
                  </a:lnTo>
                  <a:lnTo>
                    <a:pt x="206" y="2"/>
                  </a:lnTo>
                  <a:lnTo>
                    <a:pt x="220" y="3"/>
                  </a:lnTo>
                  <a:lnTo>
                    <a:pt x="237" y="3"/>
                  </a:lnTo>
                  <a:lnTo>
                    <a:pt x="253" y="5"/>
                  </a:lnTo>
                  <a:lnTo>
                    <a:pt x="272" y="8"/>
                  </a:lnTo>
                  <a:lnTo>
                    <a:pt x="290" y="7"/>
                  </a:lnTo>
                  <a:lnTo>
                    <a:pt x="310" y="10"/>
                  </a:lnTo>
                  <a:lnTo>
                    <a:pt x="330" y="13"/>
                  </a:lnTo>
                  <a:lnTo>
                    <a:pt x="351" y="14"/>
                  </a:lnTo>
                  <a:lnTo>
                    <a:pt x="373" y="18"/>
                  </a:lnTo>
                  <a:lnTo>
                    <a:pt x="394" y="21"/>
                  </a:lnTo>
                  <a:lnTo>
                    <a:pt x="418" y="25"/>
                  </a:lnTo>
                  <a:lnTo>
                    <a:pt x="441" y="29"/>
                  </a:lnTo>
                  <a:lnTo>
                    <a:pt x="467" y="32"/>
                  </a:lnTo>
                  <a:lnTo>
                    <a:pt x="491" y="38"/>
                  </a:lnTo>
                  <a:lnTo>
                    <a:pt x="518" y="42"/>
                  </a:lnTo>
                  <a:lnTo>
                    <a:pt x="517" y="43"/>
                  </a:lnTo>
                  <a:lnTo>
                    <a:pt x="516" y="44"/>
                  </a:lnTo>
                  <a:lnTo>
                    <a:pt x="514" y="44"/>
                  </a:lnTo>
                  <a:lnTo>
                    <a:pt x="509" y="43"/>
                  </a:lnTo>
                  <a:lnTo>
                    <a:pt x="504" y="43"/>
                  </a:lnTo>
                  <a:lnTo>
                    <a:pt x="498" y="43"/>
                  </a:lnTo>
                  <a:lnTo>
                    <a:pt x="492" y="43"/>
                  </a:lnTo>
                  <a:lnTo>
                    <a:pt x="483" y="45"/>
                  </a:lnTo>
                  <a:lnTo>
                    <a:pt x="475" y="45"/>
                  </a:lnTo>
                  <a:lnTo>
                    <a:pt x="465" y="44"/>
                  </a:lnTo>
                  <a:lnTo>
                    <a:pt x="454" y="44"/>
                  </a:lnTo>
                  <a:lnTo>
                    <a:pt x="443" y="45"/>
                  </a:lnTo>
                  <a:lnTo>
                    <a:pt x="431" y="45"/>
                  </a:lnTo>
                  <a:lnTo>
                    <a:pt x="418" y="45"/>
                  </a:lnTo>
                  <a:lnTo>
                    <a:pt x="404" y="46"/>
                  </a:lnTo>
                  <a:lnTo>
                    <a:pt x="390" y="46"/>
                  </a:lnTo>
                  <a:lnTo>
                    <a:pt x="375" y="46"/>
                  </a:lnTo>
                  <a:lnTo>
                    <a:pt x="359" y="48"/>
                  </a:lnTo>
                  <a:lnTo>
                    <a:pt x="342" y="47"/>
                  </a:lnTo>
                  <a:lnTo>
                    <a:pt x="326" y="48"/>
                  </a:lnTo>
                  <a:lnTo>
                    <a:pt x="308" y="49"/>
                  </a:lnTo>
                  <a:lnTo>
                    <a:pt x="289" y="50"/>
                  </a:lnTo>
                  <a:lnTo>
                    <a:pt x="271" y="49"/>
                  </a:lnTo>
                  <a:lnTo>
                    <a:pt x="251" y="51"/>
                  </a:lnTo>
                  <a:lnTo>
                    <a:pt x="231" y="52"/>
                  </a:lnTo>
                  <a:lnTo>
                    <a:pt x="211" y="53"/>
                  </a:lnTo>
                  <a:lnTo>
                    <a:pt x="188" y="55"/>
                  </a:lnTo>
                  <a:lnTo>
                    <a:pt x="168" y="56"/>
                  </a:lnTo>
                  <a:lnTo>
                    <a:pt x="146" y="57"/>
                  </a:lnTo>
                  <a:lnTo>
                    <a:pt x="125" y="57"/>
                  </a:lnTo>
                  <a:lnTo>
                    <a:pt x="102" y="60"/>
                  </a:lnTo>
                  <a:lnTo>
                    <a:pt x="79" y="62"/>
                  </a:lnTo>
                  <a:lnTo>
                    <a:pt x="71" y="62"/>
                  </a:lnTo>
                  <a:lnTo>
                    <a:pt x="59" y="61"/>
                  </a:lnTo>
                  <a:lnTo>
                    <a:pt x="46" y="62"/>
                  </a:lnTo>
                  <a:lnTo>
                    <a:pt x="32" y="60"/>
                  </a:lnTo>
                  <a:lnTo>
                    <a:pt x="19" y="56"/>
                  </a:lnTo>
                  <a:lnTo>
                    <a:pt x="9" y="53"/>
                  </a:lnTo>
                  <a:lnTo>
                    <a:pt x="4" y="47"/>
                  </a:lnTo>
                  <a:lnTo>
                    <a:pt x="1" y="38"/>
                  </a:lnTo>
                  <a:lnTo>
                    <a:pt x="0" y="37"/>
                  </a:lnTo>
                  <a:lnTo>
                    <a:pt x="2" y="32"/>
                  </a:lnTo>
                  <a:lnTo>
                    <a:pt x="7" y="27"/>
                  </a:lnTo>
                  <a:lnTo>
                    <a:pt x="16" y="21"/>
                  </a:lnTo>
                  <a:lnTo>
                    <a:pt x="25" y="16"/>
                  </a:lnTo>
                  <a:lnTo>
                    <a:pt x="41" y="9"/>
                  </a:lnTo>
                  <a:lnTo>
                    <a:pt x="58" y="5"/>
                  </a:lnTo>
                  <a:lnTo>
                    <a:pt x="78" y="4"/>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88" name="Freeform 41"/>
            <p:cNvSpPr>
              <a:spLocks/>
            </p:cNvSpPr>
            <p:nvPr/>
          </p:nvSpPr>
          <p:spPr bwMode="auto">
            <a:xfrm>
              <a:off x="2209" y="2491"/>
              <a:ext cx="532" cy="65"/>
            </a:xfrm>
            <a:custGeom>
              <a:avLst/>
              <a:gdLst>
                <a:gd name="T0" fmla="*/ 79 w 532"/>
                <a:gd name="T1" fmla="*/ 3 h 65"/>
                <a:gd name="T2" fmla="*/ 81 w 532"/>
                <a:gd name="T3" fmla="*/ 3 h 65"/>
                <a:gd name="T4" fmla="*/ 88 w 532"/>
                <a:gd name="T5" fmla="*/ 2 h 65"/>
                <a:gd name="T6" fmla="*/ 96 w 532"/>
                <a:gd name="T7" fmla="*/ 2 h 65"/>
                <a:gd name="T8" fmla="*/ 109 w 532"/>
                <a:gd name="T9" fmla="*/ 1 h 65"/>
                <a:gd name="T10" fmla="*/ 126 w 532"/>
                <a:gd name="T11" fmla="*/ 0 h 65"/>
                <a:gd name="T12" fmla="*/ 146 w 532"/>
                <a:gd name="T13" fmla="*/ 1 h 65"/>
                <a:gd name="T14" fmla="*/ 169 w 532"/>
                <a:gd name="T15" fmla="*/ 0 h 65"/>
                <a:gd name="T16" fmla="*/ 195 w 532"/>
                <a:gd name="T17" fmla="*/ 2 h 65"/>
                <a:gd name="T18" fmla="*/ 226 w 532"/>
                <a:gd name="T19" fmla="*/ 4 h 65"/>
                <a:gd name="T20" fmla="*/ 260 w 532"/>
                <a:gd name="T21" fmla="*/ 6 h 65"/>
                <a:gd name="T22" fmla="*/ 298 w 532"/>
                <a:gd name="T23" fmla="*/ 10 h 65"/>
                <a:gd name="T24" fmla="*/ 339 w 532"/>
                <a:gd name="T25" fmla="*/ 15 h 65"/>
                <a:gd name="T26" fmla="*/ 382 w 532"/>
                <a:gd name="T27" fmla="*/ 22 h 65"/>
                <a:gd name="T28" fmla="*/ 428 w 532"/>
                <a:gd name="T29" fmla="*/ 28 h 65"/>
                <a:gd name="T30" fmla="*/ 479 w 532"/>
                <a:gd name="T31" fmla="*/ 36 h 65"/>
                <a:gd name="T32" fmla="*/ 531 w 532"/>
                <a:gd name="T33" fmla="*/ 47 h 65"/>
                <a:gd name="T34" fmla="*/ 529 w 532"/>
                <a:gd name="T35" fmla="*/ 49 h 65"/>
                <a:gd name="T36" fmla="*/ 521 w 532"/>
                <a:gd name="T37" fmla="*/ 48 h 65"/>
                <a:gd name="T38" fmla="*/ 511 w 532"/>
                <a:gd name="T39" fmla="*/ 48 h 65"/>
                <a:gd name="T40" fmla="*/ 495 w 532"/>
                <a:gd name="T41" fmla="*/ 49 h 65"/>
                <a:gd name="T42" fmla="*/ 477 w 532"/>
                <a:gd name="T43" fmla="*/ 49 h 65"/>
                <a:gd name="T44" fmla="*/ 454 w 532"/>
                <a:gd name="T45" fmla="*/ 49 h 65"/>
                <a:gd name="T46" fmla="*/ 429 w 532"/>
                <a:gd name="T47" fmla="*/ 49 h 65"/>
                <a:gd name="T48" fmla="*/ 400 w 532"/>
                <a:gd name="T49" fmla="*/ 51 h 65"/>
                <a:gd name="T50" fmla="*/ 368 w 532"/>
                <a:gd name="T51" fmla="*/ 51 h 65"/>
                <a:gd name="T52" fmla="*/ 333 w 532"/>
                <a:gd name="T53" fmla="*/ 52 h 65"/>
                <a:gd name="T54" fmla="*/ 298 w 532"/>
                <a:gd name="T55" fmla="*/ 53 h 65"/>
                <a:gd name="T56" fmla="*/ 257 w 532"/>
                <a:gd name="T57" fmla="*/ 54 h 65"/>
                <a:gd name="T58" fmla="*/ 217 w 532"/>
                <a:gd name="T59" fmla="*/ 56 h 65"/>
                <a:gd name="T60" fmla="*/ 172 w 532"/>
                <a:gd name="T61" fmla="*/ 58 h 65"/>
                <a:gd name="T62" fmla="*/ 127 w 532"/>
                <a:gd name="T63" fmla="*/ 60 h 65"/>
                <a:gd name="T64" fmla="*/ 81 w 532"/>
                <a:gd name="T65" fmla="*/ 64 h 65"/>
                <a:gd name="T66" fmla="*/ 61 w 532"/>
                <a:gd name="T67" fmla="*/ 64 h 65"/>
                <a:gd name="T68" fmla="*/ 33 w 532"/>
                <a:gd name="T69" fmla="*/ 61 h 65"/>
                <a:gd name="T70" fmla="*/ 10 w 532"/>
                <a:gd name="T71" fmla="*/ 54 h 65"/>
                <a:gd name="T72" fmla="*/ 2 w 532"/>
                <a:gd name="T73" fmla="*/ 39 h 65"/>
                <a:gd name="T74" fmla="*/ 1 w 532"/>
                <a:gd name="T75" fmla="*/ 32 h 65"/>
                <a:gd name="T76" fmla="*/ 15 w 532"/>
                <a:gd name="T77" fmla="*/ 20 h 65"/>
                <a:gd name="T78" fmla="*/ 42 w 532"/>
                <a:gd name="T79" fmla="*/ 9 h 65"/>
                <a:gd name="T80" fmla="*/ 79 w 532"/>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65"/>
                <a:gd name="T125" fmla="*/ 532 w 532"/>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65">
                  <a:moveTo>
                    <a:pt x="79" y="3"/>
                  </a:moveTo>
                  <a:lnTo>
                    <a:pt x="79" y="3"/>
                  </a:lnTo>
                  <a:lnTo>
                    <a:pt x="80" y="3"/>
                  </a:lnTo>
                  <a:lnTo>
                    <a:pt x="81" y="3"/>
                  </a:lnTo>
                  <a:lnTo>
                    <a:pt x="84" y="2"/>
                  </a:lnTo>
                  <a:lnTo>
                    <a:pt x="88" y="2"/>
                  </a:lnTo>
                  <a:lnTo>
                    <a:pt x="91" y="3"/>
                  </a:lnTo>
                  <a:lnTo>
                    <a:pt x="96" y="2"/>
                  </a:lnTo>
                  <a:lnTo>
                    <a:pt x="102" y="1"/>
                  </a:lnTo>
                  <a:lnTo>
                    <a:pt x="109" y="1"/>
                  </a:lnTo>
                  <a:lnTo>
                    <a:pt x="116" y="1"/>
                  </a:lnTo>
                  <a:lnTo>
                    <a:pt x="126" y="0"/>
                  </a:lnTo>
                  <a:lnTo>
                    <a:pt x="134" y="0"/>
                  </a:lnTo>
                  <a:lnTo>
                    <a:pt x="146" y="1"/>
                  </a:lnTo>
                  <a:lnTo>
                    <a:pt x="157" y="1"/>
                  </a:lnTo>
                  <a:lnTo>
                    <a:pt x="169" y="0"/>
                  </a:lnTo>
                  <a:lnTo>
                    <a:pt x="182" y="1"/>
                  </a:lnTo>
                  <a:lnTo>
                    <a:pt x="195" y="2"/>
                  </a:lnTo>
                  <a:lnTo>
                    <a:pt x="211" y="3"/>
                  </a:lnTo>
                  <a:lnTo>
                    <a:pt x="226" y="4"/>
                  </a:lnTo>
                  <a:lnTo>
                    <a:pt x="243" y="4"/>
                  </a:lnTo>
                  <a:lnTo>
                    <a:pt x="260" y="6"/>
                  </a:lnTo>
                  <a:lnTo>
                    <a:pt x="278" y="9"/>
                  </a:lnTo>
                  <a:lnTo>
                    <a:pt x="298" y="10"/>
                  </a:lnTo>
                  <a:lnTo>
                    <a:pt x="317" y="13"/>
                  </a:lnTo>
                  <a:lnTo>
                    <a:pt x="339" y="15"/>
                  </a:lnTo>
                  <a:lnTo>
                    <a:pt x="360" y="18"/>
                  </a:lnTo>
                  <a:lnTo>
                    <a:pt x="382" y="22"/>
                  </a:lnTo>
                  <a:lnTo>
                    <a:pt x="404" y="24"/>
                  </a:lnTo>
                  <a:lnTo>
                    <a:pt x="428" y="28"/>
                  </a:lnTo>
                  <a:lnTo>
                    <a:pt x="452" y="32"/>
                  </a:lnTo>
                  <a:lnTo>
                    <a:pt x="479" y="36"/>
                  </a:lnTo>
                  <a:lnTo>
                    <a:pt x="503" y="42"/>
                  </a:lnTo>
                  <a:lnTo>
                    <a:pt x="531" y="47"/>
                  </a:lnTo>
                  <a:lnTo>
                    <a:pt x="530" y="48"/>
                  </a:lnTo>
                  <a:lnTo>
                    <a:pt x="529" y="49"/>
                  </a:lnTo>
                  <a:lnTo>
                    <a:pt x="526" y="49"/>
                  </a:lnTo>
                  <a:lnTo>
                    <a:pt x="521" y="48"/>
                  </a:lnTo>
                  <a:lnTo>
                    <a:pt x="516" y="48"/>
                  </a:lnTo>
                  <a:lnTo>
                    <a:pt x="511" y="48"/>
                  </a:lnTo>
                  <a:lnTo>
                    <a:pt x="503" y="49"/>
                  </a:lnTo>
                  <a:lnTo>
                    <a:pt x="495" y="49"/>
                  </a:lnTo>
                  <a:lnTo>
                    <a:pt x="487" y="50"/>
                  </a:lnTo>
                  <a:lnTo>
                    <a:pt x="477" y="49"/>
                  </a:lnTo>
                  <a:lnTo>
                    <a:pt x="466" y="49"/>
                  </a:lnTo>
                  <a:lnTo>
                    <a:pt x="454" y="49"/>
                  </a:lnTo>
                  <a:lnTo>
                    <a:pt x="442" y="50"/>
                  </a:lnTo>
                  <a:lnTo>
                    <a:pt x="429" y="49"/>
                  </a:lnTo>
                  <a:lnTo>
                    <a:pt x="415" y="50"/>
                  </a:lnTo>
                  <a:lnTo>
                    <a:pt x="400" y="51"/>
                  </a:lnTo>
                  <a:lnTo>
                    <a:pt x="385" y="50"/>
                  </a:lnTo>
                  <a:lnTo>
                    <a:pt x="368" y="51"/>
                  </a:lnTo>
                  <a:lnTo>
                    <a:pt x="351" y="51"/>
                  </a:lnTo>
                  <a:lnTo>
                    <a:pt x="333" y="52"/>
                  </a:lnTo>
                  <a:lnTo>
                    <a:pt x="315" y="52"/>
                  </a:lnTo>
                  <a:lnTo>
                    <a:pt x="298" y="53"/>
                  </a:lnTo>
                  <a:lnTo>
                    <a:pt x="277" y="53"/>
                  </a:lnTo>
                  <a:lnTo>
                    <a:pt x="257" y="54"/>
                  </a:lnTo>
                  <a:lnTo>
                    <a:pt x="237" y="54"/>
                  </a:lnTo>
                  <a:lnTo>
                    <a:pt x="217" y="56"/>
                  </a:lnTo>
                  <a:lnTo>
                    <a:pt x="195" y="58"/>
                  </a:lnTo>
                  <a:lnTo>
                    <a:pt x="172" y="58"/>
                  </a:lnTo>
                  <a:lnTo>
                    <a:pt x="150" y="60"/>
                  </a:lnTo>
                  <a:lnTo>
                    <a:pt x="127" y="60"/>
                  </a:lnTo>
                  <a:lnTo>
                    <a:pt x="104" y="63"/>
                  </a:lnTo>
                  <a:lnTo>
                    <a:pt x="81" y="64"/>
                  </a:lnTo>
                  <a:lnTo>
                    <a:pt x="73" y="64"/>
                  </a:lnTo>
                  <a:lnTo>
                    <a:pt x="61" y="64"/>
                  </a:lnTo>
                  <a:lnTo>
                    <a:pt x="48" y="64"/>
                  </a:lnTo>
                  <a:lnTo>
                    <a:pt x="33" y="61"/>
                  </a:lnTo>
                  <a:lnTo>
                    <a:pt x="20" y="57"/>
                  </a:lnTo>
                  <a:lnTo>
                    <a:pt x="10" y="54"/>
                  </a:lnTo>
                  <a:lnTo>
                    <a:pt x="3" y="48"/>
                  </a:lnTo>
                  <a:lnTo>
                    <a:pt x="2" y="39"/>
                  </a:lnTo>
                  <a:lnTo>
                    <a:pt x="0" y="38"/>
                  </a:lnTo>
                  <a:lnTo>
                    <a:pt x="1" y="32"/>
                  </a:lnTo>
                  <a:lnTo>
                    <a:pt x="7" y="27"/>
                  </a:lnTo>
                  <a:lnTo>
                    <a:pt x="15" y="20"/>
                  </a:lnTo>
                  <a:lnTo>
                    <a:pt x="26" y="16"/>
                  </a:lnTo>
                  <a:lnTo>
                    <a:pt x="42" y="9"/>
                  </a:lnTo>
                  <a:lnTo>
                    <a:pt x="59" y="4"/>
                  </a:lnTo>
                  <a:lnTo>
                    <a:pt x="79" y="3"/>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89" name="Freeform 42"/>
            <p:cNvSpPr>
              <a:spLocks/>
            </p:cNvSpPr>
            <p:nvPr/>
          </p:nvSpPr>
          <p:spPr bwMode="auto">
            <a:xfrm>
              <a:off x="3739" y="2270"/>
              <a:ext cx="313" cy="34"/>
            </a:xfrm>
            <a:custGeom>
              <a:avLst/>
              <a:gdLst>
                <a:gd name="T0" fmla="*/ 48 w 313"/>
                <a:gd name="T1" fmla="*/ 5 h 34"/>
                <a:gd name="T2" fmla="*/ 49 w 313"/>
                <a:gd name="T3" fmla="*/ 6 h 34"/>
                <a:gd name="T4" fmla="*/ 52 w 313"/>
                <a:gd name="T5" fmla="*/ 6 h 34"/>
                <a:gd name="T6" fmla="*/ 58 w 313"/>
                <a:gd name="T7" fmla="*/ 4 h 34"/>
                <a:gd name="T8" fmla="*/ 65 w 313"/>
                <a:gd name="T9" fmla="*/ 4 h 34"/>
                <a:gd name="T10" fmla="*/ 75 w 313"/>
                <a:gd name="T11" fmla="*/ 2 h 34"/>
                <a:gd name="T12" fmla="*/ 87 w 313"/>
                <a:gd name="T13" fmla="*/ 1 h 34"/>
                <a:gd name="T14" fmla="*/ 101 w 313"/>
                <a:gd name="T15" fmla="*/ 1 h 34"/>
                <a:gd name="T16" fmla="*/ 117 w 313"/>
                <a:gd name="T17" fmla="*/ 0 h 34"/>
                <a:gd name="T18" fmla="*/ 134 w 313"/>
                <a:gd name="T19" fmla="*/ 1 h 34"/>
                <a:gd name="T20" fmla="*/ 154 w 313"/>
                <a:gd name="T21" fmla="*/ 0 h 34"/>
                <a:gd name="T22" fmla="*/ 175 w 313"/>
                <a:gd name="T23" fmla="*/ 1 h 34"/>
                <a:gd name="T24" fmla="*/ 200 w 313"/>
                <a:gd name="T25" fmla="*/ 3 h 34"/>
                <a:gd name="T26" fmla="*/ 225 w 313"/>
                <a:gd name="T27" fmla="*/ 4 h 34"/>
                <a:gd name="T28" fmla="*/ 252 w 313"/>
                <a:gd name="T29" fmla="*/ 5 h 34"/>
                <a:gd name="T30" fmla="*/ 282 w 313"/>
                <a:gd name="T31" fmla="*/ 8 h 34"/>
                <a:gd name="T32" fmla="*/ 312 w 313"/>
                <a:gd name="T33" fmla="*/ 12 h 34"/>
                <a:gd name="T34" fmla="*/ 310 w 313"/>
                <a:gd name="T35" fmla="*/ 13 h 34"/>
                <a:gd name="T36" fmla="*/ 307 w 313"/>
                <a:gd name="T37" fmla="*/ 15 h 34"/>
                <a:gd name="T38" fmla="*/ 301 w 313"/>
                <a:gd name="T39" fmla="*/ 16 h 34"/>
                <a:gd name="T40" fmla="*/ 292 w 313"/>
                <a:gd name="T41" fmla="*/ 17 h 34"/>
                <a:gd name="T42" fmla="*/ 281 w 313"/>
                <a:gd name="T43" fmla="*/ 19 h 34"/>
                <a:gd name="T44" fmla="*/ 268 w 313"/>
                <a:gd name="T45" fmla="*/ 19 h 34"/>
                <a:gd name="T46" fmla="*/ 253 w 313"/>
                <a:gd name="T47" fmla="*/ 21 h 34"/>
                <a:gd name="T48" fmla="*/ 237 w 313"/>
                <a:gd name="T49" fmla="*/ 23 h 34"/>
                <a:gd name="T50" fmla="*/ 218 w 313"/>
                <a:gd name="T51" fmla="*/ 25 h 34"/>
                <a:gd name="T52" fmla="*/ 198 w 313"/>
                <a:gd name="T53" fmla="*/ 27 h 34"/>
                <a:gd name="T54" fmla="*/ 177 w 313"/>
                <a:gd name="T55" fmla="*/ 28 h 34"/>
                <a:gd name="T56" fmla="*/ 153 w 313"/>
                <a:gd name="T57" fmla="*/ 29 h 34"/>
                <a:gd name="T58" fmla="*/ 129 w 313"/>
                <a:gd name="T59" fmla="*/ 32 h 34"/>
                <a:gd name="T60" fmla="*/ 103 w 313"/>
                <a:gd name="T61" fmla="*/ 33 h 34"/>
                <a:gd name="T62" fmla="*/ 76 w 313"/>
                <a:gd name="T63" fmla="*/ 32 h 34"/>
                <a:gd name="T64" fmla="*/ 50 w 313"/>
                <a:gd name="T65" fmla="*/ 33 h 34"/>
                <a:gd name="T66" fmla="*/ 44 w 313"/>
                <a:gd name="T67" fmla="*/ 33 h 34"/>
                <a:gd name="T68" fmla="*/ 38 w 313"/>
                <a:gd name="T69" fmla="*/ 33 h 34"/>
                <a:gd name="T70" fmla="*/ 28 w 313"/>
                <a:gd name="T71" fmla="*/ 33 h 34"/>
                <a:gd name="T72" fmla="*/ 21 w 313"/>
                <a:gd name="T73" fmla="*/ 31 h 34"/>
                <a:gd name="T74" fmla="*/ 14 w 313"/>
                <a:gd name="T75" fmla="*/ 30 h 34"/>
                <a:gd name="T76" fmla="*/ 8 w 313"/>
                <a:gd name="T77" fmla="*/ 29 h 34"/>
                <a:gd name="T78" fmla="*/ 3 w 313"/>
                <a:gd name="T79" fmla="*/ 25 h 34"/>
                <a:gd name="T80" fmla="*/ 2 w 313"/>
                <a:gd name="T81" fmla="*/ 21 h 34"/>
                <a:gd name="T82" fmla="*/ 0 w 313"/>
                <a:gd name="T83" fmla="*/ 20 h 34"/>
                <a:gd name="T84" fmla="*/ 1 w 313"/>
                <a:gd name="T85" fmla="*/ 17 h 34"/>
                <a:gd name="T86" fmla="*/ 5 w 313"/>
                <a:gd name="T87" fmla="*/ 15 h 34"/>
                <a:gd name="T88" fmla="*/ 10 w 313"/>
                <a:gd name="T89" fmla="*/ 13 h 34"/>
                <a:gd name="T90" fmla="*/ 17 w 313"/>
                <a:gd name="T91" fmla="*/ 11 h 34"/>
                <a:gd name="T92" fmla="*/ 26 w 313"/>
                <a:gd name="T93" fmla="*/ 9 h 34"/>
                <a:gd name="T94" fmla="*/ 37 w 313"/>
                <a:gd name="T95" fmla="*/ 7 h 34"/>
                <a:gd name="T96" fmla="*/ 48 w 313"/>
                <a:gd name="T97" fmla="*/ 5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3"/>
                <a:gd name="T148" fmla="*/ 0 h 34"/>
                <a:gd name="T149" fmla="*/ 313 w 313"/>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3" h="34">
                  <a:moveTo>
                    <a:pt x="48" y="5"/>
                  </a:moveTo>
                  <a:lnTo>
                    <a:pt x="49" y="6"/>
                  </a:lnTo>
                  <a:lnTo>
                    <a:pt x="52" y="6"/>
                  </a:lnTo>
                  <a:lnTo>
                    <a:pt x="58" y="4"/>
                  </a:lnTo>
                  <a:lnTo>
                    <a:pt x="65" y="4"/>
                  </a:lnTo>
                  <a:lnTo>
                    <a:pt x="75" y="2"/>
                  </a:lnTo>
                  <a:lnTo>
                    <a:pt x="87" y="1"/>
                  </a:lnTo>
                  <a:lnTo>
                    <a:pt x="101" y="1"/>
                  </a:lnTo>
                  <a:lnTo>
                    <a:pt x="117" y="0"/>
                  </a:lnTo>
                  <a:lnTo>
                    <a:pt x="134" y="1"/>
                  </a:lnTo>
                  <a:lnTo>
                    <a:pt x="154" y="0"/>
                  </a:lnTo>
                  <a:lnTo>
                    <a:pt x="175" y="1"/>
                  </a:lnTo>
                  <a:lnTo>
                    <a:pt x="200" y="3"/>
                  </a:lnTo>
                  <a:lnTo>
                    <a:pt x="225" y="4"/>
                  </a:lnTo>
                  <a:lnTo>
                    <a:pt x="252" y="5"/>
                  </a:lnTo>
                  <a:lnTo>
                    <a:pt x="282" y="8"/>
                  </a:lnTo>
                  <a:lnTo>
                    <a:pt x="312" y="12"/>
                  </a:lnTo>
                  <a:lnTo>
                    <a:pt x="310" y="13"/>
                  </a:lnTo>
                  <a:lnTo>
                    <a:pt x="307" y="15"/>
                  </a:lnTo>
                  <a:lnTo>
                    <a:pt x="301" y="16"/>
                  </a:lnTo>
                  <a:lnTo>
                    <a:pt x="292" y="17"/>
                  </a:lnTo>
                  <a:lnTo>
                    <a:pt x="281" y="19"/>
                  </a:lnTo>
                  <a:lnTo>
                    <a:pt x="268" y="19"/>
                  </a:lnTo>
                  <a:lnTo>
                    <a:pt x="253" y="21"/>
                  </a:lnTo>
                  <a:lnTo>
                    <a:pt x="237" y="23"/>
                  </a:lnTo>
                  <a:lnTo>
                    <a:pt x="218" y="25"/>
                  </a:lnTo>
                  <a:lnTo>
                    <a:pt x="198" y="27"/>
                  </a:lnTo>
                  <a:lnTo>
                    <a:pt x="177" y="28"/>
                  </a:lnTo>
                  <a:lnTo>
                    <a:pt x="153" y="29"/>
                  </a:lnTo>
                  <a:lnTo>
                    <a:pt x="129" y="32"/>
                  </a:lnTo>
                  <a:lnTo>
                    <a:pt x="103" y="33"/>
                  </a:lnTo>
                  <a:lnTo>
                    <a:pt x="76" y="32"/>
                  </a:lnTo>
                  <a:lnTo>
                    <a:pt x="50" y="33"/>
                  </a:lnTo>
                  <a:lnTo>
                    <a:pt x="44" y="33"/>
                  </a:lnTo>
                  <a:lnTo>
                    <a:pt x="38" y="33"/>
                  </a:lnTo>
                  <a:lnTo>
                    <a:pt x="28" y="33"/>
                  </a:lnTo>
                  <a:lnTo>
                    <a:pt x="21" y="31"/>
                  </a:lnTo>
                  <a:lnTo>
                    <a:pt x="14" y="30"/>
                  </a:lnTo>
                  <a:lnTo>
                    <a:pt x="8" y="29"/>
                  </a:lnTo>
                  <a:lnTo>
                    <a:pt x="3" y="25"/>
                  </a:lnTo>
                  <a:lnTo>
                    <a:pt x="2" y="21"/>
                  </a:lnTo>
                  <a:lnTo>
                    <a:pt x="0" y="20"/>
                  </a:lnTo>
                  <a:lnTo>
                    <a:pt x="1" y="17"/>
                  </a:lnTo>
                  <a:lnTo>
                    <a:pt x="5" y="15"/>
                  </a:lnTo>
                  <a:lnTo>
                    <a:pt x="10" y="13"/>
                  </a:lnTo>
                  <a:lnTo>
                    <a:pt x="17" y="11"/>
                  </a:lnTo>
                  <a:lnTo>
                    <a:pt x="26" y="9"/>
                  </a:lnTo>
                  <a:lnTo>
                    <a:pt x="37" y="7"/>
                  </a:lnTo>
                  <a:lnTo>
                    <a:pt x="48" y="5"/>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90" name="Freeform 43"/>
            <p:cNvSpPr>
              <a:spLocks/>
            </p:cNvSpPr>
            <p:nvPr/>
          </p:nvSpPr>
          <p:spPr bwMode="auto">
            <a:xfrm>
              <a:off x="3730" y="2275"/>
              <a:ext cx="327" cy="35"/>
            </a:xfrm>
            <a:custGeom>
              <a:avLst/>
              <a:gdLst>
                <a:gd name="T0" fmla="*/ 49 w 327"/>
                <a:gd name="T1" fmla="*/ 4 h 35"/>
                <a:gd name="T2" fmla="*/ 49 w 327"/>
                <a:gd name="T3" fmla="*/ 4 h 35"/>
                <a:gd name="T4" fmla="*/ 51 w 327"/>
                <a:gd name="T5" fmla="*/ 4 h 35"/>
                <a:gd name="T6" fmla="*/ 54 w 327"/>
                <a:gd name="T7" fmla="*/ 5 h 35"/>
                <a:gd name="T8" fmla="*/ 59 w 327"/>
                <a:gd name="T9" fmla="*/ 3 h 35"/>
                <a:gd name="T10" fmla="*/ 68 w 327"/>
                <a:gd name="T11" fmla="*/ 3 h 35"/>
                <a:gd name="T12" fmla="*/ 78 w 327"/>
                <a:gd name="T13" fmla="*/ 1 h 35"/>
                <a:gd name="T14" fmla="*/ 91 w 327"/>
                <a:gd name="T15" fmla="*/ 1 h 35"/>
                <a:gd name="T16" fmla="*/ 105 w 327"/>
                <a:gd name="T17" fmla="*/ 0 h 35"/>
                <a:gd name="T18" fmla="*/ 122 w 327"/>
                <a:gd name="T19" fmla="*/ 1 h 35"/>
                <a:gd name="T20" fmla="*/ 141 w 327"/>
                <a:gd name="T21" fmla="*/ 1 h 35"/>
                <a:gd name="T22" fmla="*/ 161 w 327"/>
                <a:gd name="T23" fmla="*/ 0 h 35"/>
                <a:gd name="T24" fmla="*/ 183 w 327"/>
                <a:gd name="T25" fmla="*/ 2 h 35"/>
                <a:gd name="T26" fmla="*/ 209 w 327"/>
                <a:gd name="T27" fmla="*/ 3 h 35"/>
                <a:gd name="T28" fmla="*/ 234 w 327"/>
                <a:gd name="T29" fmla="*/ 6 h 35"/>
                <a:gd name="T30" fmla="*/ 263 w 327"/>
                <a:gd name="T31" fmla="*/ 9 h 35"/>
                <a:gd name="T32" fmla="*/ 294 w 327"/>
                <a:gd name="T33" fmla="*/ 12 h 35"/>
                <a:gd name="T34" fmla="*/ 326 w 327"/>
                <a:gd name="T35" fmla="*/ 17 h 35"/>
                <a:gd name="T36" fmla="*/ 324 w 327"/>
                <a:gd name="T37" fmla="*/ 18 h 35"/>
                <a:gd name="T38" fmla="*/ 320 w 327"/>
                <a:gd name="T39" fmla="*/ 19 h 35"/>
                <a:gd name="T40" fmla="*/ 314 w 327"/>
                <a:gd name="T41" fmla="*/ 20 h 35"/>
                <a:gd name="T42" fmla="*/ 304 w 327"/>
                <a:gd name="T43" fmla="*/ 21 h 35"/>
                <a:gd name="T44" fmla="*/ 293 w 327"/>
                <a:gd name="T45" fmla="*/ 23 h 35"/>
                <a:gd name="T46" fmla="*/ 279 w 327"/>
                <a:gd name="T47" fmla="*/ 23 h 35"/>
                <a:gd name="T48" fmla="*/ 264 w 327"/>
                <a:gd name="T49" fmla="*/ 25 h 35"/>
                <a:gd name="T50" fmla="*/ 246 w 327"/>
                <a:gd name="T51" fmla="*/ 26 h 35"/>
                <a:gd name="T52" fmla="*/ 227 w 327"/>
                <a:gd name="T53" fmla="*/ 28 h 35"/>
                <a:gd name="T54" fmla="*/ 206 w 327"/>
                <a:gd name="T55" fmla="*/ 30 h 35"/>
                <a:gd name="T56" fmla="*/ 184 w 327"/>
                <a:gd name="T57" fmla="*/ 32 h 35"/>
                <a:gd name="T58" fmla="*/ 160 w 327"/>
                <a:gd name="T59" fmla="*/ 32 h 35"/>
                <a:gd name="T60" fmla="*/ 134 w 327"/>
                <a:gd name="T61" fmla="*/ 33 h 35"/>
                <a:gd name="T62" fmla="*/ 107 w 327"/>
                <a:gd name="T63" fmla="*/ 33 h 35"/>
                <a:gd name="T64" fmla="*/ 80 w 327"/>
                <a:gd name="T65" fmla="*/ 33 h 35"/>
                <a:gd name="T66" fmla="*/ 51 w 327"/>
                <a:gd name="T67" fmla="*/ 34 h 35"/>
                <a:gd name="T68" fmla="*/ 46 w 327"/>
                <a:gd name="T69" fmla="*/ 34 h 35"/>
                <a:gd name="T70" fmla="*/ 39 w 327"/>
                <a:gd name="T71" fmla="*/ 34 h 35"/>
                <a:gd name="T72" fmla="*/ 30 w 327"/>
                <a:gd name="T73" fmla="*/ 33 h 35"/>
                <a:gd name="T74" fmla="*/ 22 w 327"/>
                <a:gd name="T75" fmla="*/ 32 h 35"/>
                <a:gd name="T76" fmla="*/ 14 w 327"/>
                <a:gd name="T77" fmla="*/ 30 h 35"/>
                <a:gd name="T78" fmla="*/ 8 w 327"/>
                <a:gd name="T79" fmla="*/ 29 h 35"/>
                <a:gd name="T80" fmla="*/ 3 w 327"/>
                <a:gd name="T81" fmla="*/ 25 h 35"/>
                <a:gd name="T82" fmla="*/ 2 w 327"/>
                <a:gd name="T83" fmla="*/ 21 h 35"/>
                <a:gd name="T84" fmla="*/ 0 w 327"/>
                <a:gd name="T85" fmla="*/ 19 h 35"/>
                <a:gd name="T86" fmla="*/ 1 w 327"/>
                <a:gd name="T87" fmla="*/ 16 h 35"/>
                <a:gd name="T88" fmla="*/ 5 w 327"/>
                <a:gd name="T89" fmla="*/ 15 h 35"/>
                <a:gd name="T90" fmla="*/ 10 w 327"/>
                <a:gd name="T91" fmla="*/ 12 h 35"/>
                <a:gd name="T92" fmla="*/ 17 w 327"/>
                <a:gd name="T93" fmla="*/ 10 h 35"/>
                <a:gd name="T94" fmla="*/ 27 w 327"/>
                <a:gd name="T95" fmla="*/ 8 h 35"/>
                <a:gd name="T96" fmla="*/ 38 w 327"/>
                <a:gd name="T97" fmla="*/ 6 h 35"/>
                <a:gd name="T98" fmla="*/ 49 w 327"/>
                <a:gd name="T99" fmla="*/ 4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7"/>
                <a:gd name="T151" fmla="*/ 0 h 35"/>
                <a:gd name="T152" fmla="*/ 327 w 327"/>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7" h="35">
                  <a:moveTo>
                    <a:pt x="49" y="4"/>
                  </a:moveTo>
                  <a:lnTo>
                    <a:pt x="49" y="4"/>
                  </a:lnTo>
                  <a:lnTo>
                    <a:pt x="51" y="4"/>
                  </a:lnTo>
                  <a:lnTo>
                    <a:pt x="54" y="5"/>
                  </a:lnTo>
                  <a:lnTo>
                    <a:pt x="59" y="3"/>
                  </a:lnTo>
                  <a:lnTo>
                    <a:pt x="68" y="3"/>
                  </a:lnTo>
                  <a:lnTo>
                    <a:pt x="78" y="1"/>
                  </a:lnTo>
                  <a:lnTo>
                    <a:pt x="91" y="1"/>
                  </a:lnTo>
                  <a:lnTo>
                    <a:pt x="105" y="0"/>
                  </a:lnTo>
                  <a:lnTo>
                    <a:pt x="122" y="1"/>
                  </a:lnTo>
                  <a:lnTo>
                    <a:pt x="141" y="1"/>
                  </a:lnTo>
                  <a:lnTo>
                    <a:pt x="161" y="0"/>
                  </a:lnTo>
                  <a:lnTo>
                    <a:pt x="183" y="2"/>
                  </a:lnTo>
                  <a:lnTo>
                    <a:pt x="209" y="3"/>
                  </a:lnTo>
                  <a:lnTo>
                    <a:pt x="234" y="6"/>
                  </a:lnTo>
                  <a:lnTo>
                    <a:pt x="263" y="9"/>
                  </a:lnTo>
                  <a:lnTo>
                    <a:pt x="294" y="12"/>
                  </a:lnTo>
                  <a:lnTo>
                    <a:pt x="326" y="17"/>
                  </a:lnTo>
                  <a:lnTo>
                    <a:pt x="324" y="18"/>
                  </a:lnTo>
                  <a:lnTo>
                    <a:pt x="320" y="19"/>
                  </a:lnTo>
                  <a:lnTo>
                    <a:pt x="314" y="20"/>
                  </a:lnTo>
                  <a:lnTo>
                    <a:pt x="304" y="21"/>
                  </a:lnTo>
                  <a:lnTo>
                    <a:pt x="293" y="23"/>
                  </a:lnTo>
                  <a:lnTo>
                    <a:pt x="279" y="23"/>
                  </a:lnTo>
                  <a:lnTo>
                    <a:pt x="264" y="25"/>
                  </a:lnTo>
                  <a:lnTo>
                    <a:pt x="246" y="26"/>
                  </a:lnTo>
                  <a:lnTo>
                    <a:pt x="227" y="28"/>
                  </a:lnTo>
                  <a:lnTo>
                    <a:pt x="206" y="30"/>
                  </a:lnTo>
                  <a:lnTo>
                    <a:pt x="184" y="32"/>
                  </a:lnTo>
                  <a:lnTo>
                    <a:pt x="160" y="32"/>
                  </a:lnTo>
                  <a:lnTo>
                    <a:pt x="134" y="33"/>
                  </a:lnTo>
                  <a:lnTo>
                    <a:pt x="107" y="33"/>
                  </a:lnTo>
                  <a:lnTo>
                    <a:pt x="80" y="33"/>
                  </a:lnTo>
                  <a:lnTo>
                    <a:pt x="51" y="34"/>
                  </a:lnTo>
                  <a:lnTo>
                    <a:pt x="46" y="34"/>
                  </a:lnTo>
                  <a:lnTo>
                    <a:pt x="39" y="34"/>
                  </a:lnTo>
                  <a:lnTo>
                    <a:pt x="30" y="33"/>
                  </a:lnTo>
                  <a:lnTo>
                    <a:pt x="22" y="32"/>
                  </a:lnTo>
                  <a:lnTo>
                    <a:pt x="14" y="30"/>
                  </a:lnTo>
                  <a:lnTo>
                    <a:pt x="8" y="29"/>
                  </a:lnTo>
                  <a:lnTo>
                    <a:pt x="3" y="25"/>
                  </a:lnTo>
                  <a:lnTo>
                    <a:pt x="2" y="21"/>
                  </a:lnTo>
                  <a:lnTo>
                    <a:pt x="0" y="19"/>
                  </a:lnTo>
                  <a:lnTo>
                    <a:pt x="1" y="16"/>
                  </a:lnTo>
                  <a:lnTo>
                    <a:pt x="5" y="15"/>
                  </a:lnTo>
                  <a:lnTo>
                    <a:pt x="10" y="12"/>
                  </a:lnTo>
                  <a:lnTo>
                    <a:pt x="17" y="10"/>
                  </a:lnTo>
                  <a:lnTo>
                    <a:pt x="27" y="8"/>
                  </a:lnTo>
                  <a:lnTo>
                    <a:pt x="38" y="6"/>
                  </a:lnTo>
                  <a:lnTo>
                    <a:pt x="49" y="4"/>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91" name="Freeform 44"/>
            <p:cNvSpPr>
              <a:spLocks/>
            </p:cNvSpPr>
            <p:nvPr/>
          </p:nvSpPr>
          <p:spPr bwMode="auto">
            <a:xfrm>
              <a:off x="2403" y="2099"/>
              <a:ext cx="84" cy="148"/>
            </a:xfrm>
            <a:custGeom>
              <a:avLst/>
              <a:gdLst>
                <a:gd name="T0" fmla="*/ 0 w 84"/>
                <a:gd name="T1" fmla="*/ 147 h 148"/>
                <a:gd name="T2" fmla="*/ 20 w 84"/>
                <a:gd name="T3" fmla="*/ 145 h 148"/>
                <a:gd name="T4" fmla="*/ 83 w 84"/>
                <a:gd name="T5" fmla="*/ 0 h 148"/>
                <a:gd name="T6" fmla="*/ 63 w 84"/>
                <a:gd name="T7" fmla="*/ 2 h 148"/>
                <a:gd name="T8" fmla="*/ 0 w 84"/>
                <a:gd name="T9" fmla="*/ 147 h 148"/>
                <a:gd name="T10" fmla="*/ 0 60000 65536"/>
                <a:gd name="T11" fmla="*/ 0 60000 65536"/>
                <a:gd name="T12" fmla="*/ 0 60000 65536"/>
                <a:gd name="T13" fmla="*/ 0 60000 65536"/>
                <a:gd name="T14" fmla="*/ 0 60000 65536"/>
                <a:gd name="T15" fmla="*/ 0 w 84"/>
                <a:gd name="T16" fmla="*/ 0 h 148"/>
                <a:gd name="T17" fmla="*/ 84 w 84"/>
                <a:gd name="T18" fmla="*/ 148 h 148"/>
              </a:gdLst>
              <a:ahLst/>
              <a:cxnLst>
                <a:cxn ang="T10">
                  <a:pos x="T0" y="T1"/>
                </a:cxn>
                <a:cxn ang="T11">
                  <a:pos x="T2" y="T3"/>
                </a:cxn>
                <a:cxn ang="T12">
                  <a:pos x="T4" y="T5"/>
                </a:cxn>
                <a:cxn ang="T13">
                  <a:pos x="T6" y="T7"/>
                </a:cxn>
                <a:cxn ang="T14">
                  <a:pos x="T8" y="T9"/>
                </a:cxn>
              </a:cxnLst>
              <a:rect l="T15" t="T16" r="T17" b="T18"/>
              <a:pathLst>
                <a:path w="84" h="148">
                  <a:moveTo>
                    <a:pt x="0" y="147"/>
                  </a:moveTo>
                  <a:lnTo>
                    <a:pt x="20" y="145"/>
                  </a:lnTo>
                  <a:lnTo>
                    <a:pt x="83" y="0"/>
                  </a:lnTo>
                  <a:lnTo>
                    <a:pt x="63" y="2"/>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92" name="Freeform 45"/>
            <p:cNvSpPr>
              <a:spLocks/>
            </p:cNvSpPr>
            <p:nvPr/>
          </p:nvSpPr>
          <p:spPr bwMode="auto">
            <a:xfrm>
              <a:off x="2399" y="2099"/>
              <a:ext cx="88" cy="162"/>
            </a:xfrm>
            <a:custGeom>
              <a:avLst/>
              <a:gdLst>
                <a:gd name="T0" fmla="*/ 0 w 88"/>
                <a:gd name="T1" fmla="*/ 161 h 162"/>
                <a:gd name="T2" fmla="*/ 21 w 88"/>
                <a:gd name="T3" fmla="*/ 158 h 162"/>
                <a:gd name="T4" fmla="*/ 87 w 88"/>
                <a:gd name="T5" fmla="*/ 0 h 162"/>
                <a:gd name="T6" fmla="*/ 66 w 88"/>
                <a:gd name="T7" fmla="*/ 3 h 162"/>
                <a:gd name="T8" fmla="*/ 0 w 88"/>
                <a:gd name="T9" fmla="*/ 161 h 162"/>
                <a:gd name="T10" fmla="*/ 0 60000 65536"/>
                <a:gd name="T11" fmla="*/ 0 60000 65536"/>
                <a:gd name="T12" fmla="*/ 0 60000 65536"/>
                <a:gd name="T13" fmla="*/ 0 60000 65536"/>
                <a:gd name="T14" fmla="*/ 0 60000 65536"/>
                <a:gd name="T15" fmla="*/ 0 w 88"/>
                <a:gd name="T16" fmla="*/ 0 h 162"/>
                <a:gd name="T17" fmla="*/ 88 w 88"/>
                <a:gd name="T18" fmla="*/ 162 h 162"/>
              </a:gdLst>
              <a:ahLst/>
              <a:cxnLst>
                <a:cxn ang="T10">
                  <a:pos x="T0" y="T1"/>
                </a:cxn>
                <a:cxn ang="T11">
                  <a:pos x="T2" y="T3"/>
                </a:cxn>
                <a:cxn ang="T12">
                  <a:pos x="T4" y="T5"/>
                </a:cxn>
                <a:cxn ang="T13">
                  <a:pos x="T6" y="T7"/>
                </a:cxn>
                <a:cxn ang="T14">
                  <a:pos x="T8" y="T9"/>
                </a:cxn>
              </a:cxnLst>
              <a:rect l="T15" t="T16" r="T17" b="T18"/>
              <a:pathLst>
                <a:path w="88" h="162">
                  <a:moveTo>
                    <a:pt x="0" y="161"/>
                  </a:moveTo>
                  <a:lnTo>
                    <a:pt x="21" y="158"/>
                  </a:lnTo>
                  <a:lnTo>
                    <a:pt x="87" y="0"/>
                  </a:lnTo>
                  <a:lnTo>
                    <a:pt x="66" y="3"/>
                  </a:lnTo>
                  <a:lnTo>
                    <a:pt x="0" y="16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93" name="Freeform 46"/>
            <p:cNvSpPr>
              <a:spLocks/>
            </p:cNvSpPr>
            <p:nvPr/>
          </p:nvSpPr>
          <p:spPr bwMode="auto">
            <a:xfrm>
              <a:off x="2406" y="2098"/>
              <a:ext cx="78" cy="148"/>
            </a:xfrm>
            <a:custGeom>
              <a:avLst/>
              <a:gdLst>
                <a:gd name="T0" fmla="*/ 0 w 78"/>
                <a:gd name="T1" fmla="*/ 147 h 148"/>
                <a:gd name="T2" fmla="*/ 14 w 78"/>
                <a:gd name="T3" fmla="*/ 146 h 148"/>
                <a:gd name="T4" fmla="*/ 77 w 78"/>
                <a:gd name="T5" fmla="*/ 0 h 148"/>
                <a:gd name="T6" fmla="*/ 64 w 78"/>
                <a:gd name="T7" fmla="*/ 3 h 148"/>
                <a:gd name="T8" fmla="*/ 0 w 78"/>
                <a:gd name="T9" fmla="*/ 147 h 148"/>
                <a:gd name="T10" fmla="*/ 0 60000 65536"/>
                <a:gd name="T11" fmla="*/ 0 60000 65536"/>
                <a:gd name="T12" fmla="*/ 0 60000 65536"/>
                <a:gd name="T13" fmla="*/ 0 60000 65536"/>
                <a:gd name="T14" fmla="*/ 0 60000 65536"/>
                <a:gd name="T15" fmla="*/ 0 w 78"/>
                <a:gd name="T16" fmla="*/ 0 h 148"/>
                <a:gd name="T17" fmla="*/ 78 w 78"/>
                <a:gd name="T18" fmla="*/ 148 h 148"/>
              </a:gdLst>
              <a:ahLst/>
              <a:cxnLst>
                <a:cxn ang="T10">
                  <a:pos x="T0" y="T1"/>
                </a:cxn>
                <a:cxn ang="T11">
                  <a:pos x="T2" y="T3"/>
                </a:cxn>
                <a:cxn ang="T12">
                  <a:pos x="T4" y="T5"/>
                </a:cxn>
                <a:cxn ang="T13">
                  <a:pos x="T6" y="T7"/>
                </a:cxn>
                <a:cxn ang="T14">
                  <a:pos x="T8" y="T9"/>
                </a:cxn>
              </a:cxnLst>
              <a:rect l="T15" t="T16" r="T17" b="T18"/>
              <a:pathLst>
                <a:path w="78" h="148">
                  <a:moveTo>
                    <a:pt x="0" y="147"/>
                  </a:moveTo>
                  <a:lnTo>
                    <a:pt x="14" y="146"/>
                  </a:lnTo>
                  <a:lnTo>
                    <a:pt x="77" y="0"/>
                  </a:lnTo>
                  <a:lnTo>
                    <a:pt x="64" y="3"/>
                  </a:lnTo>
                  <a:lnTo>
                    <a:pt x="0" y="147"/>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94" name="Freeform 47"/>
            <p:cNvSpPr>
              <a:spLocks/>
            </p:cNvSpPr>
            <p:nvPr/>
          </p:nvSpPr>
          <p:spPr bwMode="auto">
            <a:xfrm>
              <a:off x="2402" y="2098"/>
              <a:ext cx="82" cy="161"/>
            </a:xfrm>
            <a:custGeom>
              <a:avLst/>
              <a:gdLst>
                <a:gd name="T0" fmla="*/ 0 w 82"/>
                <a:gd name="T1" fmla="*/ 160 h 161"/>
                <a:gd name="T2" fmla="*/ 14 w 82"/>
                <a:gd name="T3" fmla="*/ 159 h 161"/>
                <a:gd name="T4" fmla="*/ 81 w 82"/>
                <a:gd name="T5" fmla="*/ 0 h 161"/>
                <a:gd name="T6" fmla="*/ 67 w 82"/>
                <a:gd name="T7" fmla="*/ 3 h 161"/>
                <a:gd name="T8" fmla="*/ 0 w 82"/>
                <a:gd name="T9" fmla="*/ 160 h 161"/>
                <a:gd name="T10" fmla="*/ 0 60000 65536"/>
                <a:gd name="T11" fmla="*/ 0 60000 65536"/>
                <a:gd name="T12" fmla="*/ 0 60000 65536"/>
                <a:gd name="T13" fmla="*/ 0 60000 65536"/>
                <a:gd name="T14" fmla="*/ 0 60000 65536"/>
                <a:gd name="T15" fmla="*/ 0 w 82"/>
                <a:gd name="T16" fmla="*/ 0 h 161"/>
                <a:gd name="T17" fmla="*/ 82 w 82"/>
                <a:gd name="T18" fmla="*/ 161 h 161"/>
              </a:gdLst>
              <a:ahLst/>
              <a:cxnLst>
                <a:cxn ang="T10">
                  <a:pos x="T0" y="T1"/>
                </a:cxn>
                <a:cxn ang="T11">
                  <a:pos x="T2" y="T3"/>
                </a:cxn>
                <a:cxn ang="T12">
                  <a:pos x="T4" y="T5"/>
                </a:cxn>
                <a:cxn ang="T13">
                  <a:pos x="T6" y="T7"/>
                </a:cxn>
                <a:cxn ang="T14">
                  <a:pos x="T8" y="T9"/>
                </a:cxn>
              </a:cxnLst>
              <a:rect l="T15" t="T16" r="T17" b="T18"/>
              <a:pathLst>
                <a:path w="82" h="161">
                  <a:moveTo>
                    <a:pt x="0" y="160"/>
                  </a:moveTo>
                  <a:lnTo>
                    <a:pt x="14" y="159"/>
                  </a:lnTo>
                  <a:lnTo>
                    <a:pt x="81" y="0"/>
                  </a:lnTo>
                  <a:lnTo>
                    <a:pt x="67" y="3"/>
                  </a:lnTo>
                  <a:lnTo>
                    <a:pt x="0" y="160"/>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95" name="Freeform 48"/>
            <p:cNvSpPr>
              <a:spLocks/>
            </p:cNvSpPr>
            <p:nvPr/>
          </p:nvSpPr>
          <p:spPr bwMode="auto">
            <a:xfrm>
              <a:off x="2138" y="2532"/>
              <a:ext cx="852" cy="29"/>
            </a:xfrm>
            <a:custGeom>
              <a:avLst/>
              <a:gdLst>
                <a:gd name="T0" fmla="*/ 0 w 852"/>
                <a:gd name="T1" fmla="*/ 18 h 29"/>
                <a:gd name="T2" fmla="*/ 0 w 852"/>
                <a:gd name="T3" fmla="*/ 18 h 29"/>
                <a:gd name="T4" fmla="*/ 5 w 852"/>
                <a:gd name="T5" fmla="*/ 16 h 29"/>
                <a:gd name="T6" fmla="*/ 14 w 852"/>
                <a:gd name="T7" fmla="*/ 14 h 29"/>
                <a:gd name="T8" fmla="*/ 25 w 852"/>
                <a:gd name="T9" fmla="*/ 11 h 29"/>
                <a:gd name="T10" fmla="*/ 40 w 852"/>
                <a:gd name="T11" fmla="*/ 9 h 29"/>
                <a:gd name="T12" fmla="*/ 53 w 852"/>
                <a:gd name="T13" fmla="*/ 6 h 29"/>
                <a:gd name="T14" fmla="*/ 64 w 852"/>
                <a:gd name="T15" fmla="*/ 2 h 29"/>
                <a:gd name="T16" fmla="*/ 72 w 852"/>
                <a:gd name="T17" fmla="*/ 1 h 29"/>
                <a:gd name="T18" fmla="*/ 75 w 852"/>
                <a:gd name="T19" fmla="*/ 0 h 29"/>
                <a:gd name="T20" fmla="*/ 76 w 852"/>
                <a:gd name="T21" fmla="*/ 0 h 29"/>
                <a:gd name="T22" fmla="*/ 80 w 852"/>
                <a:gd name="T23" fmla="*/ 1 h 29"/>
                <a:gd name="T24" fmla="*/ 87 w 852"/>
                <a:gd name="T25" fmla="*/ 0 h 29"/>
                <a:gd name="T26" fmla="*/ 95 w 852"/>
                <a:gd name="T27" fmla="*/ 1 h 29"/>
                <a:gd name="T28" fmla="*/ 108 w 852"/>
                <a:gd name="T29" fmla="*/ 1 h 29"/>
                <a:gd name="T30" fmla="*/ 122 w 852"/>
                <a:gd name="T31" fmla="*/ 1 h 29"/>
                <a:gd name="T32" fmla="*/ 138 w 852"/>
                <a:gd name="T33" fmla="*/ 2 h 29"/>
                <a:gd name="T34" fmla="*/ 156 w 852"/>
                <a:gd name="T35" fmla="*/ 2 h 29"/>
                <a:gd name="T36" fmla="*/ 175 w 852"/>
                <a:gd name="T37" fmla="*/ 1 h 29"/>
                <a:gd name="T38" fmla="*/ 196 w 852"/>
                <a:gd name="T39" fmla="*/ 1 h 29"/>
                <a:gd name="T40" fmla="*/ 218 w 852"/>
                <a:gd name="T41" fmla="*/ 2 h 29"/>
                <a:gd name="T42" fmla="*/ 240 w 852"/>
                <a:gd name="T43" fmla="*/ 2 h 29"/>
                <a:gd name="T44" fmla="*/ 264 w 852"/>
                <a:gd name="T45" fmla="*/ 2 h 29"/>
                <a:gd name="T46" fmla="*/ 288 w 852"/>
                <a:gd name="T47" fmla="*/ 3 h 29"/>
                <a:gd name="T48" fmla="*/ 313 w 852"/>
                <a:gd name="T49" fmla="*/ 2 h 29"/>
                <a:gd name="T50" fmla="*/ 338 w 852"/>
                <a:gd name="T51" fmla="*/ 3 h 29"/>
                <a:gd name="T52" fmla="*/ 363 w 852"/>
                <a:gd name="T53" fmla="*/ 2 h 29"/>
                <a:gd name="T54" fmla="*/ 388 w 852"/>
                <a:gd name="T55" fmla="*/ 4 h 29"/>
                <a:gd name="T56" fmla="*/ 411 w 852"/>
                <a:gd name="T57" fmla="*/ 4 h 29"/>
                <a:gd name="T58" fmla="*/ 435 w 852"/>
                <a:gd name="T59" fmla="*/ 3 h 29"/>
                <a:gd name="T60" fmla="*/ 458 w 852"/>
                <a:gd name="T61" fmla="*/ 4 h 29"/>
                <a:gd name="T62" fmla="*/ 481 w 852"/>
                <a:gd name="T63" fmla="*/ 4 h 29"/>
                <a:gd name="T64" fmla="*/ 500 w 852"/>
                <a:gd name="T65" fmla="*/ 5 h 29"/>
                <a:gd name="T66" fmla="*/ 520 w 852"/>
                <a:gd name="T67" fmla="*/ 6 h 29"/>
                <a:gd name="T68" fmla="*/ 538 w 852"/>
                <a:gd name="T69" fmla="*/ 5 h 29"/>
                <a:gd name="T70" fmla="*/ 554 w 852"/>
                <a:gd name="T71" fmla="*/ 6 h 29"/>
                <a:gd name="T72" fmla="*/ 568 w 852"/>
                <a:gd name="T73" fmla="*/ 7 h 29"/>
                <a:gd name="T74" fmla="*/ 580 w 852"/>
                <a:gd name="T75" fmla="*/ 6 h 29"/>
                <a:gd name="T76" fmla="*/ 589 w 852"/>
                <a:gd name="T77" fmla="*/ 6 h 29"/>
                <a:gd name="T78" fmla="*/ 597 w 852"/>
                <a:gd name="T79" fmla="*/ 8 h 29"/>
                <a:gd name="T80" fmla="*/ 602 w 852"/>
                <a:gd name="T81" fmla="*/ 6 h 29"/>
                <a:gd name="T82" fmla="*/ 603 w 852"/>
                <a:gd name="T83" fmla="*/ 7 h 29"/>
                <a:gd name="T84" fmla="*/ 606 w 852"/>
                <a:gd name="T85" fmla="*/ 8 h 29"/>
                <a:gd name="T86" fmla="*/ 614 w 852"/>
                <a:gd name="T87" fmla="*/ 10 h 29"/>
                <a:gd name="T88" fmla="*/ 627 w 852"/>
                <a:gd name="T89" fmla="*/ 11 h 29"/>
                <a:gd name="T90" fmla="*/ 642 w 852"/>
                <a:gd name="T91" fmla="*/ 13 h 29"/>
                <a:gd name="T92" fmla="*/ 661 w 852"/>
                <a:gd name="T93" fmla="*/ 14 h 29"/>
                <a:gd name="T94" fmla="*/ 682 w 852"/>
                <a:gd name="T95" fmla="*/ 16 h 29"/>
                <a:gd name="T96" fmla="*/ 703 w 852"/>
                <a:gd name="T97" fmla="*/ 17 h 29"/>
                <a:gd name="T98" fmla="*/ 727 w 852"/>
                <a:gd name="T99" fmla="*/ 19 h 29"/>
                <a:gd name="T100" fmla="*/ 749 w 852"/>
                <a:gd name="T101" fmla="*/ 21 h 29"/>
                <a:gd name="T102" fmla="*/ 772 w 852"/>
                <a:gd name="T103" fmla="*/ 22 h 29"/>
                <a:gd name="T104" fmla="*/ 794 w 852"/>
                <a:gd name="T105" fmla="*/ 24 h 29"/>
                <a:gd name="T106" fmla="*/ 812 w 852"/>
                <a:gd name="T107" fmla="*/ 26 h 29"/>
                <a:gd name="T108" fmla="*/ 828 w 852"/>
                <a:gd name="T109" fmla="*/ 26 h 29"/>
                <a:gd name="T110" fmla="*/ 841 w 852"/>
                <a:gd name="T111" fmla="*/ 28 h 29"/>
                <a:gd name="T112" fmla="*/ 848 w 852"/>
                <a:gd name="T113" fmla="*/ 27 h 29"/>
                <a:gd name="T114" fmla="*/ 851 w 852"/>
                <a:gd name="T115" fmla="*/ 28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2"/>
                <a:gd name="T175" fmla="*/ 0 h 29"/>
                <a:gd name="T176" fmla="*/ 852 w 852"/>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2" h="29">
                  <a:moveTo>
                    <a:pt x="0" y="18"/>
                  </a:moveTo>
                  <a:lnTo>
                    <a:pt x="0" y="18"/>
                  </a:lnTo>
                  <a:lnTo>
                    <a:pt x="5" y="16"/>
                  </a:lnTo>
                  <a:lnTo>
                    <a:pt x="14" y="14"/>
                  </a:lnTo>
                  <a:lnTo>
                    <a:pt x="25" y="11"/>
                  </a:lnTo>
                  <a:lnTo>
                    <a:pt x="40" y="9"/>
                  </a:lnTo>
                  <a:lnTo>
                    <a:pt x="53" y="6"/>
                  </a:lnTo>
                  <a:lnTo>
                    <a:pt x="64" y="2"/>
                  </a:lnTo>
                  <a:lnTo>
                    <a:pt x="72" y="1"/>
                  </a:lnTo>
                  <a:lnTo>
                    <a:pt x="75" y="0"/>
                  </a:lnTo>
                  <a:lnTo>
                    <a:pt x="76" y="0"/>
                  </a:lnTo>
                  <a:lnTo>
                    <a:pt x="80" y="1"/>
                  </a:lnTo>
                  <a:lnTo>
                    <a:pt x="87" y="0"/>
                  </a:lnTo>
                  <a:lnTo>
                    <a:pt x="95" y="1"/>
                  </a:lnTo>
                  <a:lnTo>
                    <a:pt x="108" y="1"/>
                  </a:lnTo>
                  <a:lnTo>
                    <a:pt x="122" y="1"/>
                  </a:lnTo>
                  <a:lnTo>
                    <a:pt x="138" y="2"/>
                  </a:lnTo>
                  <a:lnTo>
                    <a:pt x="156" y="2"/>
                  </a:lnTo>
                  <a:lnTo>
                    <a:pt x="175" y="1"/>
                  </a:lnTo>
                  <a:lnTo>
                    <a:pt x="196" y="1"/>
                  </a:lnTo>
                  <a:lnTo>
                    <a:pt x="218" y="2"/>
                  </a:lnTo>
                  <a:lnTo>
                    <a:pt x="240" y="2"/>
                  </a:lnTo>
                  <a:lnTo>
                    <a:pt x="264" y="2"/>
                  </a:lnTo>
                  <a:lnTo>
                    <a:pt x="288" y="3"/>
                  </a:lnTo>
                  <a:lnTo>
                    <a:pt x="313" y="2"/>
                  </a:lnTo>
                  <a:lnTo>
                    <a:pt x="338" y="3"/>
                  </a:lnTo>
                  <a:lnTo>
                    <a:pt x="363" y="2"/>
                  </a:lnTo>
                  <a:lnTo>
                    <a:pt x="388" y="4"/>
                  </a:lnTo>
                  <a:lnTo>
                    <a:pt x="411" y="4"/>
                  </a:lnTo>
                  <a:lnTo>
                    <a:pt x="435" y="3"/>
                  </a:lnTo>
                  <a:lnTo>
                    <a:pt x="458" y="4"/>
                  </a:lnTo>
                  <a:lnTo>
                    <a:pt x="481" y="4"/>
                  </a:lnTo>
                  <a:lnTo>
                    <a:pt x="500" y="5"/>
                  </a:lnTo>
                  <a:lnTo>
                    <a:pt x="520" y="6"/>
                  </a:lnTo>
                  <a:lnTo>
                    <a:pt x="538" y="5"/>
                  </a:lnTo>
                  <a:lnTo>
                    <a:pt x="554" y="6"/>
                  </a:lnTo>
                  <a:lnTo>
                    <a:pt x="568" y="7"/>
                  </a:lnTo>
                  <a:lnTo>
                    <a:pt x="580" y="6"/>
                  </a:lnTo>
                  <a:lnTo>
                    <a:pt x="589" y="6"/>
                  </a:lnTo>
                  <a:lnTo>
                    <a:pt x="597" y="8"/>
                  </a:lnTo>
                  <a:lnTo>
                    <a:pt x="602" y="6"/>
                  </a:lnTo>
                  <a:lnTo>
                    <a:pt x="603" y="7"/>
                  </a:lnTo>
                  <a:lnTo>
                    <a:pt x="606" y="8"/>
                  </a:lnTo>
                  <a:lnTo>
                    <a:pt x="614" y="10"/>
                  </a:lnTo>
                  <a:lnTo>
                    <a:pt x="627" y="11"/>
                  </a:lnTo>
                  <a:lnTo>
                    <a:pt x="642" y="13"/>
                  </a:lnTo>
                  <a:lnTo>
                    <a:pt x="661" y="14"/>
                  </a:lnTo>
                  <a:lnTo>
                    <a:pt x="682" y="16"/>
                  </a:lnTo>
                  <a:lnTo>
                    <a:pt x="703" y="17"/>
                  </a:lnTo>
                  <a:lnTo>
                    <a:pt x="727" y="19"/>
                  </a:lnTo>
                  <a:lnTo>
                    <a:pt x="749" y="21"/>
                  </a:lnTo>
                  <a:lnTo>
                    <a:pt x="772" y="22"/>
                  </a:lnTo>
                  <a:lnTo>
                    <a:pt x="794" y="24"/>
                  </a:lnTo>
                  <a:lnTo>
                    <a:pt x="812" y="26"/>
                  </a:lnTo>
                  <a:lnTo>
                    <a:pt x="828" y="26"/>
                  </a:lnTo>
                  <a:lnTo>
                    <a:pt x="841" y="28"/>
                  </a:lnTo>
                  <a:lnTo>
                    <a:pt x="848" y="27"/>
                  </a:lnTo>
                  <a:lnTo>
                    <a:pt x="851" y="28"/>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96" name="Line 49"/>
            <p:cNvSpPr>
              <a:spLocks noChangeShapeType="1"/>
            </p:cNvSpPr>
            <p:nvPr/>
          </p:nvSpPr>
          <p:spPr bwMode="auto">
            <a:xfrm flipV="1">
              <a:off x="3183" y="2197"/>
              <a:ext cx="1" cy="9"/>
            </a:xfrm>
            <a:prstGeom prst="line">
              <a:avLst/>
            </a:prstGeom>
            <a:noFill/>
            <a:ln w="12700">
              <a:solidFill>
                <a:srgbClr val="99FFFF"/>
              </a:solidFill>
              <a:round/>
              <a:headEnd/>
              <a:tailEnd/>
            </a:ln>
          </p:spPr>
          <p:txBody>
            <a:bodyPr wrap="none" anchor="ctr"/>
            <a:lstStyle/>
            <a:p>
              <a:endParaRPr lang="en-GB" sz="2800" b="1">
                <a:solidFill>
                  <a:srgbClr val="FFFF00"/>
                </a:solidFill>
              </a:endParaRPr>
            </a:p>
          </p:txBody>
        </p:sp>
        <p:sp>
          <p:nvSpPr>
            <p:cNvPr id="44097" name="Freeform 50"/>
            <p:cNvSpPr>
              <a:spLocks/>
            </p:cNvSpPr>
            <p:nvPr/>
          </p:nvSpPr>
          <p:spPr bwMode="auto">
            <a:xfrm>
              <a:off x="3188" y="2199"/>
              <a:ext cx="135" cy="343"/>
            </a:xfrm>
            <a:custGeom>
              <a:avLst/>
              <a:gdLst>
                <a:gd name="T0" fmla="*/ 0 w 135"/>
                <a:gd name="T1" fmla="*/ 1 h 343"/>
                <a:gd name="T2" fmla="*/ 125 w 135"/>
                <a:gd name="T3" fmla="*/ 27 h 343"/>
                <a:gd name="T4" fmla="*/ 134 w 135"/>
                <a:gd name="T5" fmla="*/ 340 h 343"/>
                <a:gd name="T6" fmla="*/ 10 w 135"/>
                <a:gd name="T7" fmla="*/ 342 h 343"/>
                <a:gd name="T8" fmla="*/ 0 w 135"/>
                <a:gd name="T9" fmla="*/ 0 h 343"/>
                <a:gd name="T10" fmla="*/ 0 w 135"/>
                <a:gd name="T11" fmla="*/ 1 h 343"/>
                <a:gd name="T12" fmla="*/ 0 60000 65536"/>
                <a:gd name="T13" fmla="*/ 0 60000 65536"/>
                <a:gd name="T14" fmla="*/ 0 60000 65536"/>
                <a:gd name="T15" fmla="*/ 0 60000 65536"/>
                <a:gd name="T16" fmla="*/ 0 60000 65536"/>
                <a:gd name="T17" fmla="*/ 0 60000 65536"/>
                <a:gd name="T18" fmla="*/ 0 w 135"/>
                <a:gd name="T19" fmla="*/ 0 h 343"/>
                <a:gd name="T20" fmla="*/ 135 w 135"/>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135" h="343">
                  <a:moveTo>
                    <a:pt x="0" y="1"/>
                  </a:moveTo>
                  <a:lnTo>
                    <a:pt x="125" y="27"/>
                  </a:lnTo>
                  <a:lnTo>
                    <a:pt x="134" y="340"/>
                  </a:lnTo>
                  <a:lnTo>
                    <a:pt x="10" y="342"/>
                  </a:lnTo>
                  <a:lnTo>
                    <a:pt x="0" y="0"/>
                  </a:lnTo>
                  <a:lnTo>
                    <a:pt x="0" y="1"/>
                  </a:lnTo>
                </a:path>
              </a:pathLst>
            </a:custGeom>
            <a:solidFill>
              <a:srgbClr val="6699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098" name="Freeform 51"/>
            <p:cNvSpPr>
              <a:spLocks/>
            </p:cNvSpPr>
            <p:nvPr/>
          </p:nvSpPr>
          <p:spPr bwMode="auto">
            <a:xfrm>
              <a:off x="3184" y="2201"/>
              <a:ext cx="137" cy="353"/>
            </a:xfrm>
            <a:custGeom>
              <a:avLst/>
              <a:gdLst>
                <a:gd name="T0" fmla="*/ 0 w 137"/>
                <a:gd name="T1" fmla="*/ 1 h 353"/>
                <a:gd name="T2" fmla="*/ 129 w 137"/>
                <a:gd name="T3" fmla="*/ 27 h 353"/>
                <a:gd name="T4" fmla="*/ 136 w 137"/>
                <a:gd name="T5" fmla="*/ 350 h 353"/>
                <a:gd name="T6" fmla="*/ 9 w 137"/>
                <a:gd name="T7" fmla="*/ 352 h 353"/>
                <a:gd name="T8" fmla="*/ 0 w 137"/>
                <a:gd name="T9" fmla="*/ 0 h 353"/>
                <a:gd name="T10" fmla="*/ 0 w 137"/>
                <a:gd name="T11" fmla="*/ 1 h 353"/>
                <a:gd name="T12" fmla="*/ 0 60000 65536"/>
                <a:gd name="T13" fmla="*/ 0 60000 65536"/>
                <a:gd name="T14" fmla="*/ 0 60000 65536"/>
                <a:gd name="T15" fmla="*/ 0 60000 65536"/>
                <a:gd name="T16" fmla="*/ 0 60000 65536"/>
                <a:gd name="T17" fmla="*/ 0 60000 65536"/>
                <a:gd name="T18" fmla="*/ 0 w 137"/>
                <a:gd name="T19" fmla="*/ 0 h 353"/>
                <a:gd name="T20" fmla="*/ 137 w 137"/>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137" h="353">
                  <a:moveTo>
                    <a:pt x="0" y="1"/>
                  </a:moveTo>
                  <a:lnTo>
                    <a:pt x="129" y="27"/>
                  </a:lnTo>
                  <a:lnTo>
                    <a:pt x="136" y="350"/>
                  </a:lnTo>
                  <a:lnTo>
                    <a:pt x="9" y="352"/>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099" name="Freeform 52"/>
            <p:cNvSpPr>
              <a:spLocks/>
            </p:cNvSpPr>
            <p:nvPr/>
          </p:nvSpPr>
          <p:spPr bwMode="auto">
            <a:xfrm>
              <a:off x="3183" y="2201"/>
              <a:ext cx="27" cy="341"/>
            </a:xfrm>
            <a:custGeom>
              <a:avLst/>
              <a:gdLst>
                <a:gd name="T0" fmla="*/ 0 w 27"/>
                <a:gd name="T1" fmla="*/ 1 h 341"/>
                <a:gd name="T2" fmla="*/ 14 w 27"/>
                <a:gd name="T3" fmla="*/ 3 h 341"/>
                <a:gd name="T4" fmla="*/ 26 w 27"/>
                <a:gd name="T5" fmla="*/ 340 h 341"/>
                <a:gd name="T6" fmla="*/ 13 w 27"/>
                <a:gd name="T7" fmla="*/ 339 h 341"/>
                <a:gd name="T8" fmla="*/ 1 w 27"/>
                <a:gd name="T9" fmla="*/ 0 h 341"/>
                <a:gd name="T10" fmla="*/ 0 w 27"/>
                <a:gd name="T11" fmla="*/ 1 h 341"/>
                <a:gd name="T12" fmla="*/ 0 60000 65536"/>
                <a:gd name="T13" fmla="*/ 0 60000 65536"/>
                <a:gd name="T14" fmla="*/ 0 60000 65536"/>
                <a:gd name="T15" fmla="*/ 0 60000 65536"/>
                <a:gd name="T16" fmla="*/ 0 60000 65536"/>
                <a:gd name="T17" fmla="*/ 0 60000 65536"/>
                <a:gd name="T18" fmla="*/ 0 w 27"/>
                <a:gd name="T19" fmla="*/ 0 h 341"/>
                <a:gd name="T20" fmla="*/ 27 w 27"/>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27" h="341">
                  <a:moveTo>
                    <a:pt x="0" y="1"/>
                  </a:moveTo>
                  <a:lnTo>
                    <a:pt x="14" y="3"/>
                  </a:lnTo>
                  <a:lnTo>
                    <a:pt x="26" y="340"/>
                  </a:lnTo>
                  <a:lnTo>
                    <a:pt x="13" y="339"/>
                  </a:lnTo>
                  <a:lnTo>
                    <a:pt x="1"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0" name="Freeform 53"/>
            <p:cNvSpPr>
              <a:spLocks/>
            </p:cNvSpPr>
            <p:nvPr/>
          </p:nvSpPr>
          <p:spPr bwMode="auto">
            <a:xfrm>
              <a:off x="3183" y="2201"/>
              <a:ext cx="23" cy="353"/>
            </a:xfrm>
            <a:custGeom>
              <a:avLst/>
              <a:gdLst>
                <a:gd name="T0" fmla="*/ 0 w 23"/>
                <a:gd name="T1" fmla="*/ 2 h 353"/>
                <a:gd name="T2" fmla="*/ 14 w 23"/>
                <a:gd name="T3" fmla="*/ 3 h 353"/>
                <a:gd name="T4" fmla="*/ 22 w 23"/>
                <a:gd name="T5" fmla="*/ 352 h 353"/>
                <a:gd name="T6" fmla="*/ 8 w 23"/>
                <a:gd name="T7" fmla="*/ 352 h 353"/>
                <a:gd name="T8" fmla="*/ 0 w 23"/>
                <a:gd name="T9" fmla="*/ 0 h 353"/>
                <a:gd name="T10" fmla="*/ 0 w 23"/>
                <a:gd name="T11" fmla="*/ 2 h 353"/>
                <a:gd name="T12" fmla="*/ 0 60000 65536"/>
                <a:gd name="T13" fmla="*/ 0 60000 65536"/>
                <a:gd name="T14" fmla="*/ 0 60000 65536"/>
                <a:gd name="T15" fmla="*/ 0 60000 65536"/>
                <a:gd name="T16" fmla="*/ 0 60000 65536"/>
                <a:gd name="T17" fmla="*/ 0 60000 65536"/>
                <a:gd name="T18" fmla="*/ 0 w 23"/>
                <a:gd name="T19" fmla="*/ 0 h 353"/>
                <a:gd name="T20" fmla="*/ 23 w 23"/>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23" h="353">
                  <a:moveTo>
                    <a:pt x="0" y="2"/>
                  </a:moveTo>
                  <a:lnTo>
                    <a:pt x="14" y="3"/>
                  </a:lnTo>
                  <a:lnTo>
                    <a:pt x="22" y="352"/>
                  </a:lnTo>
                  <a:lnTo>
                    <a:pt x="8" y="352"/>
                  </a:lnTo>
                  <a:lnTo>
                    <a:pt x="0" y="0"/>
                  </a:lnTo>
                  <a:lnTo>
                    <a:pt x="0" y="2"/>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101" name="Freeform 54"/>
            <p:cNvSpPr>
              <a:spLocks/>
            </p:cNvSpPr>
            <p:nvPr/>
          </p:nvSpPr>
          <p:spPr bwMode="auto">
            <a:xfrm>
              <a:off x="3301" y="2224"/>
              <a:ext cx="26" cy="315"/>
            </a:xfrm>
            <a:custGeom>
              <a:avLst/>
              <a:gdLst>
                <a:gd name="T0" fmla="*/ 0 w 26"/>
                <a:gd name="T1" fmla="*/ 1 h 315"/>
                <a:gd name="T2" fmla="*/ 12 w 26"/>
                <a:gd name="T3" fmla="*/ 4 h 315"/>
                <a:gd name="T4" fmla="*/ 25 w 26"/>
                <a:gd name="T5" fmla="*/ 314 h 315"/>
                <a:gd name="T6" fmla="*/ 12 w 26"/>
                <a:gd name="T7" fmla="*/ 313 h 315"/>
                <a:gd name="T8" fmla="*/ 0 w 26"/>
                <a:gd name="T9" fmla="*/ 0 h 315"/>
                <a:gd name="T10" fmla="*/ 0 w 26"/>
                <a:gd name="T11" fmla="*/ 1 h 315"/>
                <a:gd name="T12" fmla="*/ 0 60000 65536"/>
                <a:gd name="T13" fmla="*/ 0 60000 65536"/>
                <a:gd name="T14" fmla="*/ 0 60000 65536"/>
                <a:gd name="T15" fmla="*/ 0 60000 65536"/>
                <a:gd name="T16" fmla="*/ 0 60000 65536"/>
                <a:gd name="T17" fmla="*/ 0 60000 65536"/>
                <a:gd name="T18" fmla="*/ 0 w 26"/>
                <a:gd name="T19" fmla="*/ 0 h 315"/>
                <a:gd name="T20" fmla="*/ 26 w 26"/>
                <a:gd name="T21" fmla="*/ 315 h 315"/>
              </a:gdLst>
              <a:ahLst/>
              <a:cxnLst>
                <a:cxn ang="T12">
                  <a:pos x="T0" y="T1"/>
                </a:cxn>
                <a:cxn ang="T13">
                  <a:pos x="T2" y="T3"/>
                </a:cxn>
                <a:cxn ang="T14">
                  <a:pos x="T4" y="T5"/>
                </a:cxn>
                <a:cxn ang="T15">
                  <a:pos x="T6" y="T7"/>
                </a:cxn>
                <a:cxn ang="T16">
                  <a:pos x="T8" y="T9"/>
                </a:cxn>
                <a:cxn ang="T17">
                  <a:pos x="T10" y="T11"/>
                </a:cxn>
              </a:cxnLst>
              <a:rect l="T18" t="T19" r="T20" b="T21"/>
              <a:pathLst>
                <a:path w="26" h="315">
                  <a:moveTo>
                    <a:pt x="0" y="1"/>
                  </a:moveTo>
                  <a:lnTo>
                    <a:pt x="12" y="4"/>
                  </a:lnTo>
                  <a:lnTo>
                    <a:pt x="25" y="314"/>
                  </a:lnTo>
                  <a:lnTo>
                    <a:pt x="12" y="313"/>
                  </a:lnTo>
                  <a:lnTo>
                    <a:pt x="0" y="0"/>
                  </a:lnTo>
                  <a:lnTo>
                    <a:pt x="0" y="1"/>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2" name="Freeform 55"/>
            <p:cNvSpPr>
              <a:spLocks/>
            </p:cNvSpPr>
            <p:nvPr/>
          </p:nvSpPr>
          <p:spPr bwMode="auto">
            <a:xfrm>
              <a:off x="3300" y="2224"/>
              <a:ext cx="22" cy="328"/>
            </a:xfrm>
            <a:custGeom>
              <a:avLst/>
              <a:gdLst>
                <a:gd name="T0" fmla="*/ 0 w 22"/>
                <a:gd name="T1" fmla="*/ 1 h 328"/>
                <a:gd name="T2" fmla="*/ 13 w 22"/>
                <a:gd name="T3" fmla="*/ 4 h 328"/>
                <a:gd name="T4" fmla="*/ 21 w 22"/>
                <a:gd name="T5" fmla="*/ 327 h 328"/>
                <a:gd name="T6" fmla="*/ 7 w 22"/>
                <a:gd name="T7" fmla="*/ 327 h 328"/>
                <a:gd name="T8" fmla="*/ 0 w 22"/>
                <a:gd name="T9" fmla="*/ 0 h 328"/>
                <a:gd name="T10" fmla="*/ 0 w 22"/>
                <a:gd name="T11" fmla="*/ 1 h 328"/>
                <a:gd name="T12" fmla="*/ 0 60000 65536"/>
                <a:gd name="T13" fmla="*/ 0 60000 65536"/>
                <a:gd name="T14" fmla="*/ 0 60000 65536"/>
                <a:gd name="T15" fmla="*/ 0 60000 65536"/>
                <a:gd name="T16" fmla="*/ 0 60000 65536"/>
                <a:gd name="T17" fmla="*/ 0 60000 65536"/>
                <a:gd name="T18" fmla="*/ 0 w 22"/>
                <a:gd name="T19" fmla="*/ 0 h 328"/>
                <a:gd name="T20" fmla="*/ 22 w 22"/>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2" h="328">
                  <a:moveTo>
                    <a:pt x="0" y="1"/>
                  </a:moveTo>
                  <a:lnTo>
                    <a:pt x="13" y="4"/>
                  </a:lnTo>
                  <a:lnTo>
                    <a:pt x="21" y="327"/>
                  </a:lnTo>
                  <a:lnTo>
                    <a:pt x="7" y="327"/>
                  </a:lnTo>
                  <a:lnTo>
                    <a:pt x="0" y="0"/>
                  </a:lnTo>
                  <a:lnTo>
                    <a:pt x="0" y="1"/>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103" name="Freeform 56"/>
            <p:cNvSpPr>
              <a:spLocks/>
            </p:cNvSpPr>
            <p:nvPr/>
          </p:nvSpPr>
          <p:spPr bwMode="auto">
            <a:xfrm>
              <a:off x="3177" y="2298"/>
              <a:ext cx="157" cy="164"/>
            </a:xfrm>
            <a:custGeom>
              <a:avLst/>
              <a:gdLst>
                <a:gd name="T0" fmla="*/ 78 w 157"/>
                <a:gd name="T1" fmla="*/ 163 h 164"/>
                <a:gd name="T2" fmla="*/ 87 w 157"/>
                <a:gd name="T3" fmla="*/ 162 h 164"/>
                <a:gd name="T4" fmla="*/ 94 w 157"/>
                <a:gd name="T5" fmla="*/ 162 h 164"/>
                <a:gd name="T6" fmla="*/ 103 w 157"/>
                <a:gd name="T7" fmla="*/ 159 h 164"/>
                <a:gd name="T8" fmla="*/ 109 w 157"/>
                <a:gd name="T9" fmla="*/ 156 h 164"/>
                <a:gd name="T10" fmla="*/ 116 w 157"/>
                <a:gd name="T11" fmla="*/ 152 h 164"/>
                <a:gd name="T12" fmla="*/ 122 w 157"/>
                <a:gd name="T13" fmla="*/ 148 h 164"/>
                <a:gd name="T14" fmla="*/ 128 w 157"/>
                <a:gd name="T15" fmla="*/ 142 h 164"/>
                <a:gd name="T16" fmla="*/ 134 w 157"/>
                <a:gd name="T17" fmla="*/ 137 h 164"/>
                <a:gd name="T18" fmla="*/ 139 w 157"/>
                <a:gd name="T19" fmla="*/ 133 h 164"/>
                <a:gd name="T20" fmla="*/ 142 w 157"/>
                <a:gd name="T21" fmla="*/ 126 h 164"/>
                <a:gd name="T22" fmla="*/ 147 w 157"/>
                <a:gd name="T23" fmla="*/ 120 h 164"/>
                <a:gd name="T24" fmla="*/ 151 w 157"/>
                <a:gd name="T25" fmla="*/ 111 h 164"/>
                <a:gd name="T26" fmla="*/ 153 w 157"/>
                <a:gd name="T27" fmla="*/ 106 h 164"/>
                <a:gd name="T28" fmla="*/ 154 w 157"/>
                <a:gd name="T29" fmla="*/ 97 h 164"/>
                <a:gd name="T30" fmla="*/ 156 w 157"/>
                <a:gd name="T31" fmla="*/ 89 h 164"/>
                <a:gd name="T32" fmla="*/ 154 w 157"/>
                <a:gd name="T33" fmla="*/ 80 h 164"/>
                <a:gd name="T34" fmla="*/ 154 w 157"/>
                <a:gd name="T35" fmla="*/ 64 h 164"/>
                <a:gd name="T36" fmla="*/ 148 w 157"/>
                <a:gd name="T37" fmla="*/ 50 h 164"/>
                <a:gd name="T38" fmla="*/ 140 w 157"/>
                <a:gd name="T39" fmla="*/ 34 h 164"/>
                <a:gd name="T40" fmla="*/ 130 w 157"/>
                <a:gd name="T41" fmla="*/ 23 h 164"/>
                <a:gd name="T42" fmla="*/ 121 w 157"/>
                <a:gd name="T43" fmla="*/ 13 h 164"/>
                <a:gd name="T44" fmla="*/ 106 w 157"/>
                <a:gd name="T45" fmla="*/ 6 h 164"/>
                <a:gd name="T46" fmla="*/ 92 w 157"/>
                <a:gd name="T47" fmla="*/ 1 h 164"/>
                <a:gd name="T48" fmla="*/ 76 w 157"/>
                <a:gd name="T49" fmla="*/ 0 h 164"/>
                <a:gd name="T50" fmla="*/ 68 w 157"/>
                <a:gd name="T51" fmla="*/ 1 h 164"/>
                <a:gd name="T52" fmla="*/ 60 w 157"/>
                <a:gd name="T53" fmla="*/ 2 h 164"/>
                <a:gd name="T54" fmla="*/ 51 w 157"/>
                <a:gd name="T55" fmla="*/ 4 h 164"/>
                <a:gd name="T56" fmla="*/ 45 w 157"/>
                <a:gd name="T57" fmla="*/ 7 h 164"/>
                <a:gd name="T58" fmla="*/ 38 w 157"/>
                <a:gd name="T59" fmla="*/ 11 h 164"/>
                <a:gd name="T60" fmla="*/ 32 w 157"/>
                <a:gd name="T61" fmla="*/ 15 h 164"/>
                <a:gd name="T62" fmla="*/ 26 w 157"/>
                <a:gd name="T63" fmla="*/ 20 h 164"/>
                <a:gd name="T64" fmla="*/ 21 w 157"/>
                <a:gd name="T65" fmla="*/ 26 h 164"/>
                <a:gd name="T66" fmla="*/ 17 w 157"/>
                <a:gd name="T67" fmla="*/ 31 h 164"/>
                <a:gd name="T68" fmla="*/ 11 w 157"/>
                <a:gd name="T69" fmla="*/ 37 h 164"/>
                <a:gd name="T70" fmla="*/ 8 w 157"/>
                <a:gd name="T71" fmla="*/ 44 h 164"/>
                <a:gd name="T72" fmla="*/ 5 w 157"/>
                <a:gd name="T73" fmla="*/ 52 h 164"/>
                <a:gd name="T74" fmla="*/ 3 w 157"/>
                <a:gd name="T75" fmla="*/ 59 h 164"/>
                <a:gd name="T76" fmla="*/ 2 w 157"/>
                <a:gd name="T77" fmla="*/ 67 h 164"/>
                <a:gd name="T78" fmla="*/ 0 w 157"/>
                <a:gd name="T79" fmla="*/ 75 h 164"/>
                <a:gd name="T80" fmla="*/ 0 w 157"/>
                <a:gd name="T81" fmla="*/ 84 h 164"/>
                <a:gd name="T82" fmla="*/ 2 w 157"/>
                <a:gd name="T83" fmla="*/ 100 h 164"/>
                <a:gd name="T84" fmla="*/ 7 w 157"/>
                <a:gd name="T85" fmla="*/ 115 h 164"/>
                <a:gd name="T86" fmla="*/ 13 w 157"/>
                <a:gd name="T87" fmla="*/ 129 h 164"/>
                <a:gd name="T88" fmla="*/ 23 w 157"/>
                <a:gd name="T89" fmla="*/ 141 h 164"/>
                <a:gd name="T90" fmla="*/ 35 w 157"/>
                <a:gd name="T91" fmla="*/ 151 h 164"/>
                <a:gd name="T92" fmla="*/ 49 w 157"/>
                <a:gd name="T93" fmla="*/ 157 h 164"/>
                <a:gd name="T94" fmla="*/ 63 w 157"/>
                <a:gd name="T95" fmla="*/ 162 h 164"/>
                <a:gd name="T96" fmla="*/ 78 w 157"/>
                <a:gd name="T97" fmla="*/ 163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164"/>
                <a:gd name="T149" fmla="*/ 157 w 157"/>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164">
                  <a:moveTo>
                    <a:pt x="78" y="163"/>
                  </a:moveTo>
                  <a:lnTo>
                    <a:pt x="87" y="162"/>
                  </a:lnTo>
                  <a:lnTo>
                    <a:pt x="94" y="162"/>
                  </a:lnTo>
                  <a:lnTo>
                    <a:pt x="103" y="159"/>
                  </a:lnTo>
                  <a:lnTo>
                    <a:pt x="109" y="156"/>
                  </a:lnTo>
                  <a:lnTo>
                    <a:pt x="116" y="152"/>
                  </a:lnTo>
                  <a:lnTo>
                    <a:pt x="122" y="148"/>
                  </a:lnTo>
                  <a:lnTo>
                    <a:pt x="128" y="142"/>
                  </a:lnTo>
                  <a:lnTo>
                    <a:pt x="134" y="137"/>
                  </a:lnTo>
                  <a:lnTo>
                    <a:pt x="139" y="133"/>
                  </a:lnTo>
                  <a:lnTo>
                    <a:pt x="142" y="126"/>
                  </a:lnTo>
                  <a:lnTo>
                    <a:pt x="147" y="120"/>
                  </a:lnTo>
                  <a:lnTo>
                    <a:pt x="151" y="111"/>
                  </a:lnTo>
                  <a:lnTo>
                    <a:pt x="153" y="106"/>
                  </a:lnTo>
                  <a:lnTo>
                    <a:pt x="154" y="97"/>
                  </a:lnTo>
                  <a:lnTo>
                    <a:pt x="156" y="89"/>
                  </a:lnTo>
                  <a:lnTo>
                    <a:pt x="154" y="80"/>
                  </a:lnTo>
                  <a:lnTo>
                    <a:pt x="154" y="64"/>
                  </a:lnTo>
                  <a:lnTo>
                    <a:pt x="148" y="50"/>
                  </a:lnTo>
                  <a:lnTo>
                    <a:pt x="140" y="34"/>
                  </a:lnTo>
                  <a:lnTo>
                    <a:pt x="130" y="23"/>
                  </a:lnTo>
                  <a:lnTo>
                    <a:pt x="121" y="13"/>
                  </a:lnTo>
                  <a:lnTo>
                    <a:pt x="106" y="6"/>
                  </a:lnTo>
                  <a:lnTo>
                    <a:pt x="92" y="1"/>
                  </a:lnTo>
                  <a:lnTo>
                    <a:pt x="76" y="0"/>
                  </a:lnTo>
                  <a:lnTo>
                    <a:pt x="68" y="1"/>
                  </a:lnTo>
                  <a:lnTo>
                    <a:pt x="60" y="2"/>
                  </a:lnTo>
                  <a:lnTo>
                    <a:pt x="51" y="4"/>
                  </a:lnTo>
                  <a:lnTo>
                    <a:pt x="45" y="7"/>
                  </a:lnTo>
                  <a:lnTo>
                    <a:pt x="38" y="11"/>
                  </a:lnTo>
                  <a:lnTo>
                    <a:pt x="32" y="15"/>
                  </a:lnTo>
                  <a:lnTo>
                    <a:pt x="26" y="20"/>
                  </a:lnTo>
                  <a:lnTo>
                    <a:pt x="21" y="26"/>
                  </a:lnTo>
                  <a:lnTo>
                    <a:pt x="17" y="31"/>
                  </a:lnTo>
                  <a:lnTo>
                    <a:pt x="11" y="37"/>
                  </a:lnTo>
                  <a:lnTo>
                    <a:pt x="8" y="44"/>
                  </a:lnTo>
                  <a:lnTo>
                    <a:pt x="5" y="52"/>
                  </a:lnTo>
                  <a:lnTo>
                    <a:pt x="3" y="59"/>
                  </a:lnTo>
                  <a:lnTo>
                    <a:pt x="2" y="67"/>
                  </a:lnTo>
                  <a:lnTo>
                    <a:pt x="0" y="75"/>
                  </a:lnTo>
                  <a:lnTo>
                    <a:pt x="0" y="84"/>
                  </a:lnTo>
                  <a:lnTo>
                    <a:pt x="2" y="100"/>
                  </a:lnTo>
                  <a:lnTo>
                    <a:pt x="7" y="115"/>
                  </a:lnTo>
                  <a:lnTo>
                    <a:pt x="13" y="129"/>
                  </a:lnTo>
                  <a:lnTo>
                    <a:pt x="23" y="141"/>
                  </a:lnTo>
                  <a:lnTo>
                    <a:pt x="35" y="151"/>
                  </a:lnTo>
                  <a:lnTo>
                    <a:pt x="49" y="157"/>
                  </a:lnTo>
                  <a:lnTo>
                    <a:pt x="63" y="162"/>
                  </a:lnTo>
                  <a:lnTo>
                    <a:pt x="78" y="163"/>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4" name="Freeform 57"/>
            <p:cNvSpPr>
              <a:spLocks/>
            </p:cNvSpPr>
            <p:nvPr/>
          </p:nvSpPr>
          <p:spPr bwMode="auto">
            <a:xfrm>
              <a:off x="3169" y="2299"/>
              <a:ext cx="167" cy="175"/>
            </a:xfrm>
            <a:custGeom>
              <a:avLst/>
              <a:gdLst>
                <a:gd name="T0" fmla="*/ 85 w 167"/>
                <a:gd name="T1" fmla="*/ 174 h 175"/>
                <a:gd name="T2" fmla="*/ 85 w 167"/>
                <a:gd name="T3" fmla="*/ 174 h 175"/>
                <a:gd name="T4" fmla="*/ 93 w 167"/>
                <a:gd name="T5" fmla="*/ 173 h 175"/>
                <a:gd name="T6" fmla="*/ 101 w 167"/>
                <a:gd name="T7" fmla="*/ 172 h 175"/>
                <a:gd name="T8" fmla="*/ 110 w 167"/>
                <a:gd name="T9" fmla="*/ 170 h 175"/>
                <a:gd name="T10" fmla="*/ 117 w 167"/>
                <a:gd name="T11" fmla="*/ 166 h 175"/>
                <a:gd name="T12" fmla="*/ 124 w 167"/>
                <a:gd name="T13" fmla="*/ 162 h 175"/>
                <a:gd name="T14" fmla="*/ 130 w 167"/>
                <a:gd name="T15" fmla="*/ 158 h 175"/>
                <a:gd name="T16" fmla="*/ 137 w 167"/>
                <a:gd name="T17" fmla="*/ 152 h 175"/>
                <a:gd name="T18" fmla="*/ 143 w 167"/>
                <a:gd name="T19" fmla="*/ 147 h 175"/>
                <a:gd name="T20" fmla="*/ 148 w 167"/>
                <a:gd name="T21" fmla="*/ 141 h 175"/>
                <a:gd name="T22" fmla="*/ 152 w 167"/>
                <a:gd name="T23" fmla="*/ 134 h 175"/>
                <a:gd name="T24" fmla="*/ 157 w 167"/>
                <a:gd name="T25" fmla="*/ 128 h 175"/>
                <a:gd name="T26" fmla="*/ 161 w 167"/>
                <a:gd name="T27" fmla="*/ 119 h 175"/>
                <a:gd name="T28" fmla="*/ 163 w 167"/>
                <a:gd name="T29" fmla="*/ 112 h 175"/>
                <a:gd name="T30" fmla="*/ 164 w 167"/>
                <a:gd name="T31" fmla="*/ 104 h 175"/>
                <a:gd name="T32" fmla="*/ 166 w 167"/>
                <a:gd name="T33" fmla="*/ 94 h 175"/>
                <a:gd name="T34" fmla="*/ 165 w 167"/>
                <a:gd name="T35" fmla="*/ 85 h 175"/>
                <a:gd name="T36" fmla="*/ 165 w 167"/>
                <a:gd name="T37" fmla="*/ 69 h 175"/>
                <a:gd name="T38" fmla="*/ 158 w 167"/>
                <a:gd name="T39" fmla="*/ 53 h 175"/>
                <a:gd name="T40" fmla="*/ 150 w 167"/>
                <a:gd name="T41" fmla="*/ 37 h 175"/>
                <a:gd name="T42" fmla="*/ 139 w 167"/>
                <a:gd name="T43" fmla="*/ 24 h 175"/>
                <a:gd name="T44" fmla="*/ 127 w 167"/>
                <a:gd name="T45" fmla="*/ 15 h 175"/>
                <a:gd name="T46" fmla="*/ 114 w 167"/>
                <a:gd name="T47" fmla="*/ 6 h 175"/>
                <a:gd name="T48" fmla="*/ 98 w 167"/>
                <a:gd name="T49" fmla="*/ 1 h 175"/>
                <a:gd name="T50" fmla="*/ 82 w 167"/>
                <a:gd name="T51" fmla="*/ 0 h 175"/>
                <a:gd name="T52" fmla="*/ 73 w 167"/>
                <a:gd name="T53" fmla="*/ 1 h 175"/>
                <a:gd name="T54" fmla="*/ 64 w 167"/>
                <a:gd name="T55" fmla="*/ 3 h 175"/>
                <a:gd name="T56" fmla="*/ 56 w 167"/>
                <a:gd name="T57" fmla="*/ 5 h 175"/>
                <a:gd name="T58" fmla="*/ 49 w 167"/>
                <a:gd name="T59" fmla="*/ 8 h 175"/>
                <a:gd name="T60" fmla="*/ 40 w 167"/>
                <a:gd name="T61" fmla="*/ 11 h 175"/>
                <a:gd name="T62" fmla="*/ 34 w 167"/>
                <a:gd name="T63" fmla="*/ 16 h 175"/>
                <a:gd name="T64" fmla="*/ 29 w 167"/>
                <a:gd name="T65" fmla="*/ 21 h 175"/>
                <a:gd name="T66" fmla="*/ 23 w 167"/>
                <a:gd name="T67" fmla="*/ 28 h 175"/>
                <a:gd name="T68" fmla="*/ 18 w 167"/>
                <a:gd name="T69" fmla="*/ 33 h 175"/>
                <a:gd name="T70" fmla="*/ 13 w 167"/>
                <a:gd name="T71" fmla="*/ 41 h 175"/>
                <a:gd name="T72" fmla="*/ 9 w 167"/>
                <a:gd name="T73" fmla="*/ 47 h 175"/>
                <a:gd name="T74" fmla="*/ 6 w 167"/>
                <a:gd name="T75" fmla="*/ 56 h 175"/>
                <a:gd name="T76" fmla="*/ 4 w 167"/>
                <a:gd name="T77" fmla="*/ 63 h 175"/>
                <a:gd name="T78" fmla="*/ 2 w 167"/>
                <a:gd name="T79" fmla="*/ 72 h 175"/>
                <a:gd name="T80" fmla="*/ 0 w 167"/>
                <a:gd name="T81" fmla="*/ 81 h 175"/>
                <a:gd name="T82" fmla="*/ 1 w 167"/>
                <a:gd name="T83" fmla="*/ 90 h 175"/>
                <a:gd name="T84" fmla="*/ 2 w 167"/>
                <a:gd name="T85" fmla="*/ 107 h 175"/>
                <a:gd name="T86" fmla="*/ 8 w 167"/>
                <a:gd name="T87" fmla="*/ 123 h 175"/>
                <a:gd name="T88" fmla="*/ 15 w 167"/>
                <a:gd name="T89" fmla="*/ 138 h 175"/>
                <a:gd name="T90" fmla="*/ 25 w 167"/>
                <a:gd name="T91" fmla="*/ 150 h 175"/>
                <a:gd name="T92" fmla="*/ 38 w 167"/>
                <a:gd name="T93" fmla="*/ 160 h 175"/>
                <a:gd name="T94" fmla="*/ 52 w 167"/>
                <a:gd name="T95" fmla="*/ 168 h 175"/>
                <a:gd name="T96" fmla="*/ 68 w 167"/>
                <a:gd name="T97" fmla="*/ 172 h 175"/>
                <a:gd name="T98" fmla="*/ 85 w 167"/>
                <a:gd name="T99" fmla="*/ 174 h 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7"/>
                <a:gd name="T151" fmla="*/ 0 h 175"/>
                <a:gd name="T152" fmla="*/ 167 w 167"/>
                <a:gd name="T153" fmla="*/ 175 h 1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7" h="175">
                  <a:moveTo>
                    <a:pt x="85" y="174"/>
                  </a:moveTo>
                  <a:lnTo>
                    <a:pt x="85" y="174"/>
                  </a:lnTo>
                  <a:lnTo>
                    <a:pt x="93" y="173"/>
                  </a:lnTo>
                  <a:lnTo>
                    <a:pt x="101" y="172"/>
                  </a:lnTo>
                  <a:lnTo>
                    <a:pt x="110" y="170"/>
                  </a:lnTo>
                  <a:lnTo>
                    <a:pt x="117" y="166"/>
                  </a:lnTo>
                  <a:lnTo>
                    <a:pt x="124" y="162"/>
                  </a:lnTo>
                  <a:lnTo>
                    <a:pt x="130" y="158"/>
                  </a:lnTo>
                  <a:lnTo>
                    <a:pt x="137" y="152"/>
                  </a:lnTo>
                  <a:lnTo>
                    <a:pt x="143" y="147"/>
                  </a:lnTo>
                  <a:lnTo>
                    <a:pt x="148" y="141"/>
                  </a:lnTo>
                  <a:lnTo>
                    <a:pt x="152" y="134"/>
                  </a:lnTo>
                  <a:lnTo>
                    <a:pt x="157" y="128"/>
                  </a:lnTo>
                  <a:lnTo>
                    <a:pt x="161" y="119"/>
                  </a:lnTo>
                  <a:lnTo>
                    <a:pt x="163" y="112"/>
                  </a:lnTo>
                  <a:lnTo>
                    <a:pt x="164" y="104"/>
                  </a:lnTo>
                  <a:lnTo>
                    <a:pt x="166" y="94"/>
                  </a:lnTo>
                  <a:lnTo>
                    <a:pt x="165" y="85"/>
                  </a:lnTo>
                  <a:lnTo>
                    <a:pt x="165" y="69"/>
                  </a:lnTo>
                  <a:lnTo>
                    <a:pt x="158" y="53"/>
                  </a:lnTo>
                  <a:lnTo>
                    <a:pt x="150" y="37"/>
                  </a:lnTo>
                  <a:lnTo>
                    <a:pt x="139" y="24"/>
                  </a:lnTo>
                  <a:lnTo>
                    <a:pt x="127" y="15"/>
                  </a:lnTo>
                  <a:lnTo>
                    <a:pt x="114" y="6"/>
                  </a:lnTo>
                  <a:lnTo>
                    <a:pt x="98" y="1"/>
                  </a:lnTo>
                  <a:lnTo>
                    <a:pt x="82" y="0"/>
                  </a:lnTo>
                  <a:lnTo>
                    <a:pt x="73" y="1"/>
                  </a:lnTo>
                  <a:lnTo>
                    <a:pt x="64" y="3"/>
                  </a:lnTo>
                  <a:lnTo>
                    <a:pt x="56" y="5"/>
                  </a:lnTo>
                  <a:lnTo>
                    <a:pt x="49" y="8"/>
                  </a:lnTo>
                  <a:lnTo>
                    <a:pt x="40" y="11"/>
                  </a:lnTo>
                  <a:lnTo>
                    <a:pt x="34" y="16"/>
                  </a:lnTo>
                  <a:lnTo>
                    <a:pt x="29" y="21"/>
                  </a:lnTo>
                  <a:lnTo>
                    <a:pt x="23" y="28"/>
                  </a:lnTo>
                  <a:lnTo>
                    <a:pt x="18" y="33"/>
                  </a:lnTo>
                  <a:lnTo>
                    <a:pt x="13" y="41"/>
                  </a:lnTo>
                  <a:lnTo>
                    <a:pt x="9" y="47"/>
                  </a:lnTo>
                  <a:lnTo>
                    <a:pt x="6" y="56"/>
                  </a:lnTo>
                  <a:lnTo>
                    <a:pt x="4" y="63"/>
                  </a:lnTo>
                  <a:lnTo>
                    <a:pt x="2" y="72"/>
                  </a:lnTo>
                  <a:lnTo>
                    <a:pt x="0" y="81"/>
                  </a:lnTo>
                  <a:lnTo>
                    <a:pt x="1" y="90"/>
                  </a:lnTo>
                  <a:lnTo>
                    <a:pt x="2" y="107"/>
                  </a:lnTo>
                  <a:lnTo>
                    <a:pt x="8" y="123"/>
                  </a:lnTo>
                  <a:lnTo>
                    <a:pt x="15" y="138"/>
                  </a:lnTo>
                  <a:lnTo>
                    <a:pt x="25" y="150"/>
                  </a:lnTo>
                  <a:lnTo>
                    <a:pt x="38" y="160"/>
                  </a:lnTo>
                  <a:lnTo>
                    <a:pt x="52" y="168"/>
                  </a:lnTo>
                  <a:lnTo>
                    <a:pt x="68" y="172"/>
                  </a:lnTo>
                  <a:lnTo>
                    <a:pt x="85" y="174"/>
                  </a:lnTo>
                </a:path>
              </a:pathLst>
            </a:custGeom>
            <a:noFill/>
            <a:ln w="12700" cap="rnd" cmpd="sng">
              <a:solidFill>
                <a:srgbClr val="000000"/>
              </a:solidFill>
              <a:prstDash val="solid"/>
              <a:round/>
              <a:headEnd type="none" w="med" len="med"/>
              <a:tailEnd type="none" w="med" len="med"/>
            </a:ln>
          </p:spPr>
          <p:txBody>
            <a:bodyPr/>
            <a:lstStyle/>
            <a:p>
              <a:endParaRPr lang="en-GB" sz="2800" b="1">
                <a:solidFill>
                  <a:srgbClr val="FFFF00"/>
                </a:solidFill>
              </a:endParaRPr>
            </a:p>
          </p:txBody>
        </p:sp>
        <p:sp>
          <p:nvSpPr>
            <p:cNvPr id="44105" name="Freeform 58"/>
            <p:cNvSpPr>
              <a:spLocks/>
            </p:cNvSpPr>
            <p:nvPr/>
          </p:nvSpPr>
          <p:spPr bwMode="auto">
            <a:xfrm>
              <a:off x="3207" y="2333"/>
              <a:ext cx="95" cy="95"/>
            </a:xfrm>
            <a:custGeom>
              <a:avLst/>
              <a:gdLst>
                <a:gd name="T0" fmla="*/ 47 w 95"/>
                <a:gd name="T1" fmla="*/ 94 h 95"/>
                <a:gd name="T2" fmla="*/ 58 w 95"/>
                <a:gd name="T3" fmla="*/ 94 h 95"/>
                <a:gd name="T4" fmla="*/ 67 w 95"/>
                <a:gd name="T5" fmla="*/ 91 h 95"/>
                <a:gd name="T6" fmla="*/ 74 w 95"/>
                <a:gd name="T7" fmla="*/ 86 h 95"/>
                <a:gd name="T8" fmla="*/ 81 w 95"/>
                <a:gd name="T9" fmla="*/ 80 h 95"/>
                <a:gd name="T10" fmla="*/ 87 w 95"/>
                <a:gd name="T11" fmla="*/ 73 h 95"/>
                <a:gd name="T12" fmla="*/ 91 w 95"/>
                <a:gd name="T13" fmla="*/ 64 h 95"/>
                <a:gd name="T14" fmla="*/ 94 w 95"/>
                <a:gd name="T15" fmla="*/ 54 h 95"/>
                <a:gd name="T16" fmla="*/ 94 w 95"/>
                <a:gd name="T17" fmla="*/ 45 h 95"/>
                <a:gd name="T18" fmla="*/ 94 w 95"/>
                <a:gd name="T19" fmla="*/ 36 h 95"/>
                <a:gd name="T20" fmla="*/ 91 w 95"/>
                <a:gd name="T21" fmla="*/ 28 h 95"/>
                <a:gd name="T22" fmla="*/ 87 w 95"/>
                <a:gd name="T23" fmla="*/ 19 h 95"/>
                <a:gd name="T24" fmla="*/ 80 w 95"/>
                <a:gd name="T25" fmla="*/ 13 h 95"/>
                <a:gd name="T26" fmla="*/ 73 w 95"/>
                <a:gd name="T27" fmla="*/ 8 h 95"/>
                <a:gd name="T28" fmla="*/ 64 w 95"/>
                <a:gd name="T29" fmla="*/ 4 h 95"/>
                <a:gd name="T30" fmla="*/ 56 w 95"/>
                <a:gd name="T31" fmla="*/ 1 h 95"/>
                <a:gd name="T32" fmla="*/ 46 w 95"/>
                <a:gd name="T33" fmla="*/ 0 h 95"/>
                <a:gd name="T34" fmla="*/ 36 w 95"/>
                <a:gd name="T35" fmla="*/ 1 h 95"/>
                <a:gd name="T36" fmla="*/ 28 w 95"/>
                <a:gd name="T37" fmla="*/ 4 h 95"/>
                <a:gd name="T38" fmla="*/ 20 w 95"/>
                <a:gd name="T39" fmla="*/ 9 h 95"/>
                <a:gd name="T40" fmla="*/ 14 w 95"/>
                <a:gd name="T41" fmla="*/ 15 h 95"/>
                <a:gd name="T42" fmla="*/ 9 w 95"/>
                <a:gd name="T43" fmla="*/ 20 h 95"/>
                <a:gd name="T44" fmla="*/ 4 w 95"/>
                <a:gd name="T45" fmla="*/ 31 h 95"/>
                <a:gd name="T46" fmla="*/ 1 w 95"/>
                <a:gd name="T47" fmla="*/ 38 h 95"/>
                <a:gd name="T48" fmla="*/ 0 w 95"/>
                <a:gd name="T49" fmla="*/ 47 h 95"/>
                <a:gd name="T50" fmla="*/ 2 w 95"/>
                <a:gd name="T51" fmla="*/ 57 h 95"/>
                <a:gd name="T52" fmla="*/ 5 w 95"/>
                <a:gd name="T53" fmla="*/ 67 h 95"/>
                <a:gd name="T54" fmla="*/ 9 w 95"/>
                <a:gd name="T55" fmla="*/ 74 h 95"/>
                <a:gd name="T56" fmla="*/ 14 w 95"/>
                <a:gd name="T57" fmla="*/ 81 h 95"/>
                <a:gd name="T58" fmla="*/ 22 w 95"/>
                <a:gd name="T59" fmla="*/ 87 h 95"/>
                <a:gd name="T60" fmla="*/ 31 w 95"/>
                <a:gd name="T61" fmla="*/ 91 h 95"/>
                <a:gd name="T62" fmla="*/ 39 w 95"/>
                <a:gd name="T63" fmla="*/ 94 h 95"/>
                <a:gd name="T64" fmla="*/ 47 w 95"/>
                <a:gd name="T65" fmla="*/ 94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47" y="94"/>
                  </a:moveTo>
                  <a:lnTo>
                    <a:pt x="58" y="94"/>
                  </a:lnTo>
                  <a:lnTo>
                    <a:pt x="67" y="91"/>
                  </a:lnTo>
                  <a:lnTo>
                    <a:pt x="74" y="86"/>
                  </a:lnTo>
                  <a:lnTo>
                    <a:pt x="81" y="80"/>
                  </a:lnTo>
                  <a:lnTo>
                    <a:pt x="87" y="73"/>
                  </a:lnTo>
                  <a:lnTo>
                    <a:pt x="91" y="64"/>
                  </a:lnTo>
                  <a:lnTo>
                    <a:pt x="94" y="54"/>
                  </a:lnTo>
                  <a:lnTo>
                    <a:pt x="94" y="45"/>
                  </a:lnTo>
                  <a:lnTo>
                    <a:pt x="94" y="36"/>
                  </a:lnTo>
                  <a:lnTo>
                    <a:pt x="91" y="28"/>
                  </a:lnTo>
                  <a:lnTo>
                    <a:pt x="87" y="19"/>
                  </a:lnTo>
                  <a:lnTo>
                    <a:pt x="80" y="13"/>
                  </a:lnTo>
                  <a:lnTo>
                    <a:pt x="73" y="8"/>
                  </a:lnTo>
                  <a:lnTo>
                    <a:pt x="64" y="4"/>
                  </a:lnTo>
                  <a:lnTo>
                    <a:pt x="56" y="1"/>
                  </a:lnTo>
                  <a:lnTo>
                    <a:pt x="46" y="0"/>
                  </a:lnTo>
                  <a:lnTo>
                    <a:pt x="36" y="1"/>
                  </a:lnTo>
                  <a:lnTo>
                    <a:pt x="28" y="4"/>
                  </a:lnTo>
                  <a:lnTo>
                    <a:pt x="20" y="9"/>
                  </a:lnTo>
                  <a:lnTo>
                    <a:pt x="14" y="15"/>
                  </a:lnTo>
                  <a:lnTo>
                    <a:pt x="9" y="20"/>
                  </a:lnTo>
                  <a:lnTo>
                    <a:pt x="4" y="31"/>
                  </a:lnTo>
                  <a:lnTo>
                    <a:pt x="1" y="38"/>
                  </a:lnTo>
                  <a:lnTo>
                    <a:pt x="0" y="47"/>
                  </a:lnTo>
                  <a:lnTo>
                    <a:pt x="2" y="57"/>
                  </a:lnTo>
                  <a:lnTo>
                    <a:pt x="5" y="67"/>
                  </a:lnTo>
                  <a:lnTo>
                    <a:pt x="9" y="74"/>
                  </a:lnTo>
                  <a:lnTo>
                    <a:pt x="14" y="81"/>
                  </a:lnTo>
                  <a:lnTo>
                    <a:pt x="22" y="87"/>
                  </a:lnTo>
                  <a:lnTo>
                    <a:pt x="31" y="91"/>
                  </a:lnTo>
                  <a:lnTo>
                    <a:pt x="39" y="94"/>
                  </a:lnTo>
                  <a:lnTo>
                    <a:pt x="47" y="94"/>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6" name="Freeform 59"/>
            <p:cNvSpPr>
              <a:spLocks/>
            </p:cNvSpPr>
            <p:nvPr/>
          </p:nvSpPr>
          <p:spPr bwMode="auto">
            <a:xfrm>
              <a:off x="3234" y="2363"/>
              <a:ext cx="38" cy="38"/>
            </a:xfrm>
            <a:custGeom>
              <a:avLst/>
              <a:gdLst>
                <a:gd name="T0" fmla="*/ 18 w 38"/>
                <a:gd name="T1" fmla="*/ 1 h 38"/>
                <a:gd name="T2" fmla="*/ 22 w 38"/>
                <a:gd name="T3" fmla="*/ 0 h 38"/>
                <a:gd name="T4" fmla="*/ 26 w 38"/>
                <a:gd name="T5" fmla="*/ 2 h 38"/>
                <a:gd name="T6" fmla="*/ 29 w 38"/>
                <a:gd name="T7" fmla="*/ 2 h 38"/>
                <a:gd name="T8" fmla="*/ 33 w 38"/>
                <a:gd name="T9" fmla="*/ 6 h 38"/>
                <a:gd name="T10" fmla="*/ 34 w 38"/>
                <a:gd name="T11" fmla="*/ 9 h 38"/>
                <a:gd name="T12" fmla="*/ 36 w 38"/>
                <a:gd name="T13" fmla="*/ 12 h 38"/>
                <a:gd name="T14" fmla="*/ 37 w 38"/>
                <a:gd name="T15" fmla="*/ 15 h 38"/>
                <a:gd name="T16" fmla="*/ 37 w 38"/>
                <a:gd name="T17" fmla="*/ 19 h 38"/>
                <a:gd name="T18" fmla="*/ 37 w 38"/>
                <a:gd name="T19" fmla="*/ 22 h 38"/>
                <a:gd name="T20" fmla="*/ 36 w 38"/>
                <a:gd name="T21" fmla="*/ 25 h 38"/>
                <a:gd name="T22" fmla="*/ 34 w 38"/>
                <a:gd name="T23" fmla="*/ 29 h 38"/>
                <a:gd name="T24" fmla="*/ 31 w 38"/>
                <a:gd name="T25" fmla="*/ 31 h 38"/>
                <a:gd name="T26" fmla="*/ 29 w 38"/>
                <a:gd name="T27" fmla="*/ 33 h 38"/>
                <a:gd name="T28" fmla="*/ 26 w 38"/>
                <a:gd name="T29" fmla="*/ 36 h 38"/>
                <a:gd name="T30" fmla="*/ 23 w 38"/>
                <a:gd name="T31" fmla="*/ 36 h 38"/>
                <a:gd name="T32" fmla="*/ 18 w 38"/>
                <a:gd name="T33" fmla="*/ 37 h 38"/>
                <a:gd name="T34" fmla="*/ 13 w 38"/>
                <a:gd name="T35" fmla="*/ 35 h 38"/>
                <a:gd name="T36" fmla="*/ 5 w 38"/>
                <a:gd name="T37" fmla="*/ 32 h 38"/>
                <a:gd name="T38" fmla="*/ 1 w 38"/>
                <a:gd name="T39" fmla="*/ 27 h 38"/>
                <a:gd name="T40" fmla="*/ 1 w 38"/>
                <a:gd name="T41" fmla="*/ 20 h 38"/>
                <a:gd name="T42" fmla="*/ 0 w 38"/>
                <a:gd name="T43" fmla="*/ 15 h 38"/>
                <a:gd name="T44" fmla="*/ 2 w 38"/>
                <a:gd name="T45" fmla="*/ 13 h 38"/>
                <a:gd name="T46" fmla="*/ 3 w 38"/>
                <a:gd name="T47" fmla="*/ 9 h 38"/>
                <a:gd name="T48" fmla="*/ 4 w 38"/>
                <a:gd name="T49" fmla="*/ 7 h 38"/>
                <a:gd name="T50" fmla="*/ 9 w 38"/>
                <a:gd name="T51" fmla="*/ 4 h 38"/>
                <a:gd name="T52" fmla="*/ 11 w 38"/>
                <a:gd name="T53" fmla="*/ 2 h 38"/>
                <a:gd name="T54" fmla="*/ 15 w 38"/>
                <a:gd name="T55" fmla="*/ 1 h 38"/>
                <a:gd name="T56" fmla="*/ 18 w 38"/>
                <a:gd name="T57" fmla="*/ 1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38"/>
                <a:gd name="T89" fmla="*/ 38 w 38"/>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38">
                  <a:moveTo>
                    <a:pt x="18" y="1"/>
                  </a:moveTo>
                  <a:lnTo>
                    <a:pt x="22" y="0"/>
                  </a:lnTo>
                  <a:lnTo>
                    <a:pt x="26" y="2"/>
                  </a:lnTo>
                  <a:lnTo>
                    <a:pt x="29" y="2"/>
                  </a:lnTo>
                  <a:lnTo>
                    <a:pt x="33" y="6"/>
                  </a:lnTo>
                  <a:lnTo>
                    <a:pt x="34" y="9"/>
                  </a:lnTo>
                  <a:lnTo>
                    <a:pt x="36" y="12"/>
                  </a:lnTo>
                  <a:lnTo>
                    <a:pt x="37" y="15"/>
                  </a:lnTo>
                  <a:lnTo>
                    <a:pt x="37" y="19"/>
                  </a:lnTo>
                  <a:lnTo>
                    <a:pt x="37" y="22"/>
                  </a:lnTo>
                  <a:lnTo>
                    <a:pt x="36" y="25"/>
                  </a:lnTo>
                  <a:lnTo>
                    <a:pt x="34" y="29"/>
                  </a:lnTo>
                  <a:lnTo>
                    <a:pt x="31" y="31"/>
                  </a:lnTo>
                  <a:lnTo>
                    <a:pt x="29" y="33"/>
                  </a:lnTo>
                  <a:lnTo>
                    <a:pt x="26" y="36"/>
                  </a:lnTo>
                  <a:lnTo>
                    <a:pt x="23" y="36"/>
                  </a:lnTo>
                  <a:lnTo>
                    <a:pt x="18" y="37"/>
                  </a:lnTo>
                  <a:lnTo>
                    <a:pt x="13" y="35"/>
                  </a:lnTo>
                  <a:lnTo>
                    <a:pt x="5" y="32"/>
                  </a:lnTo>
                  <a:lnTo>
                    <a:pt x="1" y="27"/>
                  </a:lnTo>
                  <a:lnTo>
                    <a:pt x="1" y="20"/>
                  </a:lnTo>
                  <a:lnTo>
                    <a:pt x="0" y="15"/>
                  </a:lnTo>
                  <a:lnTo>
                    <a:pt x="2" y="13"/>
                  </a:lnTo>
                  <a:lnTo>
                    <a:pt x="3" y="9"/>
                  </a:lnTo>
                  <a:lnTo>
                    <a:pt x="4" y="7"/>
                  </a:lnTo>
                  <a:lnTo>
                    <a:pt x="9" y="4"/>
                  </a:lnTo>
                  <a:lnTo>
                    <a:pt x="11" y="2"/>
                  </a:lnTo>
                  <a:lnTo>
                    <a:pt x="15" y="1"/>
                  </a:lnTo>
                  <a:lnTo>
                    <a:pt x="18" y="1"/>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7" name="Freeform 60"/>
            <p:cNvSpPr>
              <a:spLocks/>
            </p:cNvSpPr>
            <p:nvPr/>
          </p:nvSpPr>
          <p:spPr bwMode="auto">
            <a:xfrm>
              <a:off x="3898" y="2096"/>
              <a:ext cx="45" cy="152"/>
            </a:xfrm>
            <a:custGeom>
              <a:avLst/>
              <a:gdLst>
                <a:gd name="T0" fmla="*/ 0 w 45"/>
                <a:gd name="T1" fmla="*/ 0 h 152"/>
                <a:gd name="T2" fmla="*/ 39 w 45"/>
                <a:gd name="T3" fmla="*/ 0 h 152"/>
                <a:gd name="T4" fmla="*/ 44 w 45"/>
                <a:gd name="T5" fmla="*/ 150 h 152"/>
                <a:gd name="T6" fmla="*/ 6 w 45"/>
                <a:gd name="T7" fmla="*/ 151 h 152"/>
                <a:gd name="T8" fmla="*/ 0 w 45"/>
                <a:gd name="T9" fmla="*/ 0 h 152"/>
                <a:gd name="T10" fmla="*/ 0 60000 65536"/>
                <a:gd name="T11" fmla="*/ 0 60000 65536"/>
                <a:gd name="T12" fmla="*/ 0 60000 65536"/>
                <a:gd name="T13" fmla="*/ 0 60000 65536"/>
                <a:gd name="T14" fmla="*/ 0 60000 65536"/>
                <a:gd name="T15" fmla="*/ 0 w 45"/>
                <a:gd name="T16" fmla="*/ 0 h 152"/>
                <a:gd name="T17" fmla="*/ 45 w 45"/>
                <a:gd name="T18" fmla="*/ 152 h 152"/>
              </a:gdLst>
              <a:ahLst/>
              <a:cxnLst>
                <a:cxn ang="T10">
                  <a:pos x="T0" y="T1"/>
                </a:cxn>
                <a:cxn ang="T11">
                  <a:pos x="T2" y="T3"/>
                </a:cxn>
                <a:cxn ang="T12">
                  <a:pos x="T4" y="T5"/>
                </a:cxn>
                <a:cxn ang="T13">
                  <a:pos x="T6" y="T7"/>
                </a:cxn>
                <a:cxn ang="T14">
                  <a:pos x="T8" y="T9"/>
                </a:cxn>
              </a:cxnLst>
              <a:rect l="T15" t="T16" r="T17" b="T18"/>
              <a:pathLst>
                <a:path w="45" h="152">
                  <a:moveTo>
                    <a:pt x="0" y="0"/>
                  </a:moveTo>
                  <a:lnTo>
                    <a:pt x="39" y="0"/>
                  </a:lnTo>
                  <a:lnTo>
                    <a:pt x="44" y="150"/>
                  </a:lnTo>
                  <a:lnTo>
                    <a:pt x="6" y="151"/>
                  </a:lnTo>
                  <a:lnTo>
                    <a:pt x="0" y="0"/>
                  </a:lnTo>
                </a:path>
              </a:pathLst>
            </a:custGeom>
            <a:solidFill>
              <a:srgbClr val="FF0000"/>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8" name="Freeform 61"/>
            <p:cNvSpPr>
              <a:spLocks/>
            </p:cNvSpPr>
            <p:nvPr/>
          </p:nvSpPr>
          <p:spPr bwMode="auto">
            <a:xfrm>
              <a:off x="3943" y="2095"/>
              <a:ext cx="47" cy="151"/>
            </a:xfrm>
            <a:custGeom>
              <a:avLst/>
              <a:gdLst>
                <a:gd name="T0" fmla="*/ 0 w 47"/>
                <a:gd name="T1" fmla="*/ 1 h 151"/>
                <a:gd name="T2" fmla="*/ 39 w 47"/>
                <a:gd name="T3" fmla="*/ 0 h 151"/>
                <a:gd name="T4" fmla="*/ 46 w 47"/>
                <a:gd name="T5" fmla="*/ 149 h 151"/>
                <a:gd name="T6" fmla="*/ 7 w 47"/>
                <a:gd name="T7" fmla="*/ 150 h 151"/>
                <a:gd name="T8" fmla="*/ 0 w 47"/>
                <a:gd name="T9" fmla="*/ 1 h 151"/>
                <a:gd name="T10" fmla="*/ 0 60000 65536"/>
                <a:gd name="T11" fmla="*/ 0 60000 65536"/>
                <a:gd name="T12" fmla="*/ 0 60000 65536"/>
                <a:gd name="T13" fmla="*/ 0 60000 65536"/>
                <a:gd name="T14" fmla="*/ 0 60000 65536"/>
                <a:gd name="T15" fmla="*/ 0 w 47"/>
                <a:gd name="T16" fmla="*/ 0 h 151"/>
                <a:gd name="T17" fmla="*/ 47 w 47"/>
                <a:gd name="T18" fmla="*/ 151 h 151"/>
              </a:gdLst>
              <a:ahLst/>
              <a:cxnLst>
                <a:cxn ang="T10">
                  <a:pos x="T0" y="T1"/>
                </a:cxn>
                <a:cxn ang="T11">
                  <a:pos x="T2" y="T3"/>
                </a:cxn>
                <a:cxn ang="T12">
                  <a:pos x="T4" y="T5"/>
                </a:cxn>
                <a:cxn ang="T13">
                  <a:pos x="T6" y="T7"/>
                </a:cxn>
                <a:cxn ang="T14">
                  <a:pos x="T8" y="T9"/>
                </a:cxn>
              </a:cxnLst>
              <a:rect l="T15" t="T16" r="T17" b="T18"/>
              <a:pathLst>
                <a:path w="47" h="151">
                  <a:moveTo>
                    <a:pt x="0" y="1"/>
                  </a:moveTo>
                  <a:lnTo>
                    <a:pt x="39" y="0"/>
                  </a:lnTo>
                  <a:lnTo>
                    <a:pt x="46" y="149"/>
                  </a:lnTo>
                  <a:lnTo>
                    <a:pt x="7" y="150"/>
                  </a:lnTo>
                  <a:lnTo>
                    <a:pt x="0" y="1"/>
                  </a:lnTo>
                </a:path>
              </a:pathLst>
            </a:custGeom>
            <a:solidFill>
              <a:srgbClr val="FFFFFF"/>
            </a:solidFill>
            <a:ln w="12700" cap="rnd" cmpd="sng">
              <a:noFill/>
              <a:prstDash val="solid"/>
              <a:round/>
              <a:headEnd type="none" w="med" len="med"/>
              <a:tailEnd type="none" w="med" len="med"/>
            </a:ln>
          </p:spPr>
          <p:txBody>
            <a:bodyPr/>
            <a:lstStyle/>
            <a:p>
              <a:endParaRPr lang="en-GB" sz="2800" b="1">
                <a:solidFill>
                  <a:srgbClr val="FFFF00"/>
                </a:solidFill>
              </a:endParaRPr>
            </a:p>
          </p:txBody>
        </p:sp>
        <p:sp>
          <p:nvSpPr>
            <p:cNvPr id="44109" name="Freeform 62"/>
            <p:cNvSpPr>
              <a:spLocks/>
            </p:cNvSpPr>
            <p:nvPr/>
          </p:nvSpPr>
          <p:spPr bwMode="auto">
            <a:xfrm>
              <a:off x="3984" y="2091"/>
              <a:ext cx="45" cy="151"/>
            </a:xfrm>
            <a:custGeom>
              <a:avLst/>
              <a:gdLst>
                <a:gd name="T0" fmla="*/ 0 w 45"/>
                <a:gd name="T1" fmla="*/ 0 h 151"/>
                <a:gd name="T2" fmla="*/ 38 w 45"/>
                <a:gd name="T3" fmla="*/ 1 h 151"/>
                <a:gd name="T4" fmla="*/ 44 w 45"/>
                <a:gd name="T5" fmla="*/ 150 h 151"/>
                <a:gd name="T6" fmla="*/ 5 w 45"/>
                <a:gd name="T7" fmla="*/ 149 h 151"/>
                <a:gd name="T8" fmla="*/ 0 w 45"/>
                <a:gd name="T9" fmla="*/ 0 h 151"/>
                <a:gd name="T10" fmla="*/ 0 60000 65536"/>
                <a:gd name="T11" fmla="*/ 0 60000 65536"/>
                <a:gd name="T12" fmla="*/ 0 60000 65536"/>
                <a:gd name="T13" fmla="*/ 0 60000 65536"/>
                <a:gd name="T14" fmla="*/ 0 60000 65536"/>
                <a:gd name="T15" fmla="*/ 0 w 45"/>
                <a:gd name="T16" fmla="*/ 0 h 151"/>
                <a:gd name="T17" fmla="*/ 45 w 45"/>
                <a:gd name="T18" fmla="*/ 151 h 151"/>
              </a:gdLst>
              <a:ahLst/>
              <a:cxnLst>
                <a:cxn ang="T10">
                  <a:pos x="T0" y="T1"/>
                </a:cxn>
                <a:cxn ang="T11">
                  <a:pos x="T2" y="T3"/>
                </a:cxn>
                <a:cxn ang="T12">
                  <a:pos x="T4" y="T5"/>
                </a:cxn>
                <a:cxn ang="T13">
                  <a:pos x="T6" y="T7"/>
                </a:cxn>
                <a:cxn ang="T14">
                  <a:pos x="T8" y="T9"/>
                </a:cxn>
              </a:cxnLst>
              <a:rect l="T15" t="T16" r="T17" b="T18"/>
              <a:pathLst>
                <a:path w="45" h="151">
                  <a:moveTo>
                    <a:pt x="0" y="0"/>
                  </a:moveTo>
                  <a:lnTo>
                    <a:pt x="38" y="1"/>
                  </a:lnTo>
                  <a:lnTo>
                    <a:pt x="44" y="150"/>
                  </a:lnTo>
                  <a:lnTo>
                    <a:pt x="5" y="149"/>
                  </a:lnTo>
                  <a:lnTo>
                    <a:pt x="0" y="0"/>
                  </a:lnTo>
                </a:path>
              </a:pathLst>
            </a:custGeom>
            <a:solidFill>
              <a:srgbClr val="000066"/>
            </a:solidFill>
            <a:ln w="12700" cap="rnd" cmpd="sng">
              <a:noFill/>
              <a:prstDash val="solid"/>
              <a:round/>
              <a:headEnd type="none" w="med" len="med"/>
              <a:tailEnd type="none" w="med" len="med"/>
            </a:ln>
          </p:spPr>
          <p:txBody>
            <a:bodyPr/>
            <a:lstStyle/>
            <a:p>
              <a:endParaRPr lang="en-GB" sz="2800" b="1">
                <a:solidFill>
                  <a:srgbClr val="FFFF00"/>
                </a:solidFill>
              </a:endParaRPr>
            </a:p>
          </p:txBody>
        </p:sp>
      </p:grpSp>
      <p:sp>
        <p:nvSpPr>
          <p:cNvPr id="71745" name="Line 65"/>
          <p:cNvSpPr>
            <a:spLocks noChangeShapeType="1"/>
          </p:cNvSpPr>
          <p:nvPr/>
        </p:nvSpPr>
        <p:spPr bwMode="auto">
          <a:xfrm flipV="1">
            <a:off x="3767932" y="1545357"/>
            <a:ext cx="0" cy="1522412"/>
          </a:xfrm>
          <a:prstGeom prst="line">
            <a:avLst/>
          </a:prstGeom>
          <a:noFill/>
          <a:ln w="50800">
            <a:solidFill>
              <a:srgbClr val="00FF00"/>
            </a:solidFill>
            <a:round/>
            <a:headEnd/>
            <a:tailEnd type="triangle" w="med" len="med"/>
          </a:ln>
        </p:spPr>
        <p:txBody>
          <a:bodyPr wrap="none" anchor="ctr"/>
          <a:lstStyle/>
          <a:p>
            <a:endParaRPr lang="en-GB" sz="2800" b="1">
              <a:solidFill>
                <a:srgbClr val="FFFF00"/>
              </a:solidFill>
            </a:endParaRPr>
          </a:p>
        </p:txBody>
      </p:sp>
      <p:sp>
        <p:nvSpPr>
          <p:cNvPr id="71747" name="Rectangle 67"/>
          <p:cNvSpPr>
            <a:spLocks noChangeArrowheads="1"/>
          </p:cNvSpPr>
          <p:nvPr/>
        </p:nvSpPr>
        <p:spPr bwMode="auto">
          <a:xfrm>
            <a:off x="3851920" y="1268760"/>
            <a:ext cx="742192"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Lift</a:t>
            </a:r>
          </a:p>
        </p:txBody>
      </p:sp>
      <p:sp>
        <p:nvSpPr>
          <p:cNvPr id="44041" name="Rectangle 68"/>
          <p:cNvSpPr>
            <a:spLocks noChangeArrowheads="1"/>
          </p:cNvSpPr>
          <p:nvPr/>
        </p:nvSpPr>
        <p:spPr bwMode="auto">
          <a:xfrm>
            <a:off x="3779912" y="4005064"/>
            <a:ext cx="1373710"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Weight</a:t>
            </a:r>
            <a:endParaRPr lang="en-GB" sz="2800" b="1" dirty="0">
              <a:solidFill>
                <a:srgbClr val="FFFF00"/>
              </a:solidFill>
              <a:latin typeface="Comic Sans MS" pitchFamily="66" charset="0"/>
            </a:endParaRPr>
          </a:p>
        </p:txBody>
      </p:sp>
      <p:sp>
        <p:nvSpPr>
          <p:cNvPr id="44042" name="Rectangle 69"/>
          <p:cNvSpPr>
            <a:spLocks noChangeArrowheads="1"/>
          </p:cNvSpPr>
          <p:nvPr/>
        </p:nvSpPr>
        <p:spPr bwMode="auto">
          <a:xfrm>
            <a:off x="7020272" y="2276872"/>
            <a:ext cx="1160575"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Flight</a:t>
            </a:r>
          </a:p>
        </p:txBody>
      </p:sp>
      <p:sp>
        <p:nvSpPr>
          <p:cNvPr id="44043" name="Rectangle 70"/>
          <p:cNvSpPr>
            <a:spLocks noChangeArrowheads="1"/>
          </p:cNvSpPr>
          <p:nvPr/>
        </p:nvSpPr>
        <p:spPr bwMode="auto">
          <a:xfrm>
            <a:off x="7108032" y="2783607"/>
            <a:ext cx="942567"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p</a:t>
            </a:r>
            <a:r>
              <a:rPr lang="en-GB" sz="2800" b="1" dirty="0" smtClean="0">
                <a:solidFill>
                  <a:srgbClr val="FFFF00"/>
                </a:solidFill>
              </a:rPr>
              <a:t>ath</a:t>
            </a:r>
            <a:endParaRPr lang="en-GB" sz="2800" b="1" dirty="0">
              <a:solidFill>
                <a:srgbClr val="FFFF00"/>
              </a:solidFill>
            </a:endParaRPr>
          </a:p>
        </p:txBody>
      </p:sp>
      <p:sp>
        <p:nvSpPr>
          <p:cNvPr id="71751" name="Rectangle 71"/>
          <p:cNvSpPr>
            <a:spLocks noChangeArrowheads="1"/>
          </p:cNvSpPr>
          <p:nvPr/>
        </p:nvSpPr>
        <p:spPr bwMode="auto">
          <a:xfrm>
            <a:off x="0" y="4599707"/>
            <a:ext cx="9144000" cy="520655"/>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2800" b="1" dirty="0">
                <a:solidFill>
                  <a:srgbClr val="FFFF00"/>
                </a:solidFill>
              </a:rPr>
              <a:t>Something causes the nose to rise</a:t>
            </a:r>
          </a:p>
        </p:txBody>
      </p:sp>
      <p:sp>
        <p:nvSpPr>
          <p:cNvPr id="71754" name="Line 74"/>
          <p:cNvSpPr>
            <a:spLocks noChangeShapeType="1"/>
          </p:cNvSpPr>
          <p:nvPr/>
        </p:nvSpPr>
        <p:spPr bwMode="auto">
          <a:xfrm flipH="1" flipV="1">
            <a:off x="6012159" y="1628800"/>
            <a:ext cx="19547" cy="1119882"/>
          </a:xfrm>
          <a:prstGeom prst="line">
            <a:avLst/>
          </a:prstGeom>
          <a:noFill/>
          <a:ln w="53975">
            <a:solidFill>
              <a:srgbClr val="00FF00"/>
            </a:solidFill>
            <a:round/>
            <a:headEnd/>
            <a:tailEnd type="triangle" w="med" len="med"/>
          </a:ln>
        </p:spPr>
        <p:txBody>
          <a:bodyPr/>
          <a:lstStyle/>
          <a:p>
            <a:endParaRPr lang="en-GB" sz="2800" b="1">
              <a:solidFill>
                <a:srgbClr val="FFFF00"/>
              </a:solidFill>
            </a:endParaRPr>
          </a:p>
        </p:txBody>
      </p:sp>
      <p:sp>
        <p:nvSpPr>
          <p:cNvPr id="71755" name="Line 75"/>
          <p:cNvSpPr>
            <a:spLocks noChangeShapeType="1"/>
          </p:cNvSpPr>
          <p:nvPr/>
        </p:nvSpPr>
        <p:spPr bwMode="auto">
          <a:xfrm>
            <a:off x="3799682" y="2174007"/>
            <a:ext cx="2232025" cy="0"/>
          </a:xfrm>
          <a:prstGeom prst="line">
            <a:avLst/>
          </a:prstGeom>
          <a:noFill/>
          <a:ln w="25400">
            <a:solidFill>
              <a:schemeClr val="bg1"/>
            </a:solidFill>
            <a:round/>
            <a:headEnd/>
            <a:tailEnd type="triangle" w="med" len="med"/>
          </a:ln>
        </p:spPr>
        <p:txBody>
          <a:bodyPr/>
          <a:lstStyle/>
          <a:p>
            <a:endParaRPr lang="en-GB" sz="2800" b="1">
              <a:solidFill>
                <a:srgbClr val="FFFF00"/>
              </a:solidFill>
            </a:endParaRPr>
          </a:p>
        </p:txBody>
      </p:sp>
      <p:sp>
        <p:nvSpPr>
          <p:cNvPr id="71756" name="Line 76"/>
          <p:cNvSpPr>
            <a:spLocks noChangeShapeType="1"/>
          </p:cNvSpPr>
          <p:nvPr/>
        </p:nvSpPr>
        <p:spPr bwMode="auto">
          <a:xfrm>
            <a:off x="3799682" y="1885082"/>
            <a:ext cx="0" cy="504825"/>
          </a:xfrm>
          <a:prstGeom prst="line">
            <a:avLst/>
          </a:prstGeom>
          <a:noFill/>
          <a:ln w="50800">
            <a:solidFill>
              <a:srgbClr val="FF9900"/>
            </a:solidFill>
            <a:round/>
            <a:headEnd/>
            <a:tailEnd/>
          </a:ln>
        </p:spPr>
        <p:txBody>
          <a:bodyPr/>
          <a:lstStyle/>
          <a:p>
            <a:endParaRPr lang="en-GB" sz="2800" b="1">
              <a:solidFill>
                <a:srgbClr val="FFFF00"/>
              </a:solidFill>
            </a:endParaRPr>
          </a:p>
        </p:txBody>
      </p:sp>
      <p:sp>
        <p:nvSpPr>
          <p:cNvPr id="71757" name="Line 77"/>
          <p:cNvSpPr>
            <a:spLocks noChangeShapeType="1"/>
          </p:cNvSpPr>
          <p:nvPr/>
        </p:nvSpPr>
        <p:spPr bwMode="auto">
          <a:xfrm flipH="1">
            <a:off x="3437732" y="2029544"/>
            <a:ext cx="361950" cy="0"/>
          </a:xfrm>
          <a:prstGeom prst="line">
            <a:avLst/>
          </a:prstGeom>
          <a:noFill/>
          <a:ln w="25400">
            <a:solidFill>
              <a:schemeClr val="bg1"/>
            </a:solidFill>
            <a:round/>
            <a:headEnd/>
            <a:tailEnd type="triangle" w="med" len="med"/>
          </a:ln>
        </p:spPr>
        <p:txBody>
          <a:bodyPr/>
          <a:lstStyle/>
          <a:p>
            <a:endParaRPr lang="en-GB" sz="2800" b="1">
              <a:solidFill>
                <a:srgbClr val="FFFF00"/>
              </a:solidFill>
            </a:endParaRPr>
          </a:p>
        </p:txBody>
      </p:sp>
      <p:sp>
        <p:nvSpPr>
          <p:cNvPr id="71758" name="Text Box 78"/>
          <p:cNvSpPr txBox="1">
            <a:spLocks noChangeArrowheads="1"/>
          </p:cNvSpPr>
          <p:nvPr/>
        </p:nvSpPr>
        <p:spPr bwMode="auto">
          <a:xfrm>
            <a:off x="5652120" y="1124744"/>
            <a:ext cx="1008063" cy="523220"/>
          </a:xfrm>
          <a:prstGeom prst="rect">
            <a:avLst/>
          </a:prstGeom>
          <a:noFill/>
          <a:ln w="0" algn="ctr">
            <a:noFill/>
            <a:miter lim="800000"/>
            <a:headEnd/>
            <a:tailEnd/>
          </a:ln>
        </p:spPr>
        <p:txBody>
          <a:bodyPr>
            <a:spAutoFit/>
          </a:bodyPr>
          <a:lstStyle/>
          <a:p>
            <a:pPr>
              <a:spcBef>
                <a:spcPct val="50000"/>
              </a:spcBef>
            </a:pPr>
            <a:r>
              <a:rPr lang="en-GB" sz="2800" b="1" dirty="0">
                <a:solidFill>
                  <a:srgbClr val="FFFF00"/>
                </a:solidFill>
              </a:rPr>
              <a:t>Lift</a:t>
            </a:r>
          </a:p>
        </p:txBody>
      </p:sp>
      <p:sp>
        <p:nvSpPr>
          <p:cNvPr id="71759" name="Rectangle 79"/>
          <p:cNvSpPr>
            <a:spLocks noChangeArrowheads="1"/>
          </p:cNvSpPr>
          <p:nvPr/>
        </p:nvSpPr>
        <p:spPr bwMode="auto">
          <a:xfrm>
            <a:off x="251520" y="5229200"/>
            <a:ext cx="8512720" cy="954107"/>
          </a:xfrm>
          <a:prstGeom prst="rect">
            <a:avLst/>
          </a:prstGeom>
          <a:noFill/>
          <a:ln w="0" algn="ctr">
            <a:noFill/>
            <a:miter lim="800000"/>
            <a:headEnd/>
            <a:tailEnd/>
          </a:ln>
        </p:spPr>
        <p:txBody>
          <a:bodyPr wrap="square">
            <a:spAutoFit/>
          </a:bodyPr>
          <a:lstStyle/>
          <a:p>
            <a:r>
              <a:rPr lang="en-GB" sz="2800" b="1" dirty="0">
                <a:solidFill>
                  <a:srgbClr val="FFFF00"/>
                </a:solidFill>
              </a:rPr>
              <a:t>Lift wings  -  </a:t>
            </a:r>
            <a:r>
              <a:rPr lang="en-GB" sz="2800" b="1" dirty="0" smtClean="0">
                <a:solidFill>
                  <a:srgbClr val="FFFF00"/>
                </a:solidFill>
              </a:rPr>
              <a:t>destabilising</a:t>
            </a:r>
            <a:endParaRPr lang="en-GB" sz="2800" b="1" dirty="0">
              <a:solidFill>
                <a:srgbClr val="FFFF00"/>
              </a:solidFill>
            </a:endParaRPr>
          </a:p>
          <a:p>
            <a:r>
              <a:rPr lang="en-GB" sz="2800" b="1" dirty="0">
                <a:solidFill>
                  <a:srgbClr val="FFFF00"/>
                </a:solidFill>
              </a:rPr>
              <a:t>Lift </a:t>
            </a:r>
            <a:r>
              <a:rPr lang="en-GB" sz="2800" b="1" dirty="0" err="1">
                <a:solidFill>
                  <a:srgbClr val="FFFF00"/>
                </a:solidFill>
              </a:rPr>
              <a:t>tailplane</a:t>
            </a:r>
            <a:r>
              <a:rPr lang="en-GB" sz="2800" b="1" dirty="0">
                <a:solidFill>
                  <a:srgbClr val="FFFF00"/>
                </a:solidFill>
              </a:rPr>
              <a:t> - </a:t>
            </a:r>
            <a:r>
              <a:rPr lang="en-GB" sz="2800" b="1" dirty="0" smtClean="0">
                <a:solidFill>
                  <a:srgbClr val="FFFF00"/>
                </a:solidFill>
              </a:rPr>
              <a:t>stabilising</a:t>
            </a:r>
            <a:endParaRPr lang="en-GB" sz="2800" b="1" dirty="0">
              <a:solidFill>
                <a:srgbClr val="FFFF00"/>
              </a:solidFill>
            </a:endParaRPr>
          </a:p>
        </p:txBody>
      </p:sp>
      <p:sp>
        <p:nvSpPr>
          <p:cNvPr id="71760" name="Rectangle 80"/>
          <p:cNvSpPr>
            <a:spLocks noChangeArrowheads="1"/>
          </p:cNvSpPr>
          <p:nvPr/>
        </p:nvSpPr>
        <p:spPr bwMode="auto">
          <a:xfrm>
            <a:off x="0" y="5229200"/>
            <a:ext cx="8712968" cy="954107"/>
          </a:xfrm>
          <a:prstGeom prst="rect">
            <a:avLst/>
          </a:prstGeom>
          <a:noFill/>
          <a:ln w="0" algn="ctr">
            <a:noFill/>
            <a:miter lim="800000"/>
            <a:headEnd/>
            <a:tailEnd/>
          </a:ln>
        </p:spPr>
        <p:txBody>
          <a:bodyPr wrap="square">
            <a:spAutoFit/>
          </a:bodyPr>
          <a:lstStyle/>
          <a:p>
            <a:r>
              <a:rPr lang="en-GB" sz="2800" b="1" dirty="0">
                <a:solidFill>
                  <a:srgbClr val="FFFF00"/>
                </a:solidFill>
              </a:rPr>
              <a:t>Stabilising influence of </a:t>
            </a:r>
            <a:r>
              <a:rPr lang="en-GB" sz="2800" b="1" dirty="0" err="1">
                <a:solidFill>
                  <a:srgbClr val="FFFF00"/>
                </a:solidFill>
              </a:rPr>
              <a:t>t</a:t>
            </a:r>
            <a:r>
              <a:rPr lang="en-GB" sz="2800" b="1" dirty="0" err="1" smtClean="0">
                <a:solidFill>
                  <a:srgbClr val="FFFF00"/>
                </a:solidFill>
              </a:rPr>
              <a:t>ailplane</a:t>
            </a:r>
            <a:r>
              <a:rPr lang="en-GB" sz="2800" b="1" dirty="0">
                <a:solidFill>
                  <a:srgbClr val="FFFF00"/>
                </a:solidFill>
              </a:rPr>
              <a:t>:</a:t>
            </a:r>
          </a:p>
          <a:p>
            <a:r>
              <a:rPr lang="en-GB" sz="2800" b="1" dirty="0">
                <a:solidFill>
                  <a:srgbClr val="FFFF00"/>
                </a:solidFill>
              </a:rPr>
              <a:t>Area x Moment Arm = Tail Volume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51">
                                            <p:txEl>
                                              <p:pRg st="0" end="0"/>
                                            </p:txEl>
                                          </p:spTgt>
                                        </p:tgtEl>
                                        <p:attrNameLst>
                                          <p:attrName>style.visibility</p:attrName>
                                        </p:attrNameLst>
                                      </p:cBhvr>
                                      <p:to>
                                        <p:strVal val="visible"/>
                                      </p:to>
                                    </p:set>
                                    <p:animEffect transition="in" filter="fade">
                                      <p:cBhvr>
                                        <p:cTn id="7" dur="2000"/>
                                        <p:tgtEl>
                                          <p:spTgt spid="717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600000">
                                      <p:cBhvr>
                                        <p:cTn id="11" dur="1000" fill="hold"/>
                                        <p:tgtEl>
                                          <p:spTgt spid="2"/>
                                        </p:tgtEl>
                                        <p:attrNameLst>
                                          <p:attrName>r</p:attrName>
                                        </p:attrNameLst>
                                      </p:cBhvr>
                                    </p:animRot>
                                  </p:childTnLst>
                                </p:cTn>
                              </p:par>
                              <p:par>
                                <p:cTn id="12" presetID="0" presetClass="path" presetSubtype="0" accel="50000" decel="50000" fill="hold" grpId="0" nodeType="withEffect">
                                  <p:stCondLst>
                                    <p:cond delay="0"/>
                                  </p:stCondLst>
                                  <p:childTnLst>
                                    <p:animMotion origin="layout" path="M 4.16667E-6 -3.00578E-6 L -0.03594 -0.02982 " pathEditMode="relative" rAng="0" ptsTypes="AA">
                                      <p:cBhvr>
                                        <p:cTn id="13" dur="2000" fill="hold"/>
                                        <p:tgtEl>
                                          <p:spTgt spid="71745"/>
                                        </p:tgtEl>
                                        <p:attrNameLst>
                                          <p:attrName>ppt_x</p:attrName>
                                          <p:attrName>ppt_y</p:attrName>
                                        </p:attrNameLst>
                                      </p:cBhvr>
                                      <p:rCtr x="-18" y="-15"/>
                                    </p:animMotion>
                                  </p:childTnLst>
                                </p:cTn>
                              </p:par>
                              <p:par>
                                <p:cTn id="14" presetID="0" presetClass="path" presetSubtype="0" accel="50000" decel="50000" fill="hold" grpId="0" nodeType="withEffect">
                                  <p:stCondLst>
                                    <p:cond delay="0"/>
                                  </p:stCondLst>
                                  <p:childTnLst>
                                    <p:animMotion origin="layout" path="M 2.77778E-7 -4.45087E-6 L -0.04809 -0.02242 " pathEditMode="relative" rAng="0" ptsTypes="AA">
                                      <p:cBhvr>
                                        <p:cTn id="15" dur="2000" fill="hold"/>
                                        <p:tgtEl>
                                          <p:spTgt spid="71747"/>
                                        </p:tgtEl>
                                        <p:attrNameLst>
                                          <p:attrName>ppt_x</p:attrName>
                                          <p:attrName>ppt_y</p:attrName>
                                        </p:attrNameLst>
                                      </p:cBhvr>
                                      <p:rCtr x="-24" y="-11"/>
                                    </p:animMotion>
                                  </p:childTnLst>
                                </p:cTn>
                              </p:par>
                              <p:par>
                                <p:cTn id="16" presetID="22" presetClass="entr" presetSubtype="4" fill="hold" grpId="0" nodeType="withEffect">
                                  <p:stCondLst>
                                    <p:cond delay="0"/>
                                  </p:stCondLst>
                                  <p:childTnLst>
                                    <p:set>
                                      <p:cBhvr>
                                        <p:cTn id="17" dur="1" fill="hold">
                                          <p:stCondLst>
                                            <p:cond delay="0"/>
                                          </p:stCondLst>
                                        </p:cTn>
                                        <p:tgtEl>
                                          <p:spTgt spid="71754"/>
                                        </p:tgtEl>
                                        <p:attrNameLst>
                                          <p:attrName>style.visibility</p:attrName>
                                        </p:attrNameLst>
                                      </p:cBhvr>
                                      <p:to>
                                        <p:strVal val="visible"/>
                                      </p:to>
                                    </p:set>
                                    <p:animEffect transition="in" filter="wipe(down)">
                                      <p:cBhvr>
                                        <p:cTn id="18" dur="2000"/>
                                        <p:tgtEl>
                                          <p:spTgt spid="7175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1758"/>
                                        </p:tgtEl>
                                        <p:attrNameLst>
                                          <p:attrName>style.visibility</p:attrName>
                                        </p:attrNameLst>
                                      </p:cBhvr>
                                      <p:to>
                                        <p:strVal val="visible"/>
                                      </p:to>
                                    </p:set>
                                    <p:animEffect transition="in" filter="fade">
                                      <p:cBhvr>
                                        <p:cTn id="22" dur="1000"/>
                                        <p:tgtEl>
                                          <p:spTgt spid="71758"/>
                                        </p:tgtEl>
                                      </p:cBhvr>
                                    </p:animEffect>
                                  </p:childTnLst>
                                </p:cTn>
                              </p:par>
                              <p:par>
                                <p:cTn id="23" presetID="10" presetClass="exit" presetSubtype="0" fill="hold" nodeType="withEffect">
                                  <p:stCondLst>
                                    <p:cond delay="0"/>
                                  </p:stCondLst>
                                  <p:childTnLst>
                                    <p:animEffect transition="out" filter="fade">
                                      <p:cBhvr>
                                        <p:cTn id="24" dur="2000"/>
                                        <p:tgtEl>
                                          <p:spTgt spid="71751">
                                            <p:txEl>
                                              <p:pRg st="0" end="0"/>
                                            </p:txEl>
                                          </p:spTgt>
                                        </p:tgtEl>
                                      </p:cBhvr>
                                    </p:animEffect>
                                    <p:set>
                                      <p:cBhvr>
                                        <p:cTn id="25" dur="1" fill="hold">
                                          <p:stCondLst>
                                            <p:cond delay="1999"/>
                                          </p:stCondLst>
                                        </p:cTn>
                                        <p:tgtEl>
                                          <p:spTgt spid="71751">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1756"/>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71755"/>
                                        </p:tgtEl>
                                        <p:attrNameLst>
                                          <p:attrName>style.visibility</p:attrName>
                                        </p:attrNameLst>
                                      </p:cBhvr>
                                      <p:to>
                                        <p:strVal val="visible"/>
                                      </p:to>
                                    </p:set>
                                    <p:animEffect transition="in" filter="wipe(left)">
                                      <p:cBhvr>
                                        <p:cTn id="33" dur="2000"/>
                                        <p:tgtEl>
                                          <p:spTgt spid="7175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1757"/>
                                        </p:tgtEl>
                                        <p:attrNameLst>
                                          <p:attrName>style.visibility</p:attrName>
                                        </p:attrNameLst>
                                      </p:cBhvr>
                                      <p:to>
                                        <p:strVal val="visible"/>
                                      </p:to>
                                    </p:set>
                                    <p:animEffect transition="in" filter="wipe(right)">
                                      <p:cBhvr>
                                        <p:cTn id="36" dur="2000"/>
                                        <p:tgtEl>
                                          <p:spTgt spid="7175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59">
                                            <p:txEl>
                                              <p:pRg st="0" end="0"/>
                                            </p:txEl>
                                          </p:spTgt>
                                        </p:tgtEl>
                                        <p:attrNameLst>
                                          <p:attrName>style.visibility</p:attrName>
                                        </p:attrNameLst>
                                      </p:cBhvr>
                                      <p:to>
                                        <p:strVal val="visible"/>
                                      </p:to>
                                    </p:set>
                                  </p:childTnLst>
                                  <p:subTnLst>
                                    <p:set>
                                      <p:cBhvr override="childStyle">
                                        <p:cTn dur="1" fill="hold" display="0" masterRel="nextClick" afterEffect="1"/>
                                        <p:tgtEl>
                                          <p:spTgt spid="71759">
                                            <p:txEl>
                                              <p:pRg st="0" end="0"/>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1759">
                                            <p:txEl>
                                              <p:pRg st="1" end="1"/>
                                            </p:txEl>
                                          </p:spTgt>
                                        </p:tgtEl>
                                        <p:attrNameLst>
                                          <p:attrName>style.visibility</p:attrName>
                                        </p:attrNameLst>
                                      </p:cBhvr>
                                      <p:to>
                                        <p:strVal val="visible"/>
                                      </p:to>
                                    </p:set>
                                  </p:childTnLst>
                                  <p:subTnLst>
                                    <p:set>
                                      <p:cBhvr override="childStyle">
                                        <p:cTn dur="1" fill="hold" display="0" masterRel="nextClick" afterEffect="1"/>
                                        <p:tgtEl>
                                          <p:spTgt spid="71759">
                                            <p:txEl>
                                              <p:pRg st="1" end="1"/>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1760"/>
                                        </p:tgtEl>
                                        <p:attrNameLst>
                                          <p:attrName>style.visibility</p:attrName>
                                        </p:attrNameLst>
                                      </p:cBhvr>
                                      <p:to>
                                        <p:strVal val="visible"/>
                                      </p:to>
                                    </p:set>
                                    <p:animEffect transition="in" filter="fade">
                                      <p:cBhvr>
                                        <p:cTn id="49" dur="1000"/>
                                        <p:tgtEl>
                                          <p:spTgt spid="7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5" grpId="0" animBg="1"/>
      <p:bldP spid="71747" grpId="0"/>
      <p:bldP spid="71754" grpId="0" animBg="1"/>
      <p:bldP spid="71755" grpId="0" animBg="1"/>
      <p:bldP spid="71756" grpId="0" animBg="1"/>
      <p:bldP spid="71757" grpId="0" animBg="1"/>
      <p:bldP spid="71758" grpId="0"/>
      <p:bldP spid="717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409549" y="3045562"/>
            <a:ext cx="4324903" cy="766877"/>
          </a:xfrm>
          <a:prstGeom prst="rect">
            <a:avLst/>
          </a:prstGeom>
          <a:noFill/>
          <a:ln w="12700">
            <a:noFill/>
            <a:miter lim="800000"/>
            <a:headEnd/>
            <a:tailEnd/>
          </a:ln>
        </p:spPr>
        <p:txBody>
          <a:bodyPr wrap="none" lIns="90488" tIns="44450" rIns="90488" bIns="44450">
            <a:spAutoFit/>
          </a:bodyPr>
          <a:lstStyle/>
          <a:p>
            <a:pPr algn="ctr" defTabSz="762000" eaLnBrk="0" hangingPunct="0"/>
            <a:r>
              <a:rPr lang="en-GB" sz="4400" b="1" dirty="0">
                <a:solidFill>
                  <a:srgbClr val="FAFD00"/>
                </a:solidFill>
              </a:rPr>
              <a:t>Lateral </a:t>
            </a:r>
            <a:r>
              <a:rPr lang="en-GB" sz="4400" b="1" dirty="0" smtClean="0">
                <a:solidFill>
                  <a:srgbClr val="FAFD00"/>
                </a:solidFill>
              </a:rPr>
              <a:t>stability</a:t>
            </a:r>
            <a:endParaRPr lang="en-GB" sz="4400" b="1" dirty="0">
              <a:solidFill>
                <a:srgbClr val="FAFD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104452">
            <a:off x="1767707" y="2573046"/>
            <a:ext cx="4892675" cy="1730375"/>
            <a:chOff x="1308" y="1997"/>
            <a:chExt cx="3082" cy="1090"/>
          </a:xfrm>
        </p:grpSpPr>
        <p:sp>
          <p:nvSpPr>
            <p:cNvPr id="46095" name="Freeform 3"/>
            <p:cNvSpPr>
              <a:spLocks/>
            </p:cNvSpPr>
            <p:nvPr/>
          </p:nvSpPr>
          <p:spPr bwMode="auto">
            <a:xfrm>
              <a:off x="2696" y="2685"/>
              <a:ext cx="49" cy="63"/>
            </a:xfrm>
            <a:custGeom>
              <a:avLst/>
              <a:gdLst>
                <a:gd name="T0" fmla="*/ 11 w 49"/>
                <a:gd name="T1" fmla="*/ 0 h 63"/>
                <a:gd name="T2" fmla="*/ 1 w 49"/>
                <a:gd name="T3" fmla="*/ 35 h 63"/>
                <a:gd name="T4" fmla="*/ 0 w 49"/>
                <a:gd name="T5" fmla="*/ 40 h 63"/>
                <a:gd name="T6" fmla="*/ 0 w 49"/>
                <a:gd name="T7" fmla="*/ 44 h 63"/>
                <a:gd name="T8" fmla="*/ 1 w 49"/>
                <a:gd name="T9" fmla="*/ 49 h 63"/>
                <a:gd name="T10" fmla="*/ 2 w 49"/>
                <a:gd name="T11" fmla="*/ 51 h 63"/>
                <a:gd name="T12" fmla="*/ 4 w 49"/>
                <a:gd name="T13" fmla="*/ 55 h 63"/>
                <a:gd name="T14" fmla="*/ 6 w 49"/>
                <a:gd name="T15" fmla="*/ 57 h 63"/>
                <a:gd name="T16" fmla="*/ 9 w 49"/>
                <a:gd name="T17" fmla="*/ 60 h 63"/>
                <a:gd name="T18" fmla="*/ 12 w 49"/>
                <a:gd name="T19" fmla="*/ 61 h 63"/>
                <a:gd name="T20" fmla="*/ 16 w 49"/>
                <a:gd name="T21" fmla="*/ 62 h 63"/>
                <a:gd name="T22" fmla="*/ 18 w 49"/>
                <a:gd name="T23" fmla="*/ 62 h 63"/>
                <a:gd name="T24" fmla="*/ 21 w 49"/>
                <a:gd name="T25" fmla="*/ 61 h 63"/>
                <a:gd name="T26" fmla="*/ 26 w 49"/>
                <a:gd name="T27" fmla="*/ 60 h 63"/>
                <a:gd name="T28" fmla="*/ 28 w 49"/>
                <a:gd name="T29" fmla="*/ 58 h 63"/>
                <a:gd name="T30" fmla="*/ 31 w 49"/>
                <a:gd name="T31" fmla="*/ 56 h 63"/>
                <a:gd name="T32" fmla="*/ 34 w 49"/>
                <a:gd name="T33" fmla="*/ 52 h 63"/>
                <a:gd name="T34" fmla="*/ 37 w 49"/>
                <a:gd name="T35" fmla="*/ 47 h 63"/>
                <a:gd name="T36" fmla="*/ 48 w 49"/>
                <a:gd name="T37" fmla="*/ 30 h 63"/>
                <a:gd name="T38" fmla="*/ 11 w 49"/>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63"/>
                <a:gd name="T62" fmla="*/ 49 w 49"/>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63">
                  <a:moveTo>
                    <a:pt x="11" y="0"/>
                  </a:moveTo>
                  <a:lnTo>
                    <a:pt x="1" y="35"/>
                  </a:lnTo>
                  <a:lnTo>
                    <a:pt x="0" y="40"/>
                  </a:lnTo>
                  <a:lnTo>
                    <a:pt x="0" y="44"/>
                  </a:lnTo>
                  <a:lnTo>
                    <a:pt x="1" y="49"/>
                  </a:lnTo>
                  <a:lnTo>
                    <a:pt x="2" y="51"/>
                  </a:lnTo>
                  <a:lnTo>
                    <a:pt x="4" y="55"/>
                  </a:lnTo>
                  <a:lnTo>
                    <a:pt x="6" y="57"/>
                  </a:lnTo>
                  <a:lnTo>
                    <a:pt x="9" y="60"/>
                  </a:lnTo>
                  <a:lnTo>
                    <a:pt x="12" y="61"/>
                  </a:lnTo>
                  <a:lnTo>
                    <a:pt x="16" y="62"/>
                  </a:lnTo>
                  <a:lnTo>
                    <a:pt x="18" y="62"/>
                  </a:lnTo>
                  <a:lnTo>
                    <a:pt x="21" y="61"/>
                  </a:lnTo>
                  <a:lnTo>
                    <a:pt x="26" y="60"/>
                  </a:lnTo>
                  <a:lnTo>
                    <a:pt x="28" y="58"/>
                  </a:lnTo>
                  <a:lnTo>
                    <a:pt x="31" y="56"/>
                  </a:lnTo>
                  <a:lnTo>
                    <a:pt x="34" y="52"/>
                  </a:lnTo>
                  <a:lnTo>
                    <a:pt x="37" y="47"/>
                  </a:lnTo>
                  <a:lnTo>
                    <a:pt x="48" y="30"/>
                  </a:lnTo>
                  <a:lnTo>
                    <a:pt x="11" y="0"/>
                  </a:lnTo>
                </a:path>
              </a:pathLst>
            </a:custGeom>
            <a:solidFill>
              <a:srgbClr val="FFFFCC"/>
            </a:solidFill>
            <a:ln w="12700" cap="rnd" cmpd="sng">
              <a:noFill/>
              <a:prstDash val="solid"/>
              <a:round/>
              <a:headEnd type="none" w="med" len="med"/>
              <a:tailEnd type="none" w="med" len="med"/>
            </a:ln>
          </p:spPr>
          <p:txBody>
            <a:bodyPr/>
            <a:lstStyle/>
            <a:p>
              <a:endParaRPr lang="en-GB" sz="2800" b="1"/>
            </a:p>
          </p:txBody>
        </p:sp>
        <p:sp>
          <p:nvSpPr>
            <p:cNvPr id="46096" name="Freeform 4"/>
            <p:cNvSpPr>
              <a:spLocks/>
            </p:cNvSpPr>
            <p:nvPr/>
          </p:nvSpPr>
          <p:spPr bwMode="auto">
            <a:xfrm>
              <a:off x="2694" y="2685"/>
              <a:ext cx="59" cy="74"/>
            </a:xfrm>
            <a:custGeom>
              <a:avLst/>
              <a:gdLst>
                <a:gd name="T0" fmla="*/ 13 w 59"/>
                <a:gd name="T1" fmla="*/ 0 h 74"/>
                <a:gd name="T2" fmla="*/ 1 w 59"/>
                <a:gd name="T3" fmla="*/ 41 h 74"/>
                <a:gd name="T4" fmla="*/ 2 w 59"/>
                <a:gd name="T5" fmla="*/ 47 h 74"/>
                <a:gd name="T6" fmla="*/ 0 w 59"/>
                <a:gd name="T7" fmla="*/ 52 h 74"/>
                <a:gd name="T8" fmla="*/ 2 w 59"/>
                <a:gd name="T9" fmla="*/ 57 h 74"/>
                <a:gd name="T10" fmla="*/ 4 w 59"/>
                <a:gd name="T11" fmla="*/ 61 h 74"/>
                <a:gd name="T12" fmla="*/ 5 w 59"/>
                <a:gd name="T13" fmla="*/ 64 h 74"/>
                <a:gd name="T14" fmla="*/ 8 w 59"/>
                <a:gd name="T15" fmla="*/ 67 h 74"/>
                <a:gd name="T16" fmla="*/ 11 w 59"/>
                <a:gd name="T17" fmla="*/ 70 h 74"/>
                <a:gd name="T18" fmla="*/ 15 w 59"/>
                <a:gd name="T19" fmla="*/ 71 h 74"/>
                <a:gd name="T20" fmla="*/ 19 w 59"/>
                <a:gd name="T21" fmla="*/ 73 h 74"/>
                <a:gd name="T22" fmla="*/ 23 w 59"/>
                <a:gd name="T23" fmla="*/ 72 h 74"/>
                <a:gd name="T24" fmla="*/ 27 w 59"/>
                <a:gd name="T25" fmla="*/ 72 h 74"/>
                <a:gd name="T26" fmla="*/ 32 w 59"/>
                <a:gd name="T27" fmla="*/ 71 h 74"/>
                <a:gd name="T28" fmla="*/ 34 w 59"/>
                <a:gd name="T29" fmla="*/ 69 h 74"/>
                <a:gd name="T30" fmla="*/ 37 w 59"/>
                <a:gd name="T31" fmla="*/ 65 h 74"/>
                <a:gd name="T32" fmla="*/ 41 w 59"/>
                <a:gd name="T33" fmla="*/ 61 h 74"/>
                <a:gd name="T34" fmla="*/ 45 w 59"/>
                <a:gd name="T35" fmla="*/ 57 h 74"/>
                <a:gd name="T36" fmla="*/ 58 w 59"/>
                <a:gd name="T37" fmla="*/ 37 h 74"/>
                <a:gd name="T38" fmla="*/ 13 w 59"/>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74"/>
                <a:gd name="T62" fmla="*/ 59 w 5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74">
                  <a:moveTo>
                    <a:pt x="13" y="0"/>
                  </a:moveTo>
                  <a:lnTo>
                    <a:pt x="1" y="41"/>
                  </a:lnTo>
                  <a:lnTo>
                    <a:pt x="2" y="47"/>
                  </a:lnTo>
                  <a:lnTo>
                    <a:pt x="0" y="52"/>
                  </a:lnTo>
                  <a:lnTo>
                    <a:pt x="2" y="57"/>
                  </a:lnTo>
                  <a:lnTo>
                    <a:pt x="4" y="61"/>
                  </a:lnTo>
                  <a:lnTo>
                    <a:pt x="5" y="64"/>
                  </a:lnTo>
                  <a:lnTo>
                    <a:pt x="8" y="67"/>
                  </a:lnTo>
                  <a:lnTo>
                    <a:pt x="11" y="70"/>
                  </a:lnTo>
                  <a:lnTo>
                    <a:pt x="15" y="71"/>
                  </a:lnTo>
                  <a:lnTo>
                    <a:pt x="19" y="73"/>
                  </a:lnTo>
                  <a:lnTo>
                    <a:pt x="23" y="72"/>
                  </a:lnTo>
                  <a:lnTo>
                    <a:pt x="27" y="72"/>
                  </a:lnTo>
                  <a:lnTo>
                    <a:pt x="32" y="71"/>
                  </a:lnTo>
                  <a:lnTo>
                    <a:pt x="34" y="69"/>
                  </a:lnTo>
                  <a:lnTo>
                    <a:pt x="37" y="65"/>
                  </a:lnTo>
                  <a:lnTo>
                    <a:pt x="41" y="61"/>
                  </a:lnTo>
                  <a:lnTo>
                    <a:pt x="45" y="57"/>
                  </a:lnTo>
                  <a:lnTo>
                    <a:pt x="58" y="37"/>
                  </a:lnTo>
                  <a:lnTo>
                    <a:pt x="13"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097" name="Freeform 5"/>
            <p:cNvSpPr>
              <a:spLocks/>
            </p:cNvSpPr>
            <p:nvPr/>
          </p:nvSpPr>
          <p:spPr bwMode="auto">
            <a:xfrm>
              <a:off x="2777" y="2493"/>
              <a:ext cx="144" cy="143"/>
            </a:xfrm>
            <a:custGeom>
              <a:avLst/>
              <a:gdLst>
                <a:gd name="T0" fmla="*/ 57 w 144"/>
                <a:gd name="T1" fmla="*/ 140 h 143"/>
                <a:gd name="T2" fmla="*/ 72 w 144"/>
                <a:gd name="T3" fmla="*/ 142 h 143"/>
                <a:gd name="T4" fmla="*/ 85 w 144"/>
                <a:gd name="T5" fmla="*/ 142 h 143"/>
                <a:gd name="T6" fmla="*/ 99 w 144"/>
                <a:gd name="T7" fmla="*/ 138 h 143"/>
                <a:gd name="T8" fmla="*/ 111 w 144"/>
                <a:gd name="T9" fmla="*/ 131 h 143"/>
                <a:gd name="T10" fmla="*/ 122 w 144"/>
                <a:gd name="T11" fmla="*/ 123 h 143"/>
                <a:gd name="T12" fmla="*/ 129 w 144"/>
                <a:gd name="T13" fmla="*/ 112 h 143"/>
                <a:gd name="T14" fmla="*/ 138 w 144"/>
                <a:gd name="T15" fmla="*/ 101 h 143"/>
                <a:gd name="T16" fmla="*/ 143 w 144"/>
                <a:gd name="T17" fmla="*/ 86 h 143"/>
                <a:gd name="T18" fmla="*/ 143 w 144"/>
                <a:gd name="T19" fmla="*/ 72 h 143"/>
                <a:gd name="T20" fmla="*/ 143 w 144"/>
                <a:gd name="T21" fmla="*/ 58 h 143"/>
                <a:gd name="T22" fmla="*/ 139 w 144"/>
                <a:gd name="T23" fmla="*/ 45 h 143"/>
                <a:gd name="T24" fmla="*/ 133 w 144"/>
                <a:gd name="T25" fmla="*/ 34 h 143"/>
                <a:gd name="T26" fmla="*/ 125 w 144"/>
                <a:gd name="T27" fmla="*/ 21 h 143"/>
                <a:gd name="T28" fmla="*/ 114 w 144"/>
                <a:gd name="T29" fmla="*/ 13 h 143"/>
                <a:gd name="T30" fmla="*/ 101 w 144"/>
                <a:gd name="T31" fmla="*/ 6 h 143"/>
                <a:gd name="T32" fmla="*/ 87 w 144"/>
                <a:gd name="T33" fmla="*/ 2 h 143"/>
                <a:gd name="T34" fmla="*/ 73 w 144"/>
                <a:gd name="T35" fmla="*/ 0 h 143"/>
                <a:gd name="T36" fmla="*/ 60 w 144"/>
                <a:gd name="T37" fmla="*/ 0 h 143"/>
                <a:gd name="T38" fmla="*/ 46 w 144"/>
                <a:gd name="T39" fmla="*/ 5 h 143"/>
                <a:gd name="T40" fmla="*/ 35 w 144"/>
                <a:gd name="T41" fmla="*/ 10 h 143"/>
                <a:gd name="T42" fmla="*/ 23 w 144"/>
                <a:gd name="T43" fmla="*/ 18 h 143"/>
                <a:gd name="T44" fmla="*/ 14 w 144"/>
                <a:gd name="T45" fmla="*/ 30 h 143"/>
                <a:gd name="T46" fmla="*/ 7 w 144"/>
                <a:gd name="T47" fmla="*/ 41 h 143"/>
                <a:gd name="T48" fmla="*/ 2 w 144"/>
                <a:gd name="T49" fmla="*/ 56 h 143"/>
                <a:gd name="T50" fmla="*/ 0 w 144"/>
                <a:gd name="T51" fmla="*/ 71 h 143"/>
                <a:gd name="T52" fmla="*/ 2 w 144"/>
                <a:gd name="T53" fmla="*/ 84 h 143"/>
                <a:gd name="T54" fmla="*/ 6 w 144"/>
                <a:gd name="T55" fmla="*/ 97 h 143"/>
                <a:gd name="T56" fmla="*/ 12 w 144"/>
                <a:gd name="T57" fmla="*/ 109 h 143"/>
                <a:gd name="T58" fmla="*/ 20 w 144"/>
                <a:gd name="T59" fmla="*/ 121 h 143"/>
                <a:gd name="T60" fmla="*/ 31 w 144"/>
                <a:gd name="T61" fmla="*/ 129 h 143"/>
                <a:gd name="T62" fmla="*/ 43 w 144"/>
                <a:gd name="T63" fmla="*/ 13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0" y="139"/>
                  </a:moveTo>
                  <a:lnTo>
                    <a:pt x="57" y="140"/>
                  </a:lnTo>
                  <a:lnTo>
                    <a:pt x="64" y="142"/>
                  </a:lnTo>
                  <a:lnTo>
                    <a:pt x="72" y="142"/>
                  </a:lnTo>
                  <a:lnTo>
                    <a:pt x="78" y="142"/>
                  </a:lnTo>
                  <a:lnTo>
                    <a:pt x="85" y="142"/>
                  </a:lnTo>
                  <a:lnTo>
                    <a:pt x="92" y="139"/>
                  </a:lnTo>
                  <a:lnTo>
                    <a:pt x="99" y="138"/>
                  </a:lnTo>
                  <a:lnTo>
                    <a:pt x="105" y="134"/>
                  </a:lnTo>
                  <a:lnTo>
                    <a:pt x="111" y="131"/>
                  </a:lnTo>
                  <a:lnTo>
                    <a:pt x="117" y="127"/>
                  </a:lnTo>
                  <a:lnTo>
                    <a:pt x="122" y="123"/>
                  </a:lnTo>
                  <a:lnTo>
                    <a:pt x="126" y="118"/>
                  </a:lnTo>
                  <a:lnTo>
                    <a:pt x="129" y="112"/>
                  </a:lnTo>
                  <a:lnTo>
                    <a:pt x="134" y="107"/>
                  </a:lnTo>
                  <a:lnTo>
                    <a:pt x="138" y="101"/>
                  </a:lnTo>
                  <a:lnTo>
                    <a:pt x="140" y="94"/>
                  </a:lnTo>
                  <a:lnTo>
                    <a:pt x="143" y="86"/>
                  </a:lnTo>
                  <a:lnTo>
                    <a:pt x="143" y="79"/>
                  </a:lnTo>
                  <a:lnTo>
                    <a:pt x="143" y="72"/>
                  </a:lnTo>
                  <a:lnTo>
                    <a:pt x="143" y="65"/>
                  </a:lnTo>
                  <a:lnTo>
                    <a:pt x="143" y="58"/>
                  </a:lnTo>
                  <a:lnTo>
                    <a:pt x="142" y="52"/>
                  </a:lnTo>
                  <a:lnTo>
                    <a:pt x="139" y="45"/>
                  </a:lnTo>
                  <a:lnTo>
                    <a:pt x="137" y="39"/>
                  </a:lnTo>
                  <a:lnTo>
                    <a:pt x="133" y="34"/>
                  </a:lnTo>
                  <a:lnTo>
                    <a:pt x="129" y="27"/>
                  </a:lnTo>
                  <a:lnTo>
                    <a:pt x="125" y="21"/>
                  </a:lnTo>
                  <a:lnTo>
                    <a:pt x="119" y="18"/>
                  </a:lnTo>
                  <a:lnTo>
                    <a:pt x="114" y="13"/>
                  </a:lnTo>
                  <a:lnTo>
                    <a:pt x="108" y="10"/>
                  </a:lnTo>
                  <a:lnTo>
                    <a:pt x="101" y="6"/>
                  </a:lnTo>
                  <a:lnTo>
                    <a:pt x="95" y="3"/>
                  </a:lnTo>
                  <a:lnTo>
                    <a:pt x="87" y="2"/>
                  </a:lnTo>
                  <a:lnTo>
                    <a:pt x="80" y="0"/>
                  </a:lnTo>
                  <a:lnTo>
                    <a:pt x="73" y="0"/>
                  </a:lnTo>
                  <a:lnTo>
                    <a:pt x="67" y="0"/>
                  </a:lnTo>
                  <a:lnTo>
                    <a:pt x="60" y="0"/>
                  </a:lnTo>
                  <a:lnTo>
                    <a:pt x="53" y="3"/>
                  </a:lnTo>
                  <a:lnTo>
                    <a:pt x="46" y="5"/>
                  </a:lnTo>
                  <a:lnTo>
                    <a:pt x="40" y="8"/>
                  </a:lnTo>
                  <a:lnTo>
                    <a:pt x="35" y="10"/>
                  </a:lnTo>
                  <a:lnTo>
                    <a:pt x="28" y="15"/>
                  </a:lnTo>
                  <a:lnTo>
                    <a:pt x="23" y="18"/>
                  </a:lnTo>
                  <a:lnTo>
                    <a:pt x="18" y="25"/>
                  </a:lnTo>
                  <a:lnTo>
                    <a:pt x="14" y="30"/>
                  </a:lnTo>
                  <a:lnTo>
                    <a:pt x="10" y="36"/>
                  </a:lnTo>
                  <a:lnTo>
                    <a:pt x="7" y="41"/>
                  </a:lnTo>
                  <a:lnTo>
                    <a:pt x="4" y="49"/>
                  </a:lnTo>
                  <a:lnTo>
                    <a:pt x="2" y="56"/>
                  </a:lnTo>
                  <a:lnTo>
                    <a:pt x="1" y="64"/>
                  </a:lnTo>
                  <a:lnTo>
                    <a:pt x="0" y="71"/>
                  </a:lnTo>
                  <a:lnTo>
                    <a:pt x="1" y="79"/>
                  </a:lnTo>
                  <a:lnTo>
                    <a:pt x="2" y="84"/>
                  </a:lnTo>
                  <a:lnTo>
                    <a:pt x="3" y="91"/>
                  </a:lnTo>
                  <a:lnTo>
                    <a:pt x="6" y="97"/>
                  </a:lnTo>
                  <a:lnTo>
                    <a:pt x="8" y="103"/>
                  </a:lnTo>
                  <a:lnTo>
                    <a:pt x="12" y="109"/>
                  </a:lnTo>
                  <a:lnTo>
                    <a:pt x="16" y="115"/>
                  </a:lnTo>
                  <a:lnTo>
                    <a:pt x="20" y="121"/>
                  </a:lnTo>
                  <a:lnTo>
                    <a:pt x="26" y="124"/>
                  </a:lnTo>
                  <a:lnTo>
                    <a:pt x="31" y="129"/>
                  </a:lnTo>
                  <a:lnTo>
                    <a:pt x="36" y="132"/>
                  </a:lnTo>
                  <a:lnTo>
                    <a:pt x="43" y="136"/>
                  </a:lnTo>
                  <a:lnTo>
                    <a:pt x="50" y="139"/>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098" name="Freeform 6"/>
            <p:cNvSpPr>
              <a:spLocks/>
            </p:cNvSpPr>
            <p:nvPr/>
          </p:nvSpPr>
          <p:spPr bwMode="auto">
            <a:xfrm>
              <a:off x="2776" y="2494"/>
              <a:ext cx="154" cy="154"/>
            </a:xfrm>
            <a:custGeom>
              <a:avLst/>
              <a:gdLst>
                <a:gd name="T0" fmla="*/ 53 w 154"/>
                <a:gd name="T1" fmla="*/ 149 h 154"/>
                <a:gd name="T2" fmla="*/ 68 w 154"/>
                <a:gd name="T3" fmla="*/ 152 h 154"/>
                <a:gd name="T4" fmla="*/ 82 w 154"/>
                <a:gd name="T5" fmla="*/ 151 h 154"/>
                <a:gd name="T6" fmla="*/ 98 w 154"/>
                <a:gd name="T7" fmla="*/ 149 h 154"/>
                <a:gd name="T8" fmla="*/ 111 w 154"/>
                <a:gd name="T9" fmla="*/ 145 h 154"/>
                <a:gd name="T10" fmla="*/ 123 w 154"/>
                <a:gd name="T11" fmla="*/ 137 h 154"/>
                <a:gd name="T12" fmla="*/ 134 w 154"/>
                <a:gd name="T13" fmla="*/ 126 h 154"/>
                <a:gd name="T14" fmla="*/ 143 w 154"/>
                <a:gd name="T15" fmla="*/ 113 h 154"/>
                <a:gd name="T16" fmla="*/ 149 w 154"/>
                <a:gd name="T17" fmla="*/ 101 h 154"/>
                <a:gd name="T18" fmla="*/ 153 w 154"/>
                <a:gd name="T19" fmla="*/ 85 h 154"/>
                <a:gd name="T20" fmla="*/ 153 w 154"/>
                <a:gd name="T21" fmla="*/ 70 h 154"/>
                <a:gd name="T22" fmla="*/ 150 w 154"/>
                <a:gd name="T23" fmla="*/ 56 h 154"/>
                <a:gd name="T24" fmla="*/ 145 w 154"/>
                <a:gd name="T25" fmla="*/ 42 h 154"/>
                <a:gd name="T26" fmla="*/ 137 w 154"/>
                <a:gd name="T27" fmla="*/ 29 h 154"/>
                <a:gd name="T28" fmla="*/ 126 w 154"/>
                <a:gd name="T29" fmla="*/ 18 h 154"/>
                <a:gd name="T30" fmla="*/ 115 w 154"/>
                <a:gd name="T31" fmla="*/ 10 h 154"/>
                <a:gd name="T32" fmla="*/ 100 w 154"/>
                <a:gd name="T33" fmla="*/ 4 h 154"/>
                <a:gd name="T34" fmla="*/ 85 w 154"/>
                <a:gd name="T35" fmla="*/ 0 h 154"/>
                <a:gd name="T36" fmla="*/ 71 w 154"/>
                <a:gd name="T37" fmla="*/ 0 h 154"/>
                <a:gd name="T38" fmla="*/ 55 w 154"/>
                <a:gd name="T39" fmla="*/ 3 h 154"/>
                <a:gd name="T40" fmla="*/ 41 w 154"/>
                <a:gd name="T41" fmla="*/ 8 h 154"/>
                <a:gd name="T42" fmla="*/ 30 w 154"/>
                <a:gd name="T43" fmla="*/ 16 h 154"/>
                <a:gd name="T44" fmla="*/ 19 w 154"/>
                <a:gd name="T45" fmla="*/ 27 h 154"/>
                <a:gd name="T46" fmla="*/ 10 w 154"/>
                <a:gd name="T47" fmla="*/ 39 h 154"/>
                <a:gd name="T48" fmla="*/ 4 w 154"/>
                <a:gd name="T49" fmla="*/ 53 h 154"/>
                <a:gd name="T50" fmla="*/ 0 w 154"/>
                <a:gd name="T51" fmla="*/ 69 h 154"/>
                <a:gd name="T52" fmla="*/ 0 w 154"/>
                <a:gd name="T53" fmla="*/ 84 h 154"/>
                <a:gd name="T54" fmla="*/ 3 w 154"/>
                <a:gd name="T55" fmla="*/ 98 h 154"/>
                <a:gd name="T56" fmla="*/ 7 w 154"/>
                <a:gd name="T57" fmla="*/ 111 h 154"/>
                <a:gd name="T58" fmla="*/ 16 w 154"/>
                <a:gd name="T59" fmla="*/ 122 h 154"/>
                <a:gd name="T60" fmla="*/ 27 w 154"/>
                <a:gd name="T61" fmla="*/ 133 h 154"/>
                <a:gd name="T62" fmla="*/ 38 w 154"/>
                <a:gd name="T63" fmla="*/ 142 h 154"/>
                <a:gd name="T64" fmla="*/ 53 w 154"/>
                <a:gd name="T65" fmla="*/ 149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53" y="149"/>
                  </a:moveTo>
                  <a:lnTo>
                    <a:pt x="53" y="149"/>
                  </a:lnTo>
                  <a:lnTo>
                    <a:pt x="60" y="150"/>
                  </a:lnTo>
                  <a:lnTo>
                    <a:pt x="68" y="152"/>
                  </a:lnTo>
                  <a:lnTo>
                    <a:pt x="75" y="153"/>
                  </a:lnTo>
                  <a:lnTo>
                    <a:pt x="82" y="151"/>
                  </a:lnTo>
                  <a:lnTo>
                    <a:pt x="91" y="151"/>
                  </a:lnTo>
                  <a:lnTo>
                    <a:pt x="98" y="149"/>
                  </a:lnTo>
                  <a:lnTo>
                    <a:pt x="105" y="147"/>
                  </a:lnTo>
                  <a:lnTo>
                    <a:pt x="111" y="145"/>
                  </a:lnTo>
                  <a:lnTo>
                    <a:pt x="117" y="140"/>
                  </a:lnTo>
                  <a:lnTo>
                    <a:pt x="123" y="137"/>
                  </a:lnTo>
                  <a:lnTo>
                    <a:pt x="130" y="131"/>
                  </a:lnTo>
                  <a:lnTo>
                    <a:pt x="134" y="126"/>
                  </a:lnTo>
                  <a:lnTo>
                    <a:pt x="139" y="120"/>
                  </a:lnTo>
                  <a:lnTo>
                    <a:pt x="143" y="113"/>
                  </a:lnTo>
                  <a:lnTo>
                    <a:pt x="147" y="108"/>
                  </a:lnTo>
                  <a:lnTo>
                    <a:pt x="149" y="101"/>
                  </a:lnTo>
                  <a:lnTo>
                    <a:pt x="152" y="93"/>
                  </a:lnTo>
                  <a:lnTo>
                    <a:pt x="153" y="85"/>
                  </a:lnTo>
                  <a:lnTo>
                    <a:pt x="152" y="78"/>
                  </a:lnTo>
                  <a:lnTo>
                    <a:pt x="153" y="70"/>
                  </a:lnTo>
                  <a:lnTo>
                    <a:pt x="152" y="63"/>
                  </a:lnTo>
                  <a:lnTo>
                    <a:pt x="150" y="56"/>
                  </a:lnTo>
                  <a:lnTo>
                    <a:pt x="147" y="48"/>
                  </a:lnTo>
                  <a:lnTo>
                    <a:pt x="145" y="42"/>
                  </a:lnTo>
                  <a:lnTo>
                    <a:pt x="141" y="36"/>
                  </a:lnTo>
                  <a:lnTo>
                    <a:pt x="137" y="29"/>
                  </a:lnTo>
                  <a:lnTo>
                    <a:pt x="132" y="24"/>
                  </a:lnTo>
                  <a:lnTo>
                    <a:pt x="126" y="18"/>
                  </a:lnTo>
                  <a:lnTo>
                    <a:pt x="120" y="15"/>
                  </a:lnTo>
                  <a:lnTo>
                    <a:pt x="115" y="10"/>
                  </a:lnTo>
                  <a:lnTo>
                    <a:pt x="107" y="6"/>
                  </a:lnTo>
                  <a:lnTo>
                    <a:pt x="100" y="4"/>
                  </a:lnTo>
                  <a:lnTo>
                    <a:pt x="93" y="2"/>
                  </a:lnTo>
                  <a:lnTo>
                    <a:pt x="85" y="0"/>
                  </a:lnTo>
                  <a:lnTo>
                    <a:pt x="78" y="1"/>
                  </a:lnTo>
                  <a:lnTo>
                    <a:pt x="71" y="0"/>
                  </a:lnTo>
                  <a:lnTo>
                    <a:pt x="62" y="1"/>
                  </a:lnTo>
                  <a:lnTo>
                    <a:pt x="55" y="3"/>
                  </a:lnTo>
                  <a:lnTo>
                    <a:pt x="48" y="6"/>
                  </a:lnTo>
                  <a:lnTo>
                    <a:pt x="41" y="8"/>
                  </a:lnTo>
                  <a:lnTo>
                    <a:pt x="35" y="11"/>
                  </a:lnTo>
                  <a:lnTo>
                    <a:pt x="30" y="16"/>
                  </a:lnTo>
                  <a:lnTo>
                    <a:pt x="23" y="20"/>
                  </a:lnTo>
                  <a:lnTo>
                    <a:pt x="19" y="27"/>
                  </a:lnTo>
                  <a:lnTo>
                    <a:pt x="13" y="33"/>
                  </a:lnTo>
                  <a:lnTo>
                    <a:pt x="10" y="39"/>
                  </a:lnTo>
                  <a:lnTo>
                    <a:pt x="6" y="45"/>
                  </a:lnTo>
                  <a:lnTo>
                    <a:pt x="4" y="53"/>
                  </a:lnTo>
                  <a:lnTo>
                    <a:pt x="1" y="60"/>
                  </a:lnTo>
                  <a:lnTo>
                    <a:pt x="0" y="69"/>
                  </a:lnTo>
                  <a:lnTo>
                    <a:pt x="0" y="76"/>
                  </a:lnTo>
                  <a:lnTo>
                    <a:pt x="0" y="84"/>
                  </a:lnTo>
                  <a:lnTo>
                    <a:pt x="1" y="90"/>
                  </a:lnTo>
                  <a:lnTo>
                    <a:pt x="3" y="98"/>
                  </a:lnTo>
                  <a:lnTo>
                    <a:pt x="5" y="103"/>
                  </a:lnTo>
                  <a:lnTo>
                    <a:pt x="7" y="111"/>
                  </a:lnTo>
                  <a:lnTo>
                    <a:pt x="12" y="118"/>
                  </a:lnTo>
                  <a:lnTo>
                    <a:pt x="16" y="122"/>
                  </a:lnTo>
                  <a:lnTo>
                    <a:pt x="21" y="128"/>
                  </a:lnTo>
                  <a:lnTo>
                    <a:pt x="27" y="133"/>
                  </a:lnTo>
                  <a:lnTo>
                    <a:pt x="33" y="139"/>
                  </a:lnTo>
                  <a:lnTo>
                    <a:pt x="38" y="142"/>
                  </a:lnTo>
                  <a:lnTo>
                    <a:pt x="46" y="146"/>
                  </a:lnTo>
                  <a:lnTo>
                    <a:pt x="53" y="149"/>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099" name="Freeform 7"/>
            <p:cNvSpPr>
              <a:spLocks/>
            </p:cNvSpPr>
            <p:nvPr/>
          </p:nvSpPr>
          <p:spPr bwMode="auto">
            <a:xfrm>
              <a:off x="2741" y="2602"/>
              <a:ext cx="168" cy="97"/>
            </a:xfrm>
            <a:custGeom>
              <a:avLst/>
              <a:gdLst>
                <a:gd name="T0" fmla="*/ 30 w 168"/>
                <a:gd name="T1" fmla="*/ 5 h 97"/>
                <a:gd name="T2" fmla="*/ 34 w 168"/>
                <a:gd name="T3" fmla="*/ 9 h 97"/>
                <a:gd name="T4" fmla="*/ 37 w 168"/>
                <a:gd name="T5" fmla="*/ 15 h 97"/>
                <a:gd name="T6" fmla="*/ 41 w 168"/>
                <a:gd name="T7" fmla="*/ 23 h 97"/>
                <a:gd name="T8" fmla="*/ 46 w 168"/>
                <a:gd name="T9" fmla="*/ 29 h 97"/>
                <a:gd name="T10" fmla="*/ 54 w 168"/>
                <a:gd name="T11" fmla="*/ 36 h 97"/>
                <a:gd name="T12" fmla="*/ 62 w 168"/>
                <a:gd name="T13" fmla="*/ 43 h 97"/>
                <a:gd name="T14" fmla="*/ 72 w 168"/>
                <a:gd name="T15" fmla="*/ 48 h 97"/>
                <a:gd name="T16" fmla="*/ 87 w 168"/>
                <a:gd name="T17" fmla="*/ 53 h 97"/>
                <a:gd name="T18" fmla="*/ 100 w 168"/>
                <a:gd name="T19" fmla="*/ 55 h 97"/>
                <a:gd name="T20" fmla="*/ 109 w 168"/>
                <a:gd name="T21" fmla="*/ 55 h 97"/>
                <a:gd name="T22" fmla="*/ 120 w 168"/>
                <a:gd name="T23" fmla="*/ 55 h 97"/>
                <a:gd name="T24" fmla="*/ 127 w 168"/>
                <a:gd name="T25" fmla="*/ 53 h 97"/>
                <a:gd name="T26" fmla="*/ 134 w 168"/>
                <a:gd name="T27" fmla="*/ 51 h 97"/>
                <a:gd name="T28" fmla="*/ 141 w 168"/>
                <a:gd name="T29" fmla="*/ 48 h 97"/>
                <a:gd name="T30" fmla="*/ 146 w 168"/>
                <a:gd name="T31" fmla="*/ 45 h 97"/>
                <a:gd name="T32" fmla="*/ 155 w 168"/>
                <a:gd name="T33" fmla="*/ 46 h 97"/>
                <a:gd name="T34" fmla="*/ 161 w 168"/>
                <a:gd name="T35" fmla="*/ 49 h 97"/>
                <a:gd name="T36" fmla="*/ 165 w 168"/>
                <a:gd name="T37" fmla="*/ 55 h 97"/>
                <a:gd name="T38" fmla="*/ 166 w 168"/>
                <a:gd name="T39" fmla="*/ 62 h 97"/>
                <a:gd name="T40" fmla="*/ 165 w 168"/>
                <a:gd name="T41" fmla="*/ 69 h 97"/>
                <a:gd name="T42" fmla="*/ 160 w 168"/>
                <a:gd name="T43" fmla="*/ 75 h 97"/>
                <a:gd name="T44" fmla="*/ 154 w 168"/>
                <a:gd name="T45" fmla="*/ 83 h 97"/>
                <a:gd name="T46" fmla="*/ 146 w 168"/>
                <a:gd name="T47" fmla="*/ 88 h 97"/>
                <a:gd name="T48" fmla="*/ 134 w 168"/>
                <a:gd name="T49" fmla="*/ 92 h 97"/>
                <a:gd name="T50" fmla="*/ 124 w 168"/>
                <a:gd name="T51" fmla="*/ 95 h 97"/>
                <a:gd name="T52" fmla="*/ 111 w 168"/>
                <a:gd name="T53" fmla="*/ 95 h 97"/>
                <a:gd name="T54" fmla="*/ 98 w 168"/>
                <a:gd name="T55" fmla="*/ 96 h 97"/>
                <a:gd name="T56" fmla="*/ 87 w 168"/>
                <a:gd name="T57" fmla="*/ 93 h 97"/>
                <a:gd name="T58" fmla="*/ 76 w 168"/>
                <a:gd name="T59" fmla="*/ 92 h 97"/>
                <a:gd name="T60" fmla="*/ 67 w 168"/>
                <a:gd name="T61" fmla="*/ 90 h 97"/>
                <a:gd name="T62" fmla="*/ 62 w 168"/>
                <a:gd name="T63" fmla="*/ 88 h 97"/>
                <a:gd name="T64" fmla="*/ 60 w 168"/>
                <a:gd name="T65" fmla="*/ 88 h 97"/>
                <a:gd name="T66" fmla="*/ 57 w 168"/>
                <a:gd name="T67" fmla="*/ 86 h 97"/>
                <a:gd name="T68" fmla="*/ 52 w 168"/>
                <a:gd name="T69" fmla="*/ 84 h 97"/>
                <a:gd name="T70" fmla="*/ 47 w 168"/>
                <a:gd name="T71" fmla="*/ 82 h 97"/>
                <a:gd name="T72" fmla="*/ 40 w 168"/>
                <a:gd name="T73" fmla="*/ 77 h 97"/>
                <a:gd name="T74" fmla="*/ 31 w 168"/>
                <a:gd name="T75" fmla="*/ 72 h 97"/>
                <a:gd name="T76" fmla="*/ 24 w 168"/>
                <a:gd name="T77" fmla="*/ 65 h 97"/>
                <a:gd name="T78" fmla="*/ 16 w 168"/>
                <a:gd name="T79" fmla="*/ 59 h 97"/>
                <a:gd name="T80" fmla="*/ 8 w 168"/>
                <a:gd name="T81" fmla="*/ 44 h 97"/>
                <a:gd name="T82" fmla="*/ 1 w 168"/>
                <a:gd name="T83" fmla="*/ 27 h 97"/>
                <a:gd name="T84" fmla="*/ 0 w 168"/>
                <a:gd name="T85" fmla="*/ 16 h 97"/>
                <a:gd name="T86" fmla="*/ 4 w 168"/>
                <a:gd name="T87" fmla="*/ 8 h 97"/>
                <a:gd name="T88" fmla="*/ 9 w 168"/>
                <a:gd name="T89" fmla="*/ 3 h 97"/>
                <a:gd name="T90" fmla="*/ 15 w 168"/>
                <a:gd name="T91" fmla="*/ 1 h 97"/>
                <a:gd name="T92" fmla="*/ 22 w 168"/>
                <a:gd name="T93" fmla="*/ 1 h 97"/>
                <a:gd name="T94" fmla="*/ 26 w 168"/>
                <a:gd name="T95" fmla="*/ 1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97"/>
                <a:gd name="T146" fmla="*/ 168 w 16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97">
                  <a:moveTo>
                    <a:pt x="27" y="1"/>
                  </a:moveTo>
                  <a:lnTo>
                    <a:pt x="30" y="5"/>
                  </a:lnTo>
                  <a:lnTo>
                    <a:pt x="31" y="7"/>
                  </a:lnTo>
                  <a:lnTo>
                    <a:pt x="34" y="9"/>
                  </a:lnTo>
                  <a:lnTo>
                    <a:pt x="35" y="12"/>
                  </a:lnTo>
                  <a:lnTo>
                    <a:pt x="37" y="15"/>
                  </a:lnTo>
                  <a:lnTo>
                    <a:pt x="39" y="18"/>
                  </a:lnTo>
                  <a:lnTo>
                    <a:pt x="41" y="23"/>
                  </a:lnTo>
                  <a:lnTo>
                    <a:pt x="43" y="26"/>
                  </a:lnTo>
                  <a:lnTo>
                    <a:pt x="46" y="29"/>
                  </a:lnTo>
                  <a:lnTo>
                    <a:pt x="50" y="33"/>
                  </a:lnTo>
                  <a:lnTo>
                    <a:pt x="54" y="36"/>
                  </a:lnTo>
                  <a:lnTo>
                    <a:pt x="57" y="39"/>
                  </a:lnTo>
                  <a:lnTo>
                    <a:pt x="62" y="43"/>
                  </a:lnTo>
                  <a:lnTo>
                    <a:pt x="66" y="45"/>
                  </a:lnTo>
                  <a:lnTo>
                    <a:pt x="72" y="48"/>
                  </a:lnTo>
                  <a:lnTo>
                    <a:pt x="80" y="51"/>
                  </a:lnTo>
                  <a:lnTo>
                    <a:pt x="87" y="53"/>
                  </a:lnTo>
                  <a:lnTo>
                    <a:pt x="93" y="54"/>
                  </a:lnTo>
                  <a:lnTo>
                    <a:pt x="100" y="55"/>
                  </a:lnTo>
                  <a:lnTo>
                    <a:pt x="105" y="55"/>
                  </a:lnTo>
                  <a:lnTo>
                    <a:pt x="109" y="55"/>
                  </a:lnTo>
                  <a:lnTo>
                    <a:pt x="115" y="55"/>
                  </a:lnTo>
                  <a:lnTo>
                    <a:pt x="120" y="55"/>
                  </a:lnTo>
                  <a:lnTo>
                    <a:pt x="124" y="54"/>
                  </a:lnTo>
                  <a:lnTo>
                    <a:pt x="127" y="53"/>
                  </a:lnTo>
                  <a:lnTo>
                    <a:pt x="130" y="53"/>
                  </a:lnTo>
                  <a:lnTo>
                    <a:pt x="134" y="51"/>
                  </a:lnTo>
                  <a:lnTo>
                    <a:pt x="138" y="49"/>
                  </a:lnTo>
                  <a:lnTo>
                    <a:pt x="141" y="48"/>
                  </a:lnTo>
                  <a:lnTo>
                    <a:pt x="143" y="47"/>
                  </a:lnTo>
                  <a:lnTo>
                    <a:pt x="146" y="45"/>
                  </a:lnTo>
                  <a:lnTo>
                    <a:pt x="149" y="44"/>
                  </a:lnTo>
                  <a:lnTo>
                    <a:pt x="155" y="46"/>
                  </a:lnTo>
                  <a:lnTo>
                    <a:pt x="157" y="48"/>
                  </a:lnTo>
                  <a:lnTo>
                    <a:pt x="161" y="49"/>
                  </a:lnTo>
                  <a:lnTo>
                    <a:pt x="164" y="51"/>
                  </a:lnTo>
                  <a:lnTo>
                    <a:pt x="165" y="55"/>
                  </a:lnTo>
                  <a:lnTo>
                    <a:pt x="167" y="57"/>
                  </a:lnTo>
                  <a:lnTo>
                    <a:pt x="166" y="62"/>
                  </a:lnTo>
                  <a:lnTo>
                    <a:pt x="166" y="65"/>
                  </a:lnTo>
                  <a:lnTo>
                    <a:pt x="165" y="69"/>
                  </a:lnTo>
                  <a:lnTo>
                    <a:pt x="163" y="72"/>
                  </a:lnTo>
                  <a:lnTo>
                    <a:pt x="160" y="75"/>
                  </a:lnTo>
                  <a:lnTo>
                    <a:pt x="158" y="79"/>
                  </a:lnTo>
                  <a:lnTo>
                    <a:pt x="154" y="83"/>
                  </a:lnTo>
                  <a:lnTo>
                    <a:pt x="150" y="86"/>
                  </a:lnTo>
                  <a:lnTo>
                    <a:pt x="146" y="88"/>
                  </a:lnTo>
                  <a:lnTo>
                    <a:pt x="141" y="90"/>
                  </a:lnTo>
                  <a:lnTo>
                    <a:pt x="134" y="92"/>
                  </a:lnTo>
                  <a:lnTo>
                    <a:pt x="129" y="94"/>
                  </a:lnTo>
                  <a:lnTo>
                    <a:pt x="124" y="95"/>
                  </a:lnTo>
                  <a:lnTo>
                    <a:pt x="117" y="96"/>
                  </a:lnTo>
                  <a:lnTo>
                    <a:pt x="111" y="95"/>
                  </a:lnTo>
                  <a:lnTo>
                    <a:pt x="104" y="96"/>
                  </a:lnTo>
                  <a:lnTo>
                    <a:pt x="98" y="96"/>
                  </a:lnTo>
                  <a:lnTo>
                    <a:pt x="92" y="94"/>
                  </a:lnTo>
                  <a:lnTo>
                    <a:pt x="87" y="93"/>
                  </a:lnTo>
                  <a:lnTo>
                    <a:pt x="81" y="93"/>
                  </a:lnTo>
                  <a:lnTo>
                    <a:pt x="76" y="92"/>
                  </a:lnTo>
                  <a:lnTo>
                    <a:pt x="71" y="90"/>
                  </a:lnTo>
                  <a:lnTo>
                    <a:pt x="67" y="90"/>
                  </a:lnTo>
                  <a:lnTo>
                    <a:pt x="64" y="89"/>
                  </a:lnTo>
                  <a:lnTo>
                    <a:pt x="62" y="88"/>
                  </a:lnTo>
                  <a:lnTo>
                    <a:pt x="61" y="88"/>
                  </a:lnTo>
                  <a:lnTo>
                    <a:pt x="60" y="88"/>
                  </a:lnTo>
                  <a:lnTo>
                    <a:pt x="58" y="87"/>
                  </a:lnTo>
                  <a:lnTo>
                    <a:pt x="57" y="86"/>
                  </a:lnTo>
                  <a:lnTo>
                    <a:pt x="55" y="85"/>
                  </a:lnTo>
                  <a:lnTo>
                    <a:pt x="52" y="84"/>
                  </a:lnTo>
                  <a:lnTo>
                    <a:pt x="50" y="82"/>
                  </a:lnTo>
                  <a:lnTo>
                    <a:pt x="47" y="82"/>
                  </a:lnTo>
                  <a:lnTo>
                    <a:pt x="44" y="79"/>
                  </a:lnTo>
                  <a:lnTo>
                    <a:pt x="40" y="77"/>
                  </a:lnTo>
                  <a:lnTo>
                    <a:pt x="36" y="76"/>
                  </a:lnTo>
                  <a:lnTo>
                    <a:pt x="31" y="72"/>
                  </a:lnTo>
                  <a:lnTo>
                    <a:pt x="29" y="69"/>
                  </a:lnTo>
                  <a:lnTo>
                    <a:pt x="24" y="65"/>
                  </a:lnTo>
                  <a:lnTo>
                    <a:pt x="20" y="62"/>
                  </a:lnTo>
                  <a:lnTo>
                    <a:pt x="16" y="59"/>
                  </a:lnTo>
                  <a:lnTo>
                    <a:pt x="14" y="54"/>
                  </a:lnTo>
                  <a:lnTo>
                    <a:pt x="8" y="44"/>
                  </a:lnTo>
                  <a:lnTo>
                    <a:pt x="3" y="35"/>
                  </a:lnTo>
                  <a:lnTo>
                    <a:pt x="1" y="27"/>
                  </a:lnTo>
                  <a:lnTo>
                    <a:pt x="0" y="21"/>
                  </a:lnTo>
                  <a:lnTo>
                    <a:pt x="0" y="16"/>
                  </a:lnTo>
                  <a:lnTo>
                    <a:pt x="1" y="11"/>
                  </a:lnTo>
                  <a:lnTo>
                    <a:pt x="4" y="8"/>
                  </a:lnTo>
                  <a:lnTo>
                    <a:pt x="7" y="6"/>
                  </a:lnTo>
                  <a:lnTo>
                    <a:pt x="9" y="3"/>
                  </a:lnTo>
                  <a:lnTo>
                    <a:pt x="13" y="2"/>
                  </a:lnTo>
                  <a:lnTo>
                    <a:pt x="15" y="1"/>
                  </a:lnTo>
                  <a:lnTo>
                    <a:pt x="20" y="2"/>
                  </a:lnTo>
                  <a:lnTo>
                    <a:pt x="22" y="1"/>
                  </a:lnTo>
                  <a:lnTo>
                    <a:pt x="26" y="0"/>
                  </a:lnTo>
                  <a:lnTo>
                    <a:pt x="26" y="1"/>
                  </a:lnTo>
                  <a:lnTo>
                    <a:pt x="27" y="1"/>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00" name="Freeform 8"/>
            <p:cNvSpPr>
              <a:spLocks/>
            </p:cNvSpPr>
            <p:nvPr/>
          </p:nvSpPr>
          <p:spPr bwMode="auto">
            <a:xfrm>
              <a:off x="2739" y="2603"/>
              <a:ext cx="179" cy="107"/>
            </a:xfrm>
            <a:custGeom>
              <a:avLst/>
              <a:gdLst>
                <a:gd name="T0" fmla="*/ 30 w 179"/>
                <a:gd name="T1" fmla="*/ 0 h 107"/>
                <a:gd name="T2" fmla="*/ 35 w 179"/>
                <a:gd name="T3" fmla="*/ 7 h 107"/>
                <a:gd name="T4" fmla="*/ 38 w 179"/>
                <a:gd name="T5" fmla="*/ 13 h 107"/>
                <a:gd name="T6" fmla="*/ 43 w 179"/>
                <a:gd name="T7" fmla="*/ 20 h 107"/>
                <a:gd name="T8" fmla="*/ 47 w 179"/>
                <a:gd name="T9" fmla="*/ 29 h 107"/>
                <a:gd name="T10" fmla="*/ 53 w 179"/>
                <a:gd name="T11" fmla="*/ 37 h 107"/>
                <a:gd name="T12" fmla="*/ 62 w 179"/>
                <a:gd name="T13" fmla="*/ 43 h 107"/>
                <a:gd name="T14" fmla="*/ 72 w 179"/>
                <a:gd name="T15" fmla="*/ 49 h 107"/>
                <a:gd name="T16" fmla="*/ 85 w 179"/>
                <a:gd name="T17" fmla="*/ 56 h 107"/>
                <a:gd name="T18" fmla="*/ 101 w 179"/>
                <a:gd name="T19" fmla="*/ 59 h 107"/>
                <a:gd name="T20" fmla="*/ 112 w 179"/>
                <a:gd name="T21" fmla="*/ 61 h 107"/>
                <a:gd name="T22" fmla="*/ 123 w 179"/>
                <a:gd name="T23" fmla="*/ 60 h 107"/>
                <a:gd name="T24" fmla="*/ 132 w 179"/>
                <a:gd name="T25" fmla="*/ 59 h 107"/>
                <a:gd name="T26" fmla="*/ 139 w 179"/>
                <a:gd name="T27" fmla="*/ 56 h 107"/>
                <a:gd name="T28" fmla="*/ 146 w 179"/>
                <a:gd name="T29" fmla="*/ 52 h 107"/>
                <a:gd name="T30" fmla="*/ 152 w 179"/>
                <a:gd name="T31" fmla="*/ 49 h 107"/>
                <a:gd name="T32" fmla="*/ 159 w 179"/>
                <a:gd name="T33" fmla="*/ 46 h 107"/>
                <a:gd name="T34" fmla="*/ 168 w 179"/>
                <a:gd name="T35" fmla="*/ 50 h 107"/>
                <a:gd name="T36" fmla="*/ 176 w 179"/>
                <a:gd name="T37" fmla="*/ 54 h 107"/>
                <a:gd name="T38" fmla="*/ 177 w 179"/>
                <a:gd name="T39" fmla="*/ 62 h 107"/>
                <a:gd name="T40" fmla="*/ 178 w 179"/>
                <a:gd name="T41" fmla="*/ 69 h 107"/>
                <a:gd name="T42" fmla="*/ 174 w 179"/>
                <a:gd name="T43" fmla="*/ 77 h 107"/>
                <a:gd name="T44" fmla="*/ 167 w 179"/>
                <a:gd name="T45" fmla="*/ 86 h 107"/>
                <a:gd name="T46" fmla="*/ 158 w 179"/>
                <a:gd name="T47" fmla="*/ 92 h 107"/>
                <a:gd name="T48" fmla="*/ 149 w 179"/>
                <a:gd name="T49" fmla="*/ 98 h 107"/>
                <a:gd name="T50" fmla="*/ 137 w 179"/>
                <a:gd name="T51" fmla="*/ 103 h 107"/>
                <a:gd name="T52" fmla="*/ 124 w 179"/>
                <a:gd name="T53" fmla="*/ 105 h 107"/>
                <a:gd name="T54" fmla="*/ 110 w 179"/>
                <a:gd name="T55" fmla="*/ 105 h 107"/>
                <a:gd name="T56" fmla="*/ 97 w 179"/>
                <a:gd name="T57" fmla="*/ 105 h 107"/>
                <a:gd name="T58" fmla="*/ 86 w 179"/>
                <a:gd name="T59" fmla="*/ 103 h 107"/>
                <a:gd name="T60" fmla="*/ 75 w 179"/>
                <a:gd name="T61" fmla="*/ 101 h 107"/>
                <a:gd name="T62" fmla="*/ 68 w 179"/>
                <a:gd name="T63" fmla="*/ 99 h 107"/>
                <a:gd name="T64" fmla="*/ 65 w 179"/>
                <a:gd name="T65" fmla="*/ 98 h 107"/>
                <a:gd name="T66" fmla="*/ 62 w 179"/>
                <a:gd name="T67" fmla="*/ 97 h 107"/>
                <a:gd name="T68" fmla="*/ 58 w 179"/>
                <a:gd name="T69" fmla="*/ 96 h 107"/>
                <a:gd name="T70" fmla="*/ 52 w 179"/>
                <a:gd name="T71" fmla="*/ 92 h 107"/>
                <a:gd name="T72" fmla="*/ 46 w 179"/>
                <a:gd name="T73" fmla="*/ 89 h 107"/>
                <a:gd name="T74" fmla="*/ 38 w 179"/>
                <a:gd name="T75" fmla="*/ 85 h 107"/>
                <a:gd name="T76" fmla="*/ 30 w 179"/>
                <a:gd name="T77" fmla="*/ 77 h 107"/>
                <a:gd name="T78" fmla="*/ 21 w 179"/>
                <a:gd name="T79" fmla="*/ 69 h 107"/>
                <a:gd name="T80" fmla="*/ 14 w 179"/>
                <a:gd name="T81" fmla="*/ 60 h 107"/>
                <a:gd name="T82" fmla="*/ 4 w 179"/>
                <a:gd name="T83" fmla="*/ 39 h 107"/>
                <a:gd name="T84" fmla="*/ 0 w 179"/>
                <a:gd name="T85" fmla="*/ 24 h 107"/>
                <a:gd name="T86" fmla="*/ 2 w 179"/>
                <a:gd name="T87" fmla="*/ 13 h 107"/>
                <a:gd name="T88" fmla="*/ 8 w 179"/>
                <a:gd name="T89" fmla="*/ 6 h 107"/>
                <a:gd name="T90" fmla="*/ 15 w 179"/>
                <a:gd name="T91" fmla="*/ 2 h 107"/>
                <a:gd name="T92" fmla="*/ 23 w 179"/>
                <a:gd name="T93" fmla="*/ 2 h 107"/>
                <a:gd name="T94" fmla="*/ 28 w 179"/>
                <a:gd name="T95" fmla="*/ 0 h 107"/>
                <a:gd name="T96" fmla="*/ 30 w 179"/>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107"/>
                <a:gd name="T149" fmla="*/ 179 w 179"/>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107">
                  <a:moveTo>
                    <a:pt x="30" y="0"/>
                  </a:moveTo>
                  <a:lnTo>
                    <a:pt x="30" y="0"/>
                  </a:lnTo>
                  <a:lnTo>
                    <a:pt x="33" y="4"/>
                  </a:lnTo>
                  <a:lnTo>
                    <a:pt x="35" y="7"/>
                  </a:lnTo>
                  <a:lnTo>
                    <a:pt x="37" y="9"/>
                  </a:lnTo>
                  <a:lnTo>
                    <a:pt x="38" y="13"/>
                  </a:lnTo>
                  <a:lnTo>
                    <a:pt x="40" y="17"/>
                  </a:lnTo>
                  <a:lnTo>
                    <a:pt x="43" y="20"/>
                  </a:lnTo>
                  <a:lnTo>
                    <a:pt x="44" y="25"/>
                  </a:lnTo>
                  <a:lnTo>
                    <a:pt x="47" y="29"/>
                  </a:lnTo>
                  <a:lnTo>
                    <a:pt x="51" y="32"/>
                  </a:lnTo>
                  <a:lnTo>
                    <a:pt x="53" y="37"/>
                  </a:lnTo>
                  <a:lnTo>
                    <a:pt x="57" y="39"/>
                  </a:lnTo>
                  <a:lnTo>
                    <a:pt x="62" y="43"/>
                  </a:lnTo>
                  <a:lnTo>
                    <a:pt x="66" y="47"/>
                  </a:lnTo>
                  <a:lnTo>
                    <a:pt x="72" y="49"/>
                  </a:lnTo>
                  <a:lnTo>
                    <a:pt x="77" y="53"/>
                  </a:lnTo>
                  <a:lnTo>
                    <a:pt x="85" y="56"/>
                  </a:lnTo>
                  <a:lnTo>
                    <a:pt x="93" y="57"/>
                  </a:lnTo>
                  <a:lnTo>
                    <a:pt x="101" y="59"/>
                  </a:lnTo>
                  <a:lnTo>
                    <a:pt x="106" y="59"/>
                  </a:lnTo>
                  <a:lnTo>
                    <a:pt x="112" y="61"/>
                  </a:lnTo>
                  <a:lnTo>
                    <a:pt x="117" y="60"/>
                  </a:lnTo>
                  <a:lnTo>
                    <a:pt x="123" y="60"/>
                  </a:lnTo>
                  <a:lnTo>
                    <a:pt x="127" y="59"/>
                  </a:lnTo>
                  <a:lnTo>
                    <a:pt x="132" y="59"/>
                  </a:lnTo>
                  <a:lnTo>
                    <a:pt x="135" y="57"/>
                  </a:lnTo>
                  <a:lnTo>
                    <a:pt x="139" y="56"/>
                  </a:lnTo>
                  <a:lnTo>
                    <a:pt x="143" y="54"/>
                  </a:lnTo>
                  <a:lnTo>
                    <a:pt x="146" y="52"/>
                  </a:lnTo>
                  <a:lnTo>
                    <a:pt x="150" y="51"/>
                  </a:lnTo>
                  <a:lnTo>
                    <a:pt x="152" y="49"/>
                  </a:lnTo>
                  <a:lnTo>
                    <a:pt x="156" y="47"/>
                  </a:lnTo>
                  <a:lnTo>
                    <a:pt x="159" y="46"/>
                  </a:lnTo>
                  <a:lnTo>
                    <a:pt x="165" y="47"/>
                  </a:lnTo>
                  <a:lnTo>
                    <a:pt x="168" y="50"/>
                  </a:lnTo>
                  <a:lnTo>
                    <a:pt x="172" y="52"/>
                  </a:lnTo>
                  <a:lnTo>
                    <a:pt x="176" y="54"/>
                  </a:lnTo>
                  <a:lnTo>
                    <a:pt x="177" y="57"/>
                  </a:lnTo>
                  <a:lnTo>
                    <a:pt x="177" y="62"/>
                  </a:lnTo>
                  <a:lnTo>
                    <a:pt x="177" y="66"/>
                  </a:lnTo>
                  <a:lnTo>
                    <a:pt x="178" y="69"/>
                  </a:lnTo>
                  <a:lnTo>
                    <a:pt x="176" y="74"/>
                  </a:lnTo>
                  <a:lnTo>
                    <a:pt x="174" y="77"/>
                  </a:lnTo>
                  <a:lnTo>
                    <a:pt x="171" y="82"/>
                  </a:lnTo>
                  <a:lnTo>
                    <a:pt x="167" y="86"/>
                  </a:lnTo>
                  <a:lnTo>
                    <a:pt x="165" y="90"/>
                  </a:lnTo>
                  <a:lnTo>
                    <a:pt x="158" y="92"/>
                  </a:lnTo>
                  <a:lnTo>
                    <a:pt x="154" y="96"/>
                  </a:lnTo>
                  <a:lnTo>
                    <a:pt x="149" y="98"/>
                  </a:lnTo>
                  <a:lnTo>
                    <a:pt x="143" y="101"/>
                  </a:lnTo>
                  <a:lnTo>
                    <a:pt x="137" y="103"/>
                  </a:lnTo>
                  <a:lnTo>
                    <a:pt x="130" y="105"/>
                  </a:lnTo>
                  <a:lnTo>
                    <a:pt x="124" y="105"/>
                  </a:lnTo>
                  <a:lnTo>
                    <a:pt x="118" y="106"/>
                  </a:lnTo>
                  <a:lnTo>
                    <a:pt x="110" y="105"/>
                  </a:lnTo>
                  <a:lnTo>
                    <a:pt x="104" y="106"/>
                  </a:lnTo>
                  <a:lnTo>
                    <a:pt x="97" y="105"/>
                  </a:lnTo>
                  <a:lnTo>
                    <a:pt x="90" y="103"/>
                  </a:lnTo>
                  <a:lnTo>
                    <a:pt x="86" y="103"/>
                  </a:lnTo>
                  <a:lnTo>
                    <a:pt x="80" y="102"/>
                  </a:lnTo>
                  <a:lnTo>
                    <a:pt x="75" y="101"/>
                  </a:lnTo>
                  <a:lnTo>
                    <a:pt x="71" y="101"/>
                  </a:lnTo>
                  <a:lnTo>
                    <a:pt x="68" y="99"/>
                  </a:lnTo>
                  <a:lnTo>
                    <a:pt x="66" y="99"/>
                  </a:lnTo>
                  <a:lnTo>
                    <a:pt x="65" y="98"/>
                  </a:lnTo>
                  <a:lnTo>
                    <a:pt x="64" y="98"/>
                  </a:lnTo>
                  <a:lnTo>
                    <a:pt x="62" y="97"/>
                  </a:lnTo>
                  <a:lnTo>
                    <a:pt x="60" y="96"/>
                  </a:lnTo>
                  <a:lnTo>
                    <a:pt x="58" y="96"/>
                  </a:lnTo>
                  <a:lnTo>
                    <a:pt x="56" y="94"/>
                  </a:lnTo>
                  <a:lnTo>
                    <a:pt x="52" y="92"/>
                  </a:lnTo>
                  <a:lnTo>
                    <a:pt x="50" y="92"/>
                  </a:lnTo>
                  <a:lnTo>
                    <a:pt x="46" y="89"/>
                  </a:lnTo>
                  <a:lnTo>
                    <a:pt x="42" y="86"/>
                  </a:lnTo>
                  <a:lnTo>
                    <a:pt x="38" y="85"/>
                  </a:lnTo>
                  <a:lnTo>
                    <a:pt x="34" y="80"/>
                  </a:lnTo>
                  <a:lnTo>
                    <a:pt x="30" y="77"/>
                  </a:lnTo>
                  <a:lnTo>
                    <a:pt x="25" y="73"/>
                  </a:lnTo>
                  <a:lnTo>
                    <a:pt x="21" y="69"/>
                  </a:lnTo>
                  <a:lnTo>
                    <a:pt x="17" y="66"/>
                  </a:lnTo>
                  <a:lnTo>
                    <a:pt x="14" y="60"/>
                  </a:lnTo>
                  <a:lnTo>
                    <a:pt x="8" y="49"/>
                  </a:lnTo>
                  <a:lnTo>
                    <a:pt x="4" y="39"/>
                  </a:lnTo>
                  <a:lnTo>
                    <a:pt x="2" y="31"/>
                  </a:lnTo>
                  <a:lnTo>
                    <a:pt x="0" y="24"/>
                  </a:lnTo>
                  <a:lnTo>
                    <a:pt x="1" y="18"/>
                  </a:lnTo>
                  <a:lnTo>
                    <a:pt x="2" y="13"/>
                  </a:lnTo>
                  <a:lnTo>
                    <a:pt x="4" y="9"/>
                  </a:lnTo>
                  <a:lnTo>
                    <a:pt x="8" y="6"/>
                  </a:lnTo>
                  <a:lnTo>
                    <a:pt x="11" y="3"/>
                  </a:lnTo>
                  <a:lnTo>
                    <a:pt x="15" y="2"/>
                  </a:lnTo>
                  <a:lnTo>
                    <a:pt x="18" y="2"/>
                  </a:lnTo>
                  <a:lnTo>
                    <a:pt x="23" y="2"/>
                  </a:lnTo>
                  <a:lnTo>
                    <a:pt x="25" y="0"/>
                  </a:lnTo>
                  <a:lnTo>
                    <a:pt x="28" y="0"/>
                  </a:lnTo>
                  <a:lnTo>
                    <a:pt x="29" y="0"/>
                  </a:lnTo>
                  <a:lnTo>
                    <a:pt x="3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01" name="Freeform 9"/>
            <p:cNvSpPr>
              <a:spLocks/>
            </p:cNvSpPr>
            <p:nvPr/>
          </p:nvSpPr>
          <p:spPr bwMode="auto">
            <a:xfrm>
              <a:off x="2783" y="2496"/>
              <a:ext cx="84" cy="130"/>
            </a:xfrm>
            <a:custGeom>
              <a:avLst/>
              <a:gdLst>
                <a:gd name="T0" fmla="*/ 63 w 84"/>
                <a:gd name="T1" fmla="*/ 67 h 130"/>
                <a:gd name="T2" fmla="*/ 43 w 84"/>
                <a:gd name="T3" fmla="*/ 129 h 130"/>
                <a:gd name="T4" fmla="*/ 37 w 84"/>
                <a:gd name="T5" fmla="*/ 127 h 130"/>
                <a:gd name="T6" fmla="*/ 30 w 84"/>
                <a:gd name="T7" fmla="*/ 124 h 130"/>
                <a:gd name="T8" fmla="*/ 26 w 84"/>
                <a:gd name="T9" fmla="*/ 120 h 130"/>
                <a:gd name="T10" fmla="*/ 22 w 84"/>
                <a:gd name="T11" fmla="*/ 117 h 130"/>
                <a:gd name="T12" fmla="*/ 16 w 84"/>
                <a:gd name="T13" fmla="*/ 113 h 130"/>
                <a:gd name="T14" fmla="*/ 13 w 84"/>
                <a:gd name="T15" fmla="*/ 108 h 130"/>
                <a:gd name="T16" fmla="*/ 9 w 84"/>
                <a:gd name="T17" fmla="*/ 102 h 130"/>
                <a:gd name="T18" fmla="*/ 7 w 84"/>
                <a:gd name="T19" fmla="*/ 97 h 130"/>
                <a:gd name="T20" fmla="*/ 4 w 84"/>
                <a:gd name="T21" fmla="*/ 93 h 130"/>
                <a:gd name="T22" fmla="*/ 2 w 84"/>
                <a:gd name="T23" fmla="*/ 86 h 130"/>
                <a:gd name="T24" fmla="*/ 1 w 84"/>
                <a:gd name="T25" fmla="*/ 79 h 130"/>
                <a:gd name="T26" fmla="*/ 1 w 84"/>
                <a:gd name="T27" fmla="*/ 74 h 130"/>
                <a:gd name="T28" fmla="*/ 0 w 84"/>
                <a:gd name="T29" fmla="*/ 67 h 130"/>
                <a:gd name="T30" fmla="*/ 1 w 84"/>
                <a:gd name="T31" fmla="*/ 61 h 130"/>
                <a:gd name="T32" fmla="*/ 2 w 84"/>
                <a:gd name="T33" fmla="*/ 54 h 130"/>
                <a:gd name="T34" fmla="*/ 3 w 84"/>
                <a:gd name="T35" fmla="*/ 46 h 130"/>
                <a:gd name="T36" fmla="*/ 6 w 84"/>
                <a:gd name="T37" fmla="*/ 41 h 130"/>
                <a:gd name="T38" fmla="*/ 9 w 84"/>
                <a:gd name="T39" fmla="*/ 36 h 130"/>
                <a:gd name="T40" fmla="*/ 13 w 84"/>
                <a:gd name="T41" fmla="*/ 29 h 130"/>
                <a:gd name="T42" fmla="*/ 16 w 84"/>
                <a:gd name="T43" fmla="*/ 24 h 130"/>
                <a:gd name="T44" fmla="*/ 21 w 84"/>
                <a:gd name="T45" fmla="*/ 19 h 130"/>
                <a:gd name="T46" fmla="*/ 25 w 84"/>
                <a:gd name="T47" fmla="*/ 15 h 130"/>
                <a:gd name="T48" fmla="*/ 30 w 84"/>
                <a:gd name="T49" fmla="*/ 11 h 130"/>
                <a:gd name="T50" fmla="*/ 35 w 84"/>
                <a:gd name="T51" fmla="*/ 9 h 130"/>
                <a:gd name="T52" fmla="*/ 41 w 84"/>
                <a:gd name="T53" fmla="*/ 6 h 130"/>
                <a:gd name="T54" fmla="*/ 47 w 84"/>
                <a:gd name="T55" fmla="*/ 4 h 130"/>
                <a:gd name="T56" fmla="*/ 52 w 84"/>
                <a:gd name="T57" fmla="*/ 2 h 130"/>
                <a:gd name="T58" fmla="*/ 59 w 84"/>
                <a:gd name="T59" fmla="*/ 1 h 130"/>
                <a:gd name="T60" fmla="*/ 65 w 84"/>
                <a:gd name="T61" fmla="*/ 0 h 130"/>
                <a:gd name="T62" fmla="*/ 70 w 84"/>
                <a:gd name="T63" fmla="*/ 1 h 130"/>
                <a:gd name="T64" fmla="*/ 77 w 84"/>
                <a:gd name="T65" fmla="*/ 1 h 130"/>
                <a:gd name="T66" fmla="*/ 83 w 84"/>
                <a:gd name="T67" fmla="*/ 4 h 130"/>
                <a:gd name="T68" fmla="*/ 63 w 84"/>
                <a:gd name="T69" fmla="*/ 67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30"/>
                <a:gd name="T107" fmla="*/ 84 w 84"/>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30">
                  <a:moveTo>
                    <a:pt x="63" y="67"/>
                  </a:moveTo>
                  <a:lnTo>
                    <a:pt x="43" y="129"/>
                  </a:lnTo>
                  <a:lnTo>
                    <a:pt x="37" y="127"/>
                  </a:lnTo>
                  <a:lnTo>
                    <a:pt x="30" y="124"/>
                  </a:lnTo>
                  <a:lnTo>
                    <a:pt x="26" y="120"/>
                  </a:lnTo>
                  <a:lnTo>
                    <a:pt x="22" y="117"/>
                  </a:lnTo>
                  <a:lnTo>
                    <a:pt x="16" y="113"/>
                  </a:lnTo>
                  <a:lnTo>
                    <a:pt x="13" y="108"/>
                  </a:lnTo>
                  <a:lnTo>
                    <a:pt x="9" y="102"/>
                  </a:lnTo>
                  <a:lnTo>
                    <a:pt x="7" y="97"/>
                  </a:lnTo>
                  <a:lnTo>
                    <a:pt x="4" y="93"/>
                  </a:lnTo>
                  <a:lnTo>
                    <a:pt x="2" y="86"/>
                  </a:lnTo>
                  <a:lnTo>
                    <a:pt x="1" y="79"/>
                  </a:lnTo>
                  <a:lnTo>
                    <a:pt x="1" y="74"/>
                  </a:lnTo>
                  <a:lnTo>
                    <a:pt x="0" y="67"/>
                  </a:lnTo>
                  <a:lnTo>
                    <a:pt x="1" y="61"/>
                  </a:lnTo>
                  <a:lnTo>
                    <a:pt x="2" y="54"/>
                  </a:lnTo>
                  <a:lnTo>
                    <a:pt x="3" y="46"/>
                  </a:lnTo>
                  <a:lnTo>
                    <a:pt x="6" y="41"/>
                  </a:lnTo>
                  <a:lnTo>
                    <a:pt x="9" y="36"/>
                  </a:lnTo>
                  <a:lnTo>
                    <a:pt x="13" y="29"/>
                  </a:lnTo>
                  <a:lnTo>
                    <a:pt x="16" y="24"/>
                  </a:lnTo>
                  <a:lnTo>
                    <a:pt x="21" y="19"/>
                  </a:lnTo>
                  <a:lnTo>
                    <a:pt x="25" y="15"/>
                  </a:lnTo>
                  <a:lnTo>
                    <a:pt x="30" y="11"/>
                  </a:lnTo>
                  <a:lnTo>
                    <a:pt x="35" y="9"/>
                  </a:lnTo>
                  <a:lnTo>
                    <a:pt x="41" y="6"/>
                  </a:lnTo>
                  <a:lnTo>
                    <a:pt x="47" y="4"/>
                  </a:lnTo>
                  <a:lnTo>
                    <a:pt x="52" y="2"/>
                  </a:lnTo>
                  <a:lnTo>
                    <a:pt x="59" y="1"/>
                  </a:lnTo>
                  <a:lnTo>
                    <a:pt x="65" y="0"/>
                  </a:lnTo>
                  <a:lnTo>
                    <a:pt x="70" y="1"/>
                  </a:lnTo>
                  <a:lnTo>
                    <a:pt x="77" y="1"/>
                  </a:lnTo>
                  <a:lnTo>
                    <a:pt x="83" y="4"/>
                  </a:lnTo>
                  <a:lnTo>
                    <a:pt x="63" y="67"/>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02" name="Freeform 10"/>
            <p:cNvSpPr>
              <a:spLocks/>
            </p:cNvSpPr>
            <p:nvPr/>
          </p:nvSpPr>
          <p:spPr bwMode="auto">
            <a:xfrm>
              <a:off x="2782" y="2499"/>
              <a:ext cx="95" cy="139"/>
            </a:xfrm>
            <a:custGeom>
              <a:avLst/>
              <a:gdLst>
                <a:gd name="T0" fmla="*/ 72 w 95"/>
                <a:gd name="T1" fmla="*/ 71 h 139"/>
                <a:gd name="T2" fmla="*/ 50 w 95"/>
                <a:gd name="T3" fmla="*/ 138 h 139"/>
                <a:gd name="T4" fmla="*/ 43 w 95"/>
                <a:gd name="T5" fmla="*/ 135 h 139"/>
                <a:gd name="T6" fmla="*/ 36 w 95"/>
                <a:gd name="T7" fmla="*/ 133 h 139"/>
                <a:gd name="T8" fmla="*/ 30 w 95"/>
                <a:gd name="T9" fmla="*/ 128 h 139"/>
                <a:gd name="T10" fmla="*/ 25 w 95"/>
                <a:gd name="T11" fmla="*/ 125 h 139"/>
                <a:gd name="T12" fmla="*/ 19 w 95"/>
                <a:gd name="T13" fmla="*/ 120 h 139"/>
                <a:gd name="T14" fmla="*/ 15 w 95"/>
                <a:gd name="T15" fmla="*/ 115 h 139"/>
                <a:gd name="T16" fmla="*/ 11 w 95"/>
                <a:gd name="T17" fmla="*/ 109 h 139"/>
                <a:gd name="T18" fmla="*/ 8 w 95"/>
                <a:gd name="T19" fmla="*/ 102 h 139"/>
                <a:gd name="T20" fmla="*/ 4 w 95"/>
                <a:gd name="T21" fmla="*/ 97 h 139"/>
                <a:gd name="T22" fmla="*/ 2 w 95"/>
                <a:gd name="T23" fmla="*/ 91 h 139"/>
                <a:gd name="T24" fmla="*/ 1 w 95"/>
                <a:gd name="T25" fmla="*/ 84 h 139"/>
                <a:gd name="T26" fmla="*/ 0 w 95"/>
                <a:gd name="T27" fmla="*/ 77 h 139"/>
                <a:gd name="T28" fmla="*/ 1 w 95"/>
                <a:gd name="T29" fmla="*/ 70 h 139"/>
                <a:gd name="T30" fmla="*/ 0 w 95"/>
                <a:gd name="T31" fmla="*/ 64 h 139"/>
                <a:gd name="T32" fmla="*/ 1 w 95"/>
                <a:gd name="T33" fmla="*/ 57 h 139"/>
                <a:gd name="T34" fmla="*/ 3 w 95"/>
                <a:gd name="T35" fmla="*/ 48 h 139"/>
                <a:gd name="T36" fmla="*/ 6 w 95"/>
                <a:gd name="T37" fmla="*/ 43 h 139"/>
                <a:gd name="T38" fmla="*/ 9 w 95"/>
                <a:gd name="T39" fmla="*/ 36 h 139"/>
                <a:gd name="T40" fmla="*/ 13 w 95"/>
                <a:gd name="T41" fmla="*/ 30 h 139"/>
                <a:gd name="T42" fmla="*/ 18 w 95"/>
                <a:gd name="T43" fmla="*/ 24 h 139"/>
                <a:gd name="T44" fmla="*/ 22 w 95"/>
                <a:gd name="T45" fmla="*/ 20 h 139"/>
                <a:gd name="T46" fmla="*/ 27 w 95"/>
                <a:gd name="T47" fmla="*/ 14 h 139"/>
                <a:gd name="T48" fmla="*/ 32 w 95"/>
                <a:gd name="T49" fmla="*/ 11 h 139"/>
                <a:gd name="T50" fmla="*/ 39 w 95"/>
                <a:gd name="T51" fmla="*/ 7 h 139"/>
                <a:gd name="T52" fmla="*/ 46 w 95"/>
                <a:gd name="T53" fmla="*/ 6 h 139"/>
                <a:gd name="T54" fmla="*/ 52 w 95"/>
                <a:gd name="T55" fmla="*/ 3 h 139"/>
                <a:gd name="T56" fmla="*/ 58 w 95"/>
                <a:gd name="T57" fmla="*/ 2 h 139"/>
                <a:gd name="T58" fmla="*/ 66 w 95"/>
                <a:gd name="T59" fmla="*/ 0 h 139"/>
                <a:gd name="T60" fmla="*/ 72 w 95"/>
                <a:gd name="T61" fmla="*/ 0 h 139"/>
                <a:gd name="T62" fmla="*/ 79 w 95"/>
                <a:gd name="T63" fmla="*/ 1 h 139"/>
                <a:gd name="T64" fmla="*/ 87 w 95"/>
                <a:gd name="T65" fmla="*/ 1 h 139"/>
                <a:gd name="T66" fmla="*/ 94 w 95"/>
                <a:gd name="T67" fmla="*/ 4 h 139"/>
                <a:gd name="T68" fmla="*/ 72 w 95"/>
                <a:gd name="T69" fmla="*/ 7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139"/>
                <a:gd name="T107" fmla="*/ 95 w 95"/>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139">
                  <a:moveTo>
                    <a:pt x="72" y="71"/>
                  </a:moveTo>
                  <a:lnTo>
                    <a:pt x="50" y="138"/>
                  </a:lnTo>
                  <a:lnTo>
                    <a:pt x="43" y="135"/>
                  </a:lnTo>
                  <a:lnTo>
                    <a:pt x="36" y="133"/>
                  </a:lnTo>
                  <a:lnTo>
                    <a:pt x="30" y="128"/>
                  </a:lnTo>
                  <a:lnTo>
                    <a:pt x="25" y="125"/>
                  </a:lnTo>
                  <a:lnTo>
                    <a:pt x="19" y="120"/>
                  </a:lnTo>
                  <a:lnTo>
                    <a:pt x="15" y="115"/>
                  </a:lnTo>
                  <a:lnTo>
                    <a:pt x="11" y="109"/>
                  </a:lnTo>
                  <a:lnTo>
                    <a:pt x="8" y="102"/>
                  </a:lnTo>
                  <a:lnTo>
                    <a:pt x="4" y="97"/>
                  </a:lnTo>
                  <a:lnTo>
                    <a:pt x="2" y="91"/>
                  </a:lnTo>
                  <a:lnTo>
                    <a:pt x="1" y="84"/>
                  </a:lnTo>
                  <a:lnTo>
                    <a:pt x="0" y="77"/>
                  </a:lnTo>
                  <a:lnTo>
                    <a:pt x="1" y="70"/>
                  </a:lnTo>
                  <a:lnTo>
                    <a:pt x="0" y="64"/>
                  </a:lnTo>
                  <a:lnTo>
                    <a:pt x="1" y="57"/>
                  </a:lnTo>
                  <a:lnTo>
                    <a:pt x="3" y="48"/>
                  </a:lnTo>
                  <a:lnTo>
                    <a:pt x="6" y="43"/>
                  </a:lnTo>
                  <a:lnTo>
                    <a:pt x="9" y="36"/>
                  </a:lnTo>
                  <a:lnTo>
                    <a:pt x="13" y="30"/>
                  </a:lnTo>
                  <a:lnTo>
                    <a:pt x="18" y="24"/>
                  </a:lnTo>
                  <a:lnTo>
                    <a:pt x="22" y="20"/>
                  </a:lnTo>
                  <a:lnTo>
                    <a:pt x="27" y="14"/>
                  </a:lnTo>
                  <a:lnTo>
                    <a:pt x="32" y="11"/>
                  </a:lnTo>
                  <a:lnTo>
                    <a:pt x="39" y="7"/>
                  </a:lnTo>
                  <a:lnTo>
                    <a:pt x="46" y="6"/>
                  </a:lnTo>
                  <a:lnTo>
                    <a:pt x="52" y="3"/>
                  </a:lnTo>
                  <a:lnTo>
                    <a:pt x="58" y="2"/>
                  </a:lnTo>
                  <a:lnTo>
                    <a:pt x="66" y="0"/>
                  </a:lnTo>
                  <a:lnTo>
                    <a:pt x="72" y="0"/>
                  </a:lnTo>
                  <a:lnTo>
                    <a:pt x="79" y="1"/>
                  </a:lnTo>
                  <a:lnTo>
                    <a:pt x="87" y="1"/>
                  </a:lnTo>
                  <a:lnTo>
                    <a:pt x="94" y="4"/>
                  </a:lnTo>
                  <a:lnTo>
                    <a:pt x="72" y="7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03" name="Freeform 11"/>
            <p:cNvSpPr>
              <a:spLocks/>
            </p:cNvSpPr>
            <p:nvPr/>
          </p:nvSpPr>
          <p:spPr bwMode="auto">
            <a:xfrm>
              <a:off x="2732" y="2599"/>
              <a:ext cx="196" cy="120"/>
            </a:xfrm>
            <a:custGeom>
              <a:avLst/>
              <a:gdLst>
                <a:gd name="T0" fmla="*/ 9 w 196"/>
                <a:gd name="T1" fmla="*/ 0 h 120"/>
                <a:gd name="T2" fmla="*/ 4 w 196"/>
                <a:gd name="T3" fmla="*/ 8 h 120"/>
                <a:gd name="T4" fmla="*/ 0 w 196"/>
                <a:gd name="T5" fmla="*/ 20 h 120"/>
                <a:gd name="T6" fmla="*/ 0 w 196"/>
                <a:gd name="T7" fmla="*/ 33 h 120"/>
                <a:gd name="T8" fmla="*/ 3 w 196"/>
                <a:gd name="T9" fmla="*/ 45 h 120"/>
                <a:gd name="T10" fmla="*/ 7 w 196"/>
                <a:gd name="T11" fmla="*/ 55 h 120"/>
                <a:gd name="T12" fmla="*/ 11 w 196"/>
                <a:gd name="T13" fmla="*/ 64 h 120"/>
                <a:gd name="T14" fmla="*/ 15 w 196"/>
                <a:gd name="T15" fmla="*/ 71 h 120"/>
                <a:gd name="T16" fmla="*/ 21 w 196"/>
                <a:gd name="T17" fmla="*/ 78 h 120"/>
                <a:gd name="T18" fmla="*/ 26 w 196"/>
                <a:gd name="T19" fmla="*/ 83 h 120"/>
                <a:gd name="T20" fmla="*/ 31 w 196"/>
                <a:gd name="T21" fmla="*/ 88 h 120"/>
                <a:gd name="T22" fmla="*/ 38 w 196"/>
                <a:gd name="T23" fmla="*/ 92 h 120"/>
                <a:gd name="T24" fmla="*/ 46 w 196"/>
                <a:gd name="T25" fmla="*/ 98 h 120"/>
                <a:gd name="T26" fmla="*/ 52 w 196"/>
                <a:gd name="T27" fmla="*/ 101 h 120"/>
                <a:gd name="T28" fmla="*/ 59 w 196"/>
                <a:gd name="T29" fmla="*/ 105 h 120"/>
                <a:gd name="T30" fmla="*/ 66 w 196"/>
                <a:gd name="T31" fmla="*/ 108 h 120"/>
                <a:gd name="T32" fmla="*/ 74 w 196"/>
                <a:gd name="T33" fmla="*/ 110 h 120"/>
                <a:gd name="T34" fmla="*/ 81 w 196"/>
                <a:gd name="T35" fmla="*/ 113 h 120"/>
                <a:gd name="T36" fmla="*/ 88 w 196"/>
                <a:gd name="T37" fmla="*/ 116 h 120"/>
                <a:gd name="T38" fmla="*/ 95 w 196"/>
                <a:gd name="T39" fmla="*/ 116 h 120"/>
                <a:gd name="T40" fmla="*/ 105 w 196"/>
                <a:gd name="T41" fmla="*/ 117 h 120"/>
                <a:gd name="T42" fmla="*/ 116 w 196"/>
                <a:gd name="T43" fmla="*/ 118 h 120"/>
                <a:gd name="T44" fmla="*/ 127 w 196"/>
                <a:gd name="T45" fmla="*/ 118 h 120"/>
                <a:gd name="T46" fmla="*/ 138 w 196"/>
                <a:gd name="T47" fmla="*/ 116 h 120"/>
                <a:gd name="T48" fmla="*/ 150 w 196"/>
                <a:gd name="T49" fmla="*/ 114 h 120"/>
                <a:gd name="T50" fmla="*/ 160 w 196"/>
                <a:gd name="T51" fmla="*/ 110 h 120"/>
                <a:gd name="T52" fmla="*/ 172 w 196"/>
                <a:gd name="T53" fmla="*/ 102 h 120"/>
                <a:gd name="T54" fmla="*/ 180 w 196"/>
                <a:gd name="T55" fmla="*/ 94 h 120"/>
                <a:gd name="T56" fmla="*/ 187 w 196"/>
                <a:gd name="T57" fmla="*/ 85 h 120"/>
                <a:gd name="T58" fmla="*/ 190 w 196"/>
                <a:gd name="T59" fmla="*/ 79 h 120"/>
                <a:gd name="T60" fmla="*/ 193 w 196"/>
                <a:gd name="T61" fmla="*/ 72 h 120"/>
                <a:gd name="T62" fmla="*/ 194 w 196"/>
                <a:gd name="T63" fmla="*/ 66 h 120"/>
                <a:gd name="T64" fmla="*/ 195 w 196"/>
                <a:gd name="T65" fmla="*/ 6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120"/>
                <a:gd name="T101" fmla="*/ 196 w 19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120">
                  <a:moveTo>
                    <a:pt x="9" y="0"/>
                  </a:moveTo>
                  <a:lnTo>
                    <a:pt x="9" y="0"/>
                  </a:lnTo>
                  <a:lnTo>
                    <a:pt x="5" y="3"/>
                  </a:lnTo>
                  <a:lnTo>
                    <a:pt x="4" y="8"/>
                  </a:lnTo>
                  <a:lnTo>
                    <a:pt x="2" y="13"/>
                  </a:lnTo>
                  <a:lnTo>
                    <a:pt x="0" y="20"/>
                  </a:lnTo>
                  <a:lnTo>
                    <a:pt x="0" y="27"/>
                  </a:lnTo>
                  <a:lnTo>
                    <a:pt x="0" y="33"/>
                  </a:lnTo>
                  <a:lnTo>
                    <a:pt x="0" y="39"/>
                  </a:lnTo>
                  <a:lnTo>
                    <a:pt x="3" y="45"/>
                  </a:lnTo>
                  <a:lnTo>
                    <a:pt x="4" y="49"/>
                  </a:lnTo>
                  <a:lnTo>
                    <a:pt x="7" y="55"/>
                  </a:lnTo>
                  <a:lnTo>
                    <a:pt x="8" y="59"/>
                  </a:lnTo>
                  <a:lnTo>
                    <a:pt x="11" y="64"/>
                  </a:lnTo>
                  <a:lnTo>
                    <a:pt x="13" y="67"/>
                  </a:lnTo>
                  <a:lnTo>
                    <a:pt x="15" y="71"/>
                  </a:lnTo>
                  <a:lnTo>
                    <a:pt x="18" y="74"/>
                  </a:lnTo>
                  <a:lnTo>
                    <a:pt x="21" y="78"/>
                  </a:lnTo>
                  <a:lnTo>
                    <a:pt x="22" y="80"/>
                  </a:lnTo>
                  <a:lnTo>
                    <a:pt x="26" y="83"/>
                  </a:lnTo>
                  <a:lnTo>
                    <a:pt x="27" y="85"/>
                  </a:lnTo>
                  <a:lnTo>
                    <a:pt x="31" y="88"/>
                  </a:lnTo>
                  <a:lnTo>
                    <a:pt x="35" y="92"/>
                  </a:lnTo>
                  <a:lnTo>
                    <a:pt x="38" y="92"/>
                  </a:lnTo>
                  <a:lnTo>
                    <a:pt x="42" y="94"/>
                  </a:lnTo>
                  <a:lnTo>
                    <a:pt x="46" y="98"/>
                  </a:lnTo>
                  <a:lnTo>
                    <a:pt x="48" y="100"/>
                  </a:lnTo>
                  <a:lnTo>
                    <a:pt x="52" y="101"/>
                  </a:lnTo>
                  <a:lnTo>
                    <a:pt x="55" y="104"/>
                  </a:lnTo>
                  <a:lnTo>
                    <a:pt x="59" y="105"/>
                  </a:lnTo>
                  <a:lnTo>
                    <a:pt x="62" y="107"/>
                  </a:lnTo>
                  <a:lnTo>
                    <a:pt x="66" y="108"/>
                  </a:lnTo>
                  <a:lnTo>
                    <a:pt x="70" y="109"/>
                  </a:lnTo>
                  <a:lnTo>
                    <a:pt x="74" y="110"/>
                  </a:lnTo>
                  <a:lnTo>
                    <a:pt x="77" y="112"/>
                  </a:lnTo>
                  <a:lnTo>
                    <a:pt x="81" y="113"/>
                  </a:lnTo>
                  <a:lnTo>
                    <a:pt x="84" y="114"/>
                  </a:lnTo>
                  <a:lnTo>
                    <a:pt x="88" y="116"/>
                  </a:lnTo>
                  <a:lnTo>
                    <a:pt x="91" y="115"/>
                  </a:lnTo>
                  <a:lnTo>
                    <a:pt x="95" y="116"/>
                  </a:lnTo>
                  <a:lnTo>
                    <a:pt x="100" y="118"/>
                  </a:lnTo>
                  <a:lnTo>
                    <a:pt x="105" y="117"/>
                  </a:lnTo>
                  <a:lnTo>
                    <a:pt x="110" y="118"/>
                  </a:lnTo>
                  <a:lnTo>
                    <a:pt x="116" y="118"/>
                  </a:lnTo>
                  <a:lnTo>
                    <a:pt x="122" y="119"/>
                  </a:lnTo>
                  <a:lnTo>
                    <a:pt x="127" y="118"/>
                  </a:lnTo>
                  <a:lnTo>
                    <a:pt x="132" y="117"/>
                  </a:lnTo>
                  <a:lnTo>
                    <a:pt x="138" y="116"/>
                  </a:lnTo>
                  <a:lnTo>
                    <a:pt x="144" y="116"/>
                  </a:lnTo>
                  <a:lnTo>
                    <a:pt x="150" y="114"/>
                  </a:lnTo>
                  <a:lnTo>
                    <a:pt x="155" y="112"/>
                  </a:lnTo>
                  <a:lnTo>
                    <a:pt x="160" y="110"/>
                  </a:lnTo>
                  <a:lnTo>
                    <a:pt x="166" y="106"/>
                  </a:lnTo>
                  <a:lnTo>
                    <a:pt x="172" y="102"/>
                  </a:lnTo>
                  <a:lnTo>
                    <a:pt x="176" y="98"/>
                  </a:lnTo>
                  <a:lnTo>
                    <a:pt x="180" y="94"/>
                  </a:lnTo>
                  <a:lnTo>
                    <a:pt x="183" y="90"/>
                  </a:lnTo>
                  <a:lnTo>
                    <a:pt x="187" y="85"/>
                  </a:lnTo>
                  <a:lnTo>
                    <a:pt x="189" y="82"/>
                  </a:lnTo>
                  <a:lnTo>
                    <a:pt x="190" y="79"/>
                  </a:lnTo>
                  <a:lnTo>
                    <a:pt x="192" y="75"/>
                  </a:lnTo>
                  <a:lnTo>
                    <a:pt x="193" y="72"/>
                  </a:lnTo>
                  <a:lnTo>
                    <a:pt x="194" y="69"/>
                  </a:lnTo>
                  <a:lnTo>
                    <a:pt x="194" y="66"/>
                  </a:lnTo>
                  <a:lnTo>
                    <a:pt x="195" y="63"/>
                  </a:lnTo>
                  <a:lnTo>
                    <a:pt x="195" y="6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04" name="Freeform 12"/>
            <p:cNvSpPr>
              <a:spLocks/>
            </p:cNvSpPr>
            <p:nvPr/>
          </p:nvSpPr>
          <p:spPr bwMode="auto">
            <a:xfrm>
              <a:off x="3021" y="2457"/>
              <a:ext cx="585" cy="211"/>
            </a:xfrm>
            <a:custGeom>
              <a:avLst/>
              <a:gdLst>
                <a:gd name="T0" fmla="*/ 0 w 585"/>
                <a:gd name="T1" fmla="*/ 0 h 211"/>
                <a:gd name="T2" fmla="*/ 0 w 585"/>
                <a:gd name="T3" fmla="*/ 0 h 211"/>
                <a:gd name="T4" fmla="*/ 18 w 585"/>
                <a:gd name="T5" fmla="*/ 7 h 211"/>
                <a:gd name="T6" fmla="*/ 35 w 585"/>
                <a:gd name="T7" fmla="*/ 12 h 211"/>
                <a:gd name="T8" fmla="*/ 52 w 585"/>
                <a:gd name="T9" fmla="*/ 18 h 211"/>
                <a:gd name="T10" fmla="*/ 71 w 585"/>
                <a:gd name="T11" fmla="*/ 24 h 211"/>
                <a:gd name="T12" fmla="*/ 88 w 585"/>
                <a:gd name="T13" fmla="*/ 31 h 211"/>
                <a:gd name="T14" fmla="*/ 107 w 585"/>
                <a:gd name="T15" fmla="*/ 37 h 211"/>
                <a:gd name="T16" fmla="*/ 124 w 585"/>
                <a:gd name="T17" fmla="*/ 42 h 211"/>
                <a:gd name="T18" fmla="*/ 141 w 585"/>
                <a:gd name="T19" fmla="*/ 49 h 211"/>
                <a:gd name="T20" fmla="*/ 159 w 585"/>
                <a:gd name="T21" fmla="*/ 55 h 211"/>
                <a:gd name="T22" fmla="*/ 178 w 585"/>
                <a:gd name="T23" fmla="*/ 61 h 211"/>
                <a:gd name="T24" fmla="*/ 196 w 585"/>
                <a:gd name="T25" fmla="*/ 67 h 211"/>
                <a:gd name="T26" fmla="*/ 214 w 585"/>
                <a:gd name="T27" fmla="*/ 73 h 211"/>
                <a:gd name="T28" fmla="*/ 231 w 585"/>
                <a:gd name="T29" fmla="*/ 80 h 211"/>
                <a:gd name="T30" fmla="*/ 250 w 585"/>
                <a:gd name="T31" fmla="*/ 85 h 211"/>
                <a:gd name="T32" fmla="*/ 268 w 585"/>
                <a:gd name="T33" fmla="*/ 92 h 211"/>
                <a:gd name="T34" fmla="*/ 287 w 585"/>
                <a:gd name="T35" fmla="*/ 98 h 211"/>
                <a:gd name="T36" fmla="*/ 304 w 585"/>
                <a:gd name="T37" fmla="*/ 104 h 211"/>
                <a:gd name="T38" fmla="*/ 323 w 585"/>
                <a:gd name="T39" fmla="*/ 110 h 211"/>
                <a:gd name="T40" fmla="*/ 342 w 585"/>
                <a:gd name="T41" fmla="*/ 117 h 211"/>
                <a:gd name="T42" fmla="*/ 360 w 585"/>
                <a:gd name="T43" fmla="*/ 123 h 211"/>
                <a:gd name="T44" fmla="*/ 378 w 585"/>
                <a:gd name="T45" fmla="*/ 130 h 211"/>
                <a:gd name="T46" fmla="*/ 396 w 585"/>
                <a:gd name="T47" fmla="*/ 135 h 211"/>
                <a:gd name="T48" fmla="*/ 414 w 585"/>
                <a:gd name="T49" fmla="*/ 142 h 211"/>
                <a:gd name="T50" fmla="*/ 432 w 585"/>
                <a:gd name="T51" fmla="*/ 148 h 211"/>
                <a:gd name="T52" fmla="*/ 450 w 585"/>
                <a:gd name="T53" fmla="*/ 155 h 211"/>
                <a:gd name="T54" fmla="*/ 468 w 585"/>
                <a:gd name="T55" fmla="*/ 161 h 211"/>
                <a:gd name="T56" fmla="*/ 485 w 585"/>
                <a:gd name="T57" fmla="*/ 168 h 211"/>
                <a:gd name="T58" fmla="*/ 503 w 585"/>
                <a:gd name="T59" fmla="*/ 173 h 211"/>
                <a:gd name="T60" fmla="*/ 521 w 585"/>
                <a:gd name="T61" fmla="*/ 180 h 211"/>
                <a:gd name="T62" fmla="*/ 538 w 585"/>
                <a:gd name="T63" fmla="*/ 186 h 211"/>
                <a:gd name="T64" fmla="*/ 556 w 585"/>
                <a:gd name="T65" fmla="*/ 193 h 211"/>
                <a:gd name="T66" fmla="*/ 572 w 585"/>
                <a:gd name="T67" fmla="*/ 199 h 211"/>
                <a:gd name="T68" fmla="*/ 578 w 585"/>
                <a:gd name="T69" fmla="*/ 202 h 211"/>
                <a:gd name="T70" fmla="*/ 582 w 585"/>
                <a:gd name="T71" fmla="*/ 204 h 211"/>
                <a:gd name="T72" fmla="*/ 584 w 585"/>
                <a:gd name="T73" fmla="*/ 207 h 211"/>
                <a:gd name="T74" fmla="*/ 583 w 585"/>
                <a:gd name="T75" fmla="*/ 207 h 211"/>
                <a:gd name="T76" fmla="*/ 582 w 585"/>
                <a:gd name="T77" fmla="*/ 209 h 211"/>
                <a:gd name="T78" fmla="*/ 579 w 585"/>
                <a:gd name="T79" fmla="*/ 210 h 211"/>
                <a:gd name="T80" fmla="*/ 575 w 585"/>
                <a:gd name="T81" fmla="*/ 210 h 211"/>
                <a:gd name="T82" fmla="*/ 569 w 585"/>
                <a:gd name="T83" fmla="*/ 208 h 211"/>
                <a:gd name="T84" fmla="*/ 0 w 585"/>
                <a:gd name="T85" fmla="*/ 38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5"/>
                <a:gd name="T130" fmla="*/ 0 h 211"/>
                <a:gd name="T131" fmla="*/ 585 w 585"/>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5" h="211">
                  <a:moveTo>
                    <a:pt x="0" y="0"/>
                  </a:moveTo>
                  <a:lnTo>
                    <a:pt x="0" y="0"/>
                  </a:lnTo>
                  <a:lnTo>
                    <a:pt x="18" y="7"/>
                  </a:lnTo>
                  <a:lnTo>
                    <a:pt x="35" y="12"/>
                  </a:lnTo>
                  <a:lnTo>
                    <a:pt x="52" y="18"/>
                  </a:lnTo>
                  <a:lnTo>
                    <a:pt x="71" y="24"/>
                  </a:lnTo>
                  <a:lnTo>
                    <a:pt x="88" y="31"/>
                  </a:lnTo>
                  <a:lnTo>
                    <a:pt x="107" y="37"/>
                  </a:lnTo>
                  <a:lnTo>
                    <a:pt x="124" y="42"/>
                  </a:lnTo>
                  <a:lnTo>
                    <a:pt x="141" y="49"/>
                  </a:lnTo>
                  <a:lnTo>
                    <a:pt x="159" y="55"/>
                  </a:lnTo>
                  <a:lnTo>
                    <a:pt x="178" y="61"/>
                  </a:lnTo>
                  <a:lnTo>
                    <a:pt x="196" y="67"/>
                  </a:lnTo>
                  <a:lnTo>
                    <a:pt x="214" y="73"/>
                  </a:lnTo>
                  <a:lnTo>
                    <a:pt x="231" y="80"/>
                  </a:lnTo>
                  <a:lnTo>
                    <a:pt x="250" y="85"/>
                  </a:lnTo>
                  <a:lnTo>
                    <a:pt x="268" y="92"/>
                  </a:lnTo>
                  <a:lnTo>
                    <a:pt x="287" y="98"/>
                  </a:lnTo>
                  <a:lnTo>
                    <a:pt x="304" y="104"/>
                  </a:lnTo>
                  <a:lnTo>
                    <a:pt x="323" y="110"/>
                  </a:lnTo>
                  <a:lnTo>
                    <a:pt x="342" y="117"/>
                  </a:lnTo>
                  <a:lnTo>
                    <a:pt x="360" y="123"/>
                  </a:lnTo>
                  <a:lnTo>
                    <a:pt x="378" y="130"/>
                  </a:lnTo>
                  <a:lnTo>
                    <a:pt x="396" y="135"/>
                  </a:lnTo>
                  <a:lnTo>
                    <a:pt x="414" y="142"/>
                  </a:lnTo>
                  <a:lnTo>
                    <a:pt x="432" y="148"/>
                  </a:lnTo>
                  <a:lnTo>
                    <a:pt x="450" y="155"/>
                  </a:lnTo>
                  <a:lnTo>
                    <a:pt x="468" y="161"/>
                  </a:lnTo>
                  <a:lnTo>
                    <a:pt x="485" y="168"/>
                  </a:lnTo>
                  <a:lnTo>
                    <a:pt x="503" y="173"/>
                  </a:lnTo>
                  <a:lnTo>
                    <a:pt x="521" y="180"/>
                  </a:lnTo>
                  <a:lnTo>
                    <a:pt x="538" y="186"/>
                  </a:lnTo>
                  <a:lnTo>
                    <a:pt x="556" y="193"/>
                  </a:lnTo>
                  <a:lnTo>
                    <a:pt x="572" y="199"/>
                  </a:lnTo>
                  <a:lnTo>
                    <a:pt x="578" y="202"/>
                  </a:lnTo>
                  <a:lnTo>
                    <a:pt x="582" y="204"/>
                  </a:lnTo>
                  <a:lnTo>
                    <a:pt x="584" y="207"/>
                  </a:lnTo>
                  <a:lnTo>
                    <a:pt x="583" y="207"/>
                  </a:lnTo>
                  <a:lnTo>
                    <a:pt x="582" y="209"/>
                  </a:lnTo>
                  <a:lnTo>
                    <a:pt x="579" y="210"/>
                  </a:lnTo>
                  <a:lnTo>
                    <a:pt x="575" y="210"/>
                  </a:lnTo>
                  <a:lnTo>
                    <a:pt x="569" y="208"/>
                  </a:lnTo>
                  <a:lnTo>
                    <a:pt x="0" y="38"/>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05" name="Freeform 13"/>
            <p:cNvSpPr>
              <a:spLocks/>
            </p:cNvSpPr>
            <p:nvPr/>
          </p:nvSpPr>
          <p:spPr bwMode="auto">
            <a:xfrm>
              <a:off x="2841" y="2747"/>
              <a:ext cx="51" cy="49"/>
            </a:xfrm>
            <a:custGeom>
              <a:avLst/>
              <a:gdLst>
                <a:gd name="T0" fmla="*/ 50 w 51"/>
                <a:gd name="T1" fmla="*/ 0 h 49"/>
                <a:gd name="T2" fmla="*/ 37 w 51"/>
                <a:gd name="T3" fmla="*/ 32 h 49"/>
                <a:gd name="T4" fmla="*/ 36 w 51"/>
                <a:gd name="T5" fmla="*/ 37 h 49"/>
                <a:gd name="T6" fmla="*/ 32 w 51"/>
                <a:gd name="T7" fmla="*/ 41 h 49"/>
                <a:gd name="T8" fmla="*/ 29 w 51"/>
                <a:gd name="T9" fmla="*/ 44 h 49"/>
                <a:gd name="T10" fmla="*/ 26 w 51"/>
                <a:gd name="T11" fmla="*/ 45 h 49"/>
                <a:gd name="T12" fmla="*/ 23 w 51"/>
                <a:gd name="T13" fmla="*/ 47 h 49"/>
                <a:gd name="T14" fmla="*/ 20 w 51"/>
                <a:gd name="T15" fmla="*/ 48 h 49"/>
                <a:gd name="T16" fmla="*/ 17 w 51"/>
                <a:gd name="T17" fmla="*/ 47 h 49"/>
                <a:gd name="T18" fmla="*/ 13 w 51"/>
                <a:gd name="T19" fmla="*/ 47 h 49"/>
                <a:gd name="T20" fmla="*/ 9 w 51"/>
                <a:gd name="T21" fmla="*/ 47 h 49"/>
                <a:gd name="T22" fmla="*/ 7 w 51"/>
                <a:gd name="T23" fmla="*/ 45 h 49"/>
                <a:gd name="T24" fmla="*/ 5 w 51"/>
                <a:gd name="T25" fmla="*/ 41 h 49"/>
                <a:gd name="T26" fmla="*/ 1 w 51"/>
                <a:gd name="T27" fmla="*/ 38 h 49"/>
                <a:gd name="T28" fmla="*/ 2 w 51"/>
                <a:gd name="T29" fmla="*/ 35 h 49"/>
                <a:gd name="T30" fmla="*/ 0 w 51"/>
                <a:gd name="T31" fmla="*/ 31 h 49"/>
                <a:gd name="T32" fmla="*/ 0 w 51"/>
                <a:gd name="T33" fmla="*/ 27 h 49"/>
                <a:gd name="T34" fmla="*/ 1 w 51"/>
                <a:gd name="T35" fmla="*/ 22 h 49"/>
                <a:gd name="T36" fmla="*/ 1 w 51"/>
                <a:gd name="T37" fmla="*/ 2 h 49"/>
                <a:gd name="T38" fmla="*/ 50 w 51"/>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49"/>
                <a:gd name="T62" fmla="*/ 51 w 51"/>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49">
                  <a:moveTo>
                    <a:pt x="50" y="0"/>
                  </a:moveTo>
                  <a:lnTo>
                    <a:pt x="37" y="32"/>
                  </a:lnTo>
                  <a:lnTo>
                    <a:pt x="36" y="37"/>
                  </a:lnTo>
                  <a:lnTo>
                    <a:pt x="32" y="41"/>
                  </a:lnTo>
                  <a:lnTo>
                    <a:pt x="29" y="44"/>
                  </a:lnTo>
                  <a:lnTo>
                    <a:pt x="26" y="45"/>
                  </a:lnTo>
                  <a:lnTo>
                    <a:pt x="23" y="47"/>
                  </a:lnTo>
                  <a:lnTo>
                    <a:pt x="20" y="48"/>
                  </a:lnTo>
                  <a:lnTo>
                    <a:pt x="17" y="47"/>
                  </a:lnTo>
                  <a:lnTo>
                    <a:pt x="13" y="47"/>
                  </a:lnTo>
                  <a:lnTo>
                    <a:pt x="9" y="47"/>
                  </a:lnTo>
                  <a:lnTo>
                    <a:pt x="7" y="45"/>
                  </a:lnTo>
                  <a:lnTo>
                    <a:pt x="5" y="41"/>
                  </a:lnTo>
                  <a:lnTo>
                    <a:pt x="1" y="38"/>
                  </a:lnTo>
                  <a:lnTo>
                    <a:pt x="2" y="35"/>
                  </a:lnTo>
                  <a:lnTo>
                    <a:pt x="0" y="31"/>
                  </a:lnTo>
                  <a:lnTo>
                    <a:pt x="0" y="27"/>
                  </a:lnTo>
                  <a:lnTo>
                    <a:pt x="1" y="22"/>
                  </a:lnTo>
                  <a:lnTo>
                    <a:pt x="1" y="2"/>
                  </a:lnTo>
                  <a:lnTo>
                    <a:pt x="50" y="0"/>
                  </a:lnTo>
                </a:path>
              </a:pathLst>
            </a:custGeom>
            <a:solidFill>
              <a:srgbClr val="FFFFCC"/>
            </a:solidFill>
            <a:ln w="12700" cap="rnd" cmpd="sng">
              <a:noFill/>
              <a:prstDash val="solid"/>
              <a:round/>
              <a:headEnd type="none" w="med" len="med"/>
              <a:tailEnd type="none" w="med" len="med"/>
            </a:ln>
          </p:spPr>
          <p:txBody>
            <a:bodyPr/>
            <a:lstStyle/>
            <a:p>
              <a:endParaRPr lang="en-GB" sz="2800" b="1"/>
            </a:p>
          </p:txBody>
        </p:sp>
        <p:sp>
          <p:nvSpPr>
            <p:cNvPr id="46106" name="Freeform 14"/>
            <p:cNvSpPr>
              <a:spLocks/>
            </p:cNvSpPr>
            <p:nvPr/>
          </p:nvSpPr>
          <p:spPr bwMode="auto">
            <a:xfrm>
              <a:off x="2840" y="2750"/>
              <a:ext cx="61" cy="56"/>
            </a:xfrm>
            <a:custGeom>
              <a:avLst/>
              <a:gdLst>
                <a:gd name="T0" fmla="*/ 60 w 61"/>
                <a:gd name="T1" fmla="*/ 0 h 56"/>
                <a:gd name="T2" fmla="*/ 45 w 61"/>
                <a:gd name="T3" fmla="*/ 39 h 56"/>
                <a:gd name="T4" fmla="*/ 42 w 61"/>
                <a:gd name="T5" fmla="*/ 44 h 56"/>
                <a:gd name="T6" fmla="*/ 38 w 61"/>
                <a:gd name="T7" fmla="*/ 48 h 56"/>
                <a:gd name="T8" fmla="*/ 36 w 61"/>
                <a:gd name="T9" fmla="*/ 52 h 56"/>
                <a:gd name="T10" fmla="*/ 32 w 61"/>
                <a:gd name="T11" fmla="*/ 54 h 56"/>
                <a:gd name="T12" fmla="*/ 28 w 61"/>
                <a:gd name="T13" fmla="*/ 55 h 56"/>
                <a:gd name="T14" fmla="*/ 25 w 61"/>
                <a:gd name="T15" fmla="*/ 55 h 56"/>
                <a:gd name="T16" fmla="*/ 20 w 61"/>
                <a:gd name="T17" fmla="*/ 55 h 56"/>
                <a:gd name="T18" fmla="*/ 16 w 61"/>
                <a:gd name="T19" fmla="*/ 55 h 56"/>
                <a:gd name="T20" fmla="*/ 12 w 61"/>
                <a:gd name="T21" fmla="*/ 54 h 56"/>
                <a:gd name="T22" fmla="*/ 8 w 61"/>
                <a:gd name="T23" fmla="*/ 52 h 56"/>
                <a:gd name="T24" fmla="*/ 6 w 61"/>
                <a:gd name="T25" fmla="*/ 48 h 56"/>
                <a:gd name="T26" fmla="*/ 2 w 61"/>
                <a:gd name="T27" fmla="*/ 45 h 56"/>
                <a:gd name="T28" fmla="*/ 1 w 61"/>
                <a:gd name="T29" fmla="*/ 41 h 56"/>
                <a:gd name="T30" fmla="*/ 0 w 61"/>
                <a:gd name="T31" fmla="*/ 37 h 56"/>
                <a:gd name="T32" fmla="*/ 0 w 61"/>
                <a:gd name="T33" fmla="*/ 31 h 56"/>
                <a:gd name="T34" fmla="*/ 0 w 61"/>
                <a:gd name="T35" fmla="*/ 26 h 56"/>
                <a:gd name="T36" fmla="*/ 2 w 61"/>
                <a:gd name="T37" fmla="*/ 2 h 56"/>
                <a:gd name="T38" fmla="*/ 60 w 61"/>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56"/>
                <a:gd name="T62" fmla="*/ 61 w 6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56">
                  <a:moveTo>
                    <a:pt x="60" y="0"/>
                  </a:moveTo>
                  <a:lnTo>
                    <a:pt x="45" y="39"/>
                  </a:lnTo>
                  <a:lnTo>
                    <a:pt x="42" y="44"/>
                  </a:lnTo>
                  <a:lnTo>
                    <a:pt x="38" y="48"/>
                  </a:lnTo>
                  <a:lnTo>
                    <a:pt x="36" y="52"/>
                  </a:lnTo>
                  <a:lnTo>
                    <a:pt x="32" y="54"/>
                  </a:lnTo>
                  <a:lnTo>
                    <a:pt x="28" y="55"/>
                  </a:lnTo>
                  <a:lnTo>
                    <a:pt x="25" y="55"/>
                  </a:lnTo>
                  <a:lnTo>
                    <a:pt x="20" y="55"/>
                  </a:lnTo>
                  <a:lnTo>
                    <a:pt x="16" y="55"/>
                  </a:lnTo>
                  <a:lnTo>
                    <a:pt x="12" y="54"/>
                  </a:lnTo>
                  <a:lnTo>
                    <a:pt x="8" y="52"/>
                  </a:lnTo>
                  <a:lnTo>
                    <a:pt x="6" y="48"/>
                  </a:lnTo>
                  <a:lnTo>
                    <a:pt x="2" y="45"/>
                  </a:lnTo>
                  <a:lnTo>
                    <a:pt x="1" y="41"/>
                  </a:lnTo>
                  <a:lnTo>
                    <a:pt x="0" y="37"/>
                  </a:lnTo>
                  <a:lnTo>
                    <a:pt x="0" y="31"/>
                  </a:lnTo>
                  <a:lnTo>
                    <a:pt x="0" y="26"/>
                  </a:lnTo>
                  <a:lnTo>
                    <a:pt x="2" y="2"/>
                  </a:lnTo>
                  <a:lnTo>
                    <a:pt x="6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07" name="Freeform 15"/>
            <p:cNvSpPr>
              <a:spLocks/>
            </p:cNvSpPr>
            <p:nvPr/>
          </p:nvSpPr>
          <p:spPr bwMode="auto">
            <a:xfrm>
              <a:off x="2769" y="2723"/>
              <a:ext cx="8" cy="14"/>
            </a:xfrm>
            <a:custGeom>
              <a:avLst/>
              <a:gdLst>
                <a:gd name="T0" fmla="*/ 7 w 8"/>
                <a:gd name="T1" fmla="*/ 1 h 14"/>
                <a:gd name="T2" fmla="*/ 4 w 8"/>
                <a:gd name="T3" fmla="*/ 0 h 14"/>
                <a:gd name="T4" fmla="*/ 0 w 8"/>
                <a:gd name="T5" fmla="*/ 11 h 14"/>
                <a:gd name="T6" fmla="*/ 3 w 8"/>
                <a:gd name="T7" fmla="*/ 13 h 14"/>
                <a:gd name="T8" fmla="*/ 7 w 8"/>
                <a:gd name="T9" fmla="*/ 1 h 14"/>
                <a:gd name="T10" fmla="*/ 0 60000 65536"/>
                <a:gd name="T11" fmla="*/ 0 60000 65536"/>
                <a:gd name="T12" fmla="*/ 0 60000 65536"/>
                <a:gd name="T13" fmla="*/ 0 60000 65536"/>
                <a:gd name="T14" fmla="*/ 0 60000 65536"/>
                <a:gd name="T15" fmla="*/ 0 w 8"/>
                <a:gd name="T16" fmla="*/ 0 h 14"/>
                <a:gd name="T17" fmla="*/ 8 w 8"/>
                <a:gd name="T18" fmla="*/ 14 h 14"/>
              </a:gdLst>
              <a:ahLst/>
              <a:cxnLst>
                <a:cxn ang="T10">
                  <a:pos x="T0" y="T1"/>
                </a:cxn>
                <a:cxn ang="T11">
                  <a:pos x="T2" y="T3"/>
                </a:cxn>
                <a:cxn ang="T12">
                  <a:pos x="T4" y="T5"/>
                </a:cxn>
                <a:cxn ang="T13">
                  <a:pos x="T6" y="T7"/>
                </a:cxn>
                <a:cxn ang="T14">
                  <a:pos x="T8" y="T9"/>
                </a:cxn>
              </a:cxnLst>
              <a:rect l="T15" t="T16" r="T17" b="T18"/>
              <a:pathLst>
                <a:path w="8" h="14">
                  <a:moveTo>
                    <a:pt x="7" y="1"/>
                  </a:moveTo>
                  <a:lnTo>
                    <a:pt x="4" y="0"/>
                  </a:lnTo>
                  <a:lnTo>
                    <a:pt x="0" y="11"/>
                  </a:lnTo>
                  <a:lnTo>
                    <a:pt x="3" y="13"/>
                  </a:lnTo>
                  <a:lnTo>
                    <a:pt x="7" y="1"/>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08" name="Freeform 16"/>
            <p:cNvSpPr>
              <a:spLocks/>
            </p:cNvSpPr>
            <p:nvPr/>
          </p:nvSpPr>
          <p:spPr bwMode="auto">
            <a:xfrm>
              <a:off x="2769" y="2724"/>
              <a:ext cx="14" cy="24"/>
            </a:xfrm>
            <a:custGeom>
              <a:avLst/>
              <a:gdLst>
                <a:gd name="T0" fmla="*/ 7 w 14"/>
                <a:gd name="T1" fmla="*/ 0 h 24"/>
                <a:gd name="T2" fmla="*/ 13 w 14"/>
                <a:gd name="T3" fmla="*/ 1 h 24"/>
                <a:gd name="T4" fmla="*/ 6 w 14"/>
                <a:gd name="T5" fmla="*/ 23 h 24"/>
                <a:gd name="T6" fmla="*/ 0 w 14"/>
                <a:gd name="T7" fmla="*/ 21 h 24"/>
                <a:gd name="T8" fmla="*/ 7 w 14"/>
                <a:gd name="T9" fmla="*/ 0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7" y="0"/>
                  </a:moveTo>
                  <a:lnTo>
                    <a:pt x="13" y="1"/>
                  </a:lnTo>
                  <a:lnTo>
                    <a:pt x="6" y="23"/>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09" name="Freeform 17"/>
            <p:cNvSpPr>
              <a:spLocks/>
            </p:cNvSpPr>
            <p:nvPr/>
          </p:nvSpPr>
          <p:spPr bwMode="auto">
            <a:xfrm>
              <a:off x="2807" y="2736"/>
              <a:ext cx="8" cy="13"/>
            </a:xfrm>
            <a:custGeom>
              <a:avLst/>
              <a:gdLst>
                <a:gd name="T0" fmla="*/ 7 w 8"/>
                <a:gd name="T1" fmla="*/ 1 h 13"/>
                <a:gd name="T2" fmla="*/ 4 w 8"/>
                <a:gd name="T3" fmla="*/ 0 h 13"/>
                <a:gd name="T4" fmla="*/ 0 w 8"/>
                <a:gd name="T5" fmla="*/ 11 h 13"/>
                <a:gd name="T6" fmla="*/ 3 w 8"/>
                <a:gd name="T7" fmla="*/ 12 h 13"/>
                <a:gd name="T8" fmla="*/ 7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7" y="1"/>
                  </a:moveTo>
                  <a:lnTo>
                    <a:pt x="4" y="0"/>
                  </a:lnTo>
                  <a:lnTo>
                    <a:pt x="0" y="11"/>
                  </a:lnTo>
                  <a:lnTo>
                    <a:pt x="3" y="12"/>
                  </a:lnTo>
                  <a:lnTo>
                    <a:pt x="7" y="1"/>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10" name="Freeform 18"/>
            <p:cNvSpPr>
              <a:spLocks/>
            </p:cNvSpPr>
            <p:nvPr/>
          </p:nvSpPr>
          <p:spPr bwMode="auto">
            <a:xfrm>
              <a:off x="2807" y="2737"/>
              <a:ext cx="14" cy="23"/>
            </a:xfrm>
            <a:custGeom>
              <a:avLst/>
              <a:gdLst>
                <a:gd name="T0" fmla="*/ 7 w 14"/>
                <a:gd name="T1" fmla="*/ 0 h 23"/>
                <a:gd name="T2" fmla="*/ 13 w 14"/>
                <a:gd name="T3" fmla="*/ 2 h 23"/>
                <a:gd name="T4" fmla="*/ 6 w 14"/>
                <a:gd name="T5" fmla="*/ 22 h 23"/>
                <a:gd name="T6" fmla="*/ 0 w 14"/>
                <a:gd name="T7" fmla="*/ 21 h 23"/>
                <a:gd name="T8" fmla="*/ 7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7" y="0"/>
                  </a:moveTo>
                  <a:lnTo>
                    <a:pt x="13" y="2"/>
                  </a:lnTo>
                  <a:lnTo>
                    <a:pt x="6" y="22"/>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11" name="Freeform 19"/>
            <p:cNvSpPr>
              <a:spLocks/>
            </p:cNvSpPr>
            <p:nvPr/>
          </p:nvSpPr>
          <p:spPr bwMode="auto">
            <a:xfrm>
              <a:off x="3005" y="2454"/>
              <a:ext cx="592" cy="207"/>
            </a:xfrm>
            <a:custGeom>
              <a:avLst/>
              <a:gdLst>
                <a:gd name="T0" fmla="*/ 3 w 592"/>
                <a:gd name="T1" fmla="*/ 0 h 207"/>
                <a:gd name="T2" fmla="*/ 21 w 592"/>
                <a:gd name="T3" fmla="*/ 6 h 207"/>
                <a:gd name="T4" fmla="*/ 38 w 592"/>
                <a:gd name="T5" fmla="*/ 11 h 207"/>
                <a:gd name="T6" fmla="*/ 55 w 592"/>
                <a:gd name="T7" fmla="*/ 18 h 207"/>
                <a:gd name="T8" fmla="*/ 73 w 592"/>
                <a:gd name="T9" fmla="*/ 23 h 207"/>
                <a:gd name="T10" fmla="*/ 91 w 592"/>
                <a:gd name="T11" fmla="*/ 30 h 207"/>
                <a:gd name="T12" fmla="*/ 108 w 592"/>
                <a:gd name="T13" fmla="*/ 35 h 207"/>
                <a:gd name="T14" fmla="*/ 128 w 592"/>
                <a:gd name="T15" fmla="*/ 41 h 207"/>
                <a:gd name="T16" fmla="*/ 145 w 592"/>
                <a:gd name="T17" fmla="*/ 47 h 207"/>
                <a:gd name="T18" fmla="*/ 164 w 592"/>
                <a:gd name="T19" fmla="*/ 53 h 207"/>
                <a:gd name="T20" fmla="*/ 182 w 592"/>
                <a:gd name="T21" fmla="*/ 59 h 207"/>
                <a:gd name="T22" fmla="*/ 200 w 592"/>
                <a:gd name="T23" fmla="*/ 65 h 207"/>
                <a:gd name="T24" fmla="*/ 218 w 592"/>
                <a:gd name="T25" fmla="*/ 72 h 207"/>
                <a:gd name="T26" fmla="*/ 236 w 592"/>
                <a:gd name="T27" fmla="*/ 78 h 207"/>
                <a:gd name="T28" fmla="*/ 254 w 592"/>
                <a:gd name="T29" fmla="*/ 83 h 207"/>
                <a:gd name="T30" fmla="*/ 272 w 592"/>
                <a:gd name="T31" fmla="*/ 91 h 207"/>
                <a:gd name="T32" fmla="*/ 291 w 592"/>
                <a:gd name="T33" fmla="*/ 97 h 207"/>
                <a:gd name="T34" fmla="*/ 311 w 592"/>
                <a:gd name="T35" fmla="*/ 103 h 207"/>
                <a:gd name="T36" fmla="*/ 328 w 592"/>
                <a:gd name="T37" fmla="*/ 109 h 207"/>
                <a:gd name="T38" fmla="*/ 348 w 592"/>
                <a:gd name="T39" fmla="*/ 117 h 207"/>
                <a:gd name="T40" fmla="*/ 366 w 592"/>
                <a:gd name="T41" fmla="*/ 122 h 207"/>
                <a:gd name="T42" fmla="*/ 385 w 592"/>
                <a:gd name="T43" fmla="*/ 128 h 207"/>
                <a:gd name="T44" fmla="*/ 403 w 592"/>
                <a:gd name="T45" fmla="*/ 135 h 207"/>
                <a:gd name="T46" fmla="*/ 422 w 592"/>
                <a:gd name="T47" fmla="*/ 140 h 207"/>
                <a:gd name="T48" fmla="*/ 440 w 592"/>
                <a:gd name="T49" fmla="*/ 146 h 207"/>
                <a:gd name="T50" fmla="*/ 458 w 592"/>
                <a:gd name="T51" fmla="*/ 154 h 207"/>
                <a:gd name="T52" fmla="*/ 476 w 592"/>
                <a:gd name="T53" fmla="*/ 159 h 207"/>
                <a:gd name="T54" fmla="*/ 494 w 592"/>
                <a:gd name="T55" fmla="*/ 166 h 207"/>
                <a:gd name="T56" fmla="*/ 509 w 592"/>
                <a:gd name="T57" fmla="*/ 171 h 207"/>
                <a:gd name="T58" fmla="*/ 528 w 592"/>
                <a:gd name="T59" fmla="*/ 178 h 207"/>
                <a:gd name="T60" fmla="*/ 545 w 592"/>
                <a:gd name="T61" fmla="*/ 184 h 207"/>
                <a:gd name="T62" fmla="*/ 563 w 592"/>
                <a:gd name="T63" fmla="*/ 190 h 207"/>
                <a:gd name="T64" fmla="*/ 580 w 592"/>
                <a:gd name="T65" fmla="*/ 196 h 207"/>
                <a:gd name="T66" fmla="*/ 585 w 592"/>
                <a:gd name="T67" fmla="*/ 199 h 207"/>
                <a:gd name="T68" fmla="*/ 589 w 592"/>
                <a:gd name="T69" fmla="*/ 200 h 207"/>
                <a:gd name="T70" fmla="*/ 590 w 592"/>
                <a:gd name="T71" fmla="*/ 203 h 207"/>
                <a:gd name="T72" fmla="*/ 591 w 592"/>
                <a:gd name="T73" fmla="*/ 205 h 207"/>
                <a:gd name="T74" fmla="*/ 590 w 592"/>
                <a:gd name="T75" fmla="*/ 205 h 207"/>
                <a:gd name="T76" fmla="*/ 586 w 592"/>
                <a:gd name="T77" fmla="*/ 206 h 207"/>
                <a:gd name="T78" fmla="*/ 582 w 592"/>
                <a:gd name="T79" fmla="*/ 205 h 207"/>
                <a:gd name="T80" fmla="*/ 577 w 592"/>
                <a:gd name="T81" fmla="*/ 203 h 207"/>
                <a:gd name="T82" fmla="*/ 0 w 592"/>
                <a:gd name="T83" fmla="*/ 27 h 207"/>
                <a:gd name="T84" fmla="*/ 3 w 592"/>
                <a:gd name="T85" fmla="*/ 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2"/>
                <a:gd name="T130" fmla="*/ 0 h 207"/>
                <a:gd name="T131" fmla="*/ 592 w 592"/>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2" h="207">
                  <a:moveTo>
                    <a:pt x="3" y="0"/>
                  </a:moveTo>
                  <a:lnTo>
                    <a:pt x="21" y="6"/>
                  </a:lnTo>
                  <a:lnTo>
                    <a:pt x="38" y="11"/>
                  </a:lnTo>
                  <a:lnTo>
                    <a:pt x="55" y="18"/>
                  </a:lnTo>
                  <a:lnTo>
                    <a:pt x="73" y="23"/>
                  </a:lnTo>
                  <a:lnTo>
                    <a:pt x="91" y="30"/>
                  </a:lnTo>
                  <a:lnTo>
                    <a:pt x="108" y="35"/>
                  </a:lnTo>
                  <a:lnTo>
                    <a:pt x="128" y="41"/>
                  </a:lnTo>
                  <a:lnTo>
                    <a:pt x="145" y="47"/>
                  </a:lnTo>
                  <a:lnTo>
                    <a:pt x="164" y="53"/>
                  </a:lnTo>
                  <a:lnTo>
                    <a:pt x="182" y="59"/>
                  </a:lnTo>
                  <a:lnTo>
                    <a:pt x="200" y="65"/>
                  </a:lnTo>
                  <a:lnTo>
                    <a:pt x="218" y="72"/>
                  </a:lnTo>
                  <a:lnTo>
                    <a:pt x="236" y="78"/>
                  </a:lnTo>
                  <a:lnTo>
                    <a:pt x="254" y="83"/>
                  </a:lnTo>
                  <a:lnTo>
                    <a:pt x="272" y="91"/>
                  </a:lnTo>
                  <a:lnTo>
                    <a:pt x="291" y="97"/>
                  </a:lnTo>
                  <a:lnTo>
                    <a:pt x="311" y="103"/>
                  </a:lnTo>
                  <a:lnTo>
                    <a:pt x="328" y="109"/>
                  </a:lnTo>
                  <a:lnTo>
                    <a:pt x="348" y="117"/>
                  </a:lnTo>
                  <a:lnTo>
                    <a:pt x="366" y="122"/>
                  </a:lnTo>
                  <a:lnTo>
                    <a:pt x="385" y="128"/>
                  </a:lnTo>
                  <a:lnTo>
                    <a:pt x="403" y="135"/>
                  </a:lnTo>
                  <a:lnTo>
                    <a:pt x="422" y="140"/>
                  </a:lnTo>
                  <a:lnTo>
                    <a:pt x="440" y="146"/>
                  </a:lnTo>
                  <a:lnTo>
                    <a:pt x="458" y="154"/>
                  </a:lnTo>
                  <a:lnTo>
                    <a:pt x="476" y="159"/>
                  </a:lnTo>
                  <a:lnTo>
                    <a:pt x="494" y="166"/>
                  </a:lnTo>
                  <a:lnTo>
                    <a:pt x="509" y="171"/>
                  </a:lnTo>
                  <a:lnTo>
                    <a:pt x="528" y="178"/>
                  </a:lnTo>
                  <a:lnTo>
                    <a:pt x="545" y="184"/>
                  </a:lnTo>
                  <a:lnTo>
                    <a:pt x="563" y="190"/>
                  </a:lnTo>
                  <a:lnTo>
                    <a:pt x="580" y="196"/>
                  </a:lnTo>
                  <a:lnTo>
                    <a:pt x="585" y="199"/>
                  </a:lnTo>
                  <a:lnTo>
                    <a:pt x="589" y="200"/>
                  </a:lnTo>
                  <a:lnTo>
                    <a:pt x="590" y="203"/>
                  </a:lnTo>
                  <a:lnTo>
                    <a:pt x="591" y="205"/>
                  </a:lnTo>
                  <a:lnTo>
                    <a:pt x="590" y="205"/>
                  </a:lnTo>
                  <a:lnTo>
                    <a:pt x="586" y="206"/>
                  </a:lnTo>
                  <a:lnTo>
                    <a:pt x="582" y="205"/>
                  </a:lnTo>
                  <a:lnTo>
                    <a:pt x="577" y="203"/>
                  </a:lnTo>
                  <a:lnTo>
                    <a:pt x="0" y="27"/>
                  </a:lnTo>
                  <a:lnTo>
                    <a:pt x="3" y="0"/>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46112" name="Freeform 20"/>
            <p:cNvSpPr>
              <a:spLocks/>
            </p:cNvSpPr>
            <p:nvPr/>
          </p:nvSpPr>
          <p:spPr bwMode="auto">
            <a:xfrm>
              <a:off x="3001" y="2454"/>
              <a:ext cx="604" cy="214"/>
            </a:xfrm>
            <a:custGeom>
              <a:avLst/>
              <a:gdLst>
                <a:gd name="T0" fmla="*/ 7 w 604"/>
                <a:gd name="T1" fmla="*/ 0 h 214"/>
                <a:gd name="T2" fmla="*/ 7 w 604"/>
                <a:gd name="T3" fmla="*/ 0 h 214"/>
                <a:gd name="T4" fmla="*/ 25 w 604"/>
                <a:gd name="T5" fmla="*/ 6 h 214"/>
                <a:gd name="T6" fmla="*/ 43 w 604"/>
                <a:gd name="T7" fmla="*/ 11 h 214"/>
                <a:gd name="T8" fmla="*/ 60 w 604"/>
                <a:gd name="T9" fmla="*/ 18 h 214"/>
                <a:gd name="T10" fmla="*/ 78 w 604"/>
                <a:gd name="T11" fmla="*/ 24 h 214"/>
                <a:gd name="T12" fmla="*/ 96 w 604"/>
                <a:gd name="T13" fmla="*/ 30 h 214"/>
                <a:gd name="T14" fmla="*/ 113 w 604"/>
                <a:gd name="T15" fmla="*/ 36 h 214"/>
                <a:gd name="T16" fmla="*/ 132 w 604"/>
                <a:gd name="T17" fmla="*/ 43 h 214"/>
                <a:gd name="T18" fmla="*/ 150 w 604"/>
                <a:gd name="T19" fmla="*/ 49 h 214"/>
                <a:gd name="T20" fmla="*/ 170 w 604"/>
                <a:gd name="T21" fmla="*/ 54 h 214"/>
                <a:gd name="T22" fmla="*/ 187 w 604"/>
                <a:gd name="T23" fmla="*/ 61 h 214"/>
                <a:gd name="T24" fmla="*/ 207 w 604"/>
                <a:gd name="T25" fmla="*/ 68 h 214"/>
                <a:gd name="T26" fmla="*/ 225 w 604"/>
                <a:gd name="T27" fmla="*/ 74 h 214"/>
                <a:gd name="T28" fmla="*/ 244 w 604"/>
                <a:gd name="T29" fmla="*/ 80 h 214"/>
                <a:gd name="T30" fmla="*/ 262 w 604"/>
                <a:gd name="T31" fmla="*/ 86 h 214"/>
                <a:gd name="T32" fmla="*/ 281 w 604"/>
                <a:gd name="T33" fmla="*/ 93 h 214"/>
                <a:gd name="T34" fmla="*/ 300 w 604"/>
                <a:gd name="T35" fmla="*/ 99 h 214"/>
                <a:gd name="T36" fmla="*/ 319 w 604"/>
                <a:gd name="T37" fmla="*/ 106 h 214"/>
                <a:gd name="T38" fmla="*/ 338 w 604"/>
                <a:gd name="T39" fmla="*/ 112 h 214"/>
                <a:gd name="T40" fmla="*/ 358 w 604"/>
                <a:gd name="T41" fmla="*/ 119 h 214"/>
                <a:gd name="T42" fmla="*/ 376 w 604"/>
                <a:gd name="T43" fmla="*/ 125 h 214"/>
                <a:gd name="T44" fmla="*/ 395 w 604"/>
                <a:gd name="T45" fmla="*/ 132 h 214"/>
                <a:gd name="T46" fmla="*/ 413 w 604"/>
                <a:gd name="T47" fmla="*/ 137 h 214"/>
                <a:gd name="T48" fmla="*/ 432 w 604"/>
                <a:gd name="T49" fmla="*/ 145 h 214"/>
                <a:gd name="T50" fmla="*/ 450 w 604"/>
                <a:gd name="T51" fmla="*/ 150 h 214"/>
                <a:gd name="T52" fmla="*/ 469 w 604"/>
                <a:gd name="T53" fmla="*/ 157 h 214"/>
                <a:gd name="T54" fmla="*/ 487 w 604"/>
                <a:gd name="T55" fmla="*/ 164 h 214"/>
                <a:gd name="T56" fmla="*/ 504 w 604"/>
                <a:gd name="T57" fmla="*/ 170 h 214"/>
                <a:gd name="T58" fmla="*/ 522 w 604"/>
                <a:gd name="T59" fmla="*/ 176 h 214"/>
                <a:gd name="T60" fmla="*/ 541 w 604"/>
                <a:gd name="T61" fmla="*/ 183 h 214"/>
                <a:gd name="T62" fmla="*/ 558 w 604"/>
                <a:gd name="T63" fmla="*/ 190 h 214"/>
                <a:gd name="T64" fmla="*/ 576 w 604"/>
                <a:gd name="T65" fmla="*/ 196 h 214"/>
                <a:gd name="T66" fmla="*/ 592 w 604"/>
                <a:gd name="T67" fmla="*/ 202 h 214"/>
                <a:gd name="T68" fmla="*/ 598 w 604"/>
                <a:gd name="T69" fmla="*/ 205 h 214"/>
                <a:gd name="T70" fmla="*/ 602 w 604"/>
                <a:gd name="T71" fmla="*/ 207 h 214"/>
                <a:gd name="T72" fmla="*/ 603 w 604"/>
                <a:gd name="T73" fmla="*/ 210 h 214"/>
                <a:gd name="T74" fmla="*/ 603 w 604"/>
                <a:gd name="T75" fmla="*/ 210 h 214"/>
                <a:gd name="T76" fmla="*/ 602 w 604"/>
                <a:gd name="T77" fmla="*/ 212 h 214"/>
                <a:gd name="T78" fmla="*/ 598 w 604"/>
                <a:gd name="T79" fmla="*/ 213 h 214"/>
                <a:gd name="T80" fmla="*/ 594 w 604"/>
                <a:gd name="T81" fmla="*/ 213 h 214"/>
                <a:gd name="T82" fmla="*/ 589 w 604"/>
                <a:gd name="T83" fmla="*/ 211 h 214"/>
                <a:gd name="T84" fmla="*/ 0 w 604"/>
                <a:gd name="T85" fmla="*/ 37 h 214"/>
                <a:gd name="T86" fmla="*/ 7 w 604"/>
                <a:gd name="T87" fmla="*/ 0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4"/>
                <a:gd name="T133" fmla="*/ 0 h 214"/>
                <a:gd name="T134" fmla="*/ 604 w 604"/>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4" h="214">
                  <a:moveTo>
                    <a:pt x="7" y="0"/>
                  </a:moveTo>
                  <a:lnTo>
                    <a:pt x="7" y="0"/>
                  </a:lnTo>
                  <a:lnTo>
                    <a:pt x="25" y="6"/>
                  </a:lnTo>
                  <a:lnTo>
                    <a:pt x="43" y="11"/>
                  </a:lnTo>
                  <a:lnTo>
                    <a:pt x="60" y="18"/>
                  </a:lnTo>
                  <a:lnTo>
                    <a:pt x="78" y="24"/>
                  </a:lnTo>
                  <a:lnTo>
                    <a:pt x="96" y="30"/>
                  </a:lnTo>
                  <a:lnTo>
                    <a:pt x="113" y="36"/>
                  </a:lnTo>
                  <a:lnTo>
                    <a:pt x="132" y="43"/>
                  </a:lnTo>
                  <a:lnTo>
                    <a:pt x="150" y="49"/>
                  </a:lnTo>
                  <a:lnTo>
                    <a:pt x="170" y="54"/>
                  </a:lnTo>
                  <a:lnTo>
                    <a:pt x="187" y="61"/>
                  </a:lnTo>
                  <a:lnTo>
                    <a:pt x="207" y="68"/>
                  </a:lnTo>
                  <a:lnTo>
                    <a:pt x="225" y="74"/>
                  </a:lnTo>
                  <a:lnTo>
                    <a:pt x="244" y="80"/>
                  </a:lnTo>
                  <a:lnTo>
                    <a:pt x="262" y="86"/>
                  </a:lnTo>
                  <a:lnTo>
                    <a:pt x="281" y="93"/>
                  </a:lnTo>
                  <a:lnTo>
                    <a:pt x="300" y="99"/>
                  </a:lnTo>
                  <a:lnTo>
                    <a:pt x="319" y="106"/>
                  </a:lnTo>
                  <a:lnTo>
                    <a:pt x="338" y="112"/>
                  </a:lnTo>
                  <a:lnTo>
                    <a:pt x="358" y="119"/>
                  </a:lnTo>
                  <a:lnTo>
                    <a:pt x="376" y="125"/>
                  </a:lnTo>
                  <a:lnTo>
                    <a:pt x="395" y="132"/>
                  </a:lnTo>
                  <a:lnTo>
                    <a:pt x="413" y="137"/>
                  </a:lnTo>
                  <a:lnTo>
                    <a:pt x="432" y="145"/>
                  </a:lnTo>
                  <a:lnTo>
                    <a:pt x="450" y="150"/>
                  </a:lnTo>
                  <a:lnTo>
                    <a:pt x="469" y="157"/>
                  </a:lnTo>
                  <a:lnTo>
                    <a:pt x="487" y="164"/>
                  </a:lnTo>
                  <a:lnTo>
                    <a:pt x="504" y="170"/>
                  </a:lnTo>
                  <a:lnTo>
                    <a:pt x="522" y="176"/>
                  </a:lnTo>
                  <a:lnTo>
                    <a:pt x="541" y="183"/>
                  </a:lnTo>
                  <a:lnTo>
                    <a:pt x="558" y="190"/>
                  </a:lnTo>
                  <a:lnTo>
                    <a:pt x="576" y="196"/>
                  </a:lnTo>
                  <a:lnTo>
                    <a:pt x="592" y="202"/>
                  </a:lnTo>
                  <a:lnTo>
                    <a:pt x="598" y="205"/>
                  </a:lnTo>
                  <a:lnTo>
                    <a:pt x="602" y="207"/>
                  </a:lnTo>
                  <a:lnTo>
                    <a:pt x="603" y="210"/>
                  </a:lnTo>
                  <a:lnTo>
                    <a:pt x="602" y="212"/>
                  </a:lnTo>
                  <a:lnTo>
                    <a:pt x="598" y="213"/>
                  </a:lnTo>
                  <a:lnTo>
                    <a:pt x="594" y="213"/>
                  </a:lnTo>
                  <a:lnTo>
                    <a:pt x="589" y="211"/>
                  </a:lnTo>
                  <a:lnTo>
                    <a:pt x="0" y="37"/>
                  </a:lnTo>
                  <a:lnTo>
                    <a:pt x="7"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13" name="Freeform 21"/>
            <p:cNvSpPr>
              <a:spLocks/>
            </p:cNvSpPr>
            <p:nvPr/>
          </p:nvSpPr>
          <p:spPr bwMode="auto">
            <a:xfrm>
              <a:off x="2192" y="2199"/>
              <a:ext cx="596" cy="207"/>
            </a:xfrm>
            <a:custGeom>
              <a:avLst/>
              <a:gdLst>
                <a:gd name="T0" fmla="*/ 595 w 596"/>
                <a:gd name="T1" fmla="*/ 182 h 207"/>
                <a:gd name="T2" fmla="*/ 577 w 596"/>
                <a:gd name="T3" fmla="*/ 177 h 207"/>
                <a:gd name="T4" fmla="*/ 561 w 596"/>
                <a:gd name="T5" fmla="*/ 171 h 207"/>
                <a:gd name="T6" fmla="*/ 543 w 596"/>
                <a:gd name="T7" fmla="*/ 166 h 207"/>
                <a:gd name="T8" fmla="*/ 525 w 596"/>
                <a:gd name="T9" fmla="*/ 161 h 207"/>
                <a:gd name="T10" fmla="*/ 507 w 596"/>
                <a:gd name="T11" fmla="*/ 155 h 207"/>
                <a:gd name="T12" fmla="*/ 490 w 596"/>
                <a:gd name="T13" fmla="*/ 149 h 207"/>
                <a:gd name="T14" fmla="*/ 471 w 596"/>
                <a:gd name="T15" fmla="*/ 143 h 207"/>
                <a:gd name="T16" fmla="*/ 454 w 596"/>
                <a:gd name="T17" fmla="*/ 138 h 207"/>
                <a:gd name="T18" fmla="*/ 435 w 596"/>
                <a:gd name="T19" fmla="*/ 132 h 207"/>
                <a:gd name="T20" fmla="*/ 416 w 596"/>
                <a:gd name="T21" fmla="*/ 125 h 207"/>
                <a:gd name="T22" fmla="*/ 397 w 596"/>
                <a:gd name="T23" fmla="*/ 121 h 207"/>
                <a:gd name="T24" fmla="*/ 379 w 596"/>
                <a:gd name="T25" fmla="*/ 115 h 207"/>
                <a:gd name="T26" fmla="*/ 360 w 596"/>
                <a:gd name="T27" fmla="*/ 109 h 207"/>
                <a:gd name="T28" fmla="*/ 341 w 596"/>
                <a:gd name="T29" fmla="*/ 104 h 207"/>
                <a:gd name="T30" fmla="*/ 322 w 596"/>
                <a:gd name="T31" fmla="*/ 98 h 207"/>
                <a:gd name="T32" fmla="*/ 304 w 596"/>
                <a:gd name="T33" fmla="*/ 92 h 207"/>
                <a:gd name="T34" fmla="*/ 286 w 596"/>
                <a:gd name="T35" fmla="*/ 87 h 207"/>
                <a:gd name="T36" fmla="*/ 268 w 596"/>
                <a:gd name="T37" fmla="*/ 80 h 207"/>
                <a:gd name="T38" fmla="*/ 249 w 596"/>
                <a:gd name="T39" fmla="*/ 75 h 207"/>
                <a:gd name="T40" fmla="*/ 230 w 596"/>
                <a:gd name="T41" fmla="*/ 69 h 207"/>
                <a:gd name="T42" fmla="*/ 210 w 596"/>
                <a:gd name="T43" fmla="*/ 63 h 207"/>
                <a:gd name="T44" fmla="*/ 193 w 596"/>
                <a:gd name="T45" fmla="*/ 57 h 207"/>
                <a:gd name="T46" fmla="*/ 174 w 596"/>
                <a:gd name="T47" fmla="*/ 51 h 207"/>
                <a:gd name="T48" fmla="*/ 156 w 596"/>
                <a:gd name="T49" fmla="*/ 45 h 207"/>
                <a:gd name="T50" fmla="*/ 138 w 596"/>
                <a:gd name="T51" fmla="*/ 40 h 207"/>
                <a:gd name="T52" fmla="*/ 120 w 596"/>
                <a:gd name="T53" fmla="*/ 34 h 207"/>
                <a:gd name="T54" fmla="*/ 99 w 596"/>
                <a:gd name="T55" fmla="*/ 29 h 207"/>
                <a:gd name="T56" fmla="*/ 83 w 596"/>
                <a:gd name="T57" fmla="*/ 24 h 207"/>
                <a:gd name="T58" fmla="*/ 65 w 596"/>
                <a:gd name="T59" fmla="*/ 19 h 207"/>
                <a:gd name="T60" fmla="*/ 47 w 596"/>
                <a:gd name="T61" fmla="*/ 13 h 207"/>
                <a:gd name="T62" fmla="*/ 31 w 596"/>
                <a:gd name="T63" fmla="*/ 8 h 207"/>
                <a:gd name="T64" fmla="*/ 14 w 596"/>
                <a:gd name="T65" fmla="*/ 2 h 207"/>
                <a:gd name="T66" fmla="*/ 8 w 596"/>
                <a:gd name="T67" fmla="*/ 2 h 207"/>
                <a:gd name="T68" fmla="*/ 4 w 596"/>
                <a:gd name="T69" fmla="*/ 0 h 207"/>
                <a:gd name="T70" fmla="*/ 0 w 596"/>
                <a:gd name="T71" fmla="*/ 2 h 207"/>
                <a:gd name="T72" fmla="*/ 0 w 596"/>
                <a:gd name="T73" fmla="*/ 3 h 207"/>
                <a:gd name="T74" fmla="*/ 1 w 596"/>
                <a:gd name="T75" fmla="*/ 4 h 207"/>
                <a:gd name="T76" fmla="*/ 2 w 596"/>
                <a:gd name="T77" fmla="*/ 6 h 207"/>
                <a:gd name="T78" fmla="*/ 6 w 596"/>
                <a:gd name="T79" fmla="*/ 8 h 207"/>
                <a:gd name="T80" fmla="*/ 12 w 596"/>
                <a:gd name="T81" fmla="*/ 9 h 207"/>
                <a:gd name="T82" fmla="*/ 581 w 596"/>
                <a:gd name="T83" fmla="*/ 206 h 207"/>
                <a:gd name="T84" fmla="*/ 595 w 596"/>
                <a:gd name="T85" fmla="*/ 182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6"/>
                <a:gd name="T130" fmla="*/ 0 h 207"/>
                <a:gd name="T131" fmla="*/ 596 w 596"/>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6" h="207">
                  <a:moveTo>
                    <a:pt x="595" y="182"/>
                  </a:moveTo>
                  <a:lnTo>
                    <a:pt x="577" y="177"/>
                  </a:lnTo>
                  <a:lnTo>
                    <a:pt x="561" y="171"/>
                  </a:lnTo>
                  <a:lnTo>
                    <a:pt x="543" y="166"/>
                  </a:lnTo>
                  <a:lnTo>
                    <a:pt x="525" y="161"/>
                  </a:lnTo>
                  <a:lnTo>
                    <a:pt x="507" y="155"/>
                  </a:lnTo>
                  <a:lnTo>
                    <a:pt x="490" y="149"/>
                  </a:lnTo>
                  <a:lnTo>
                    <a:pt x="471" y="143"/>
                  </a:lnTo>
                  <a:lnTo>
                    <a:pt x="454" y="138"/>
                  </a:lnTo>
                  <a:lnTo>
                    <a:pt x="435" y="132"/>
                  </a:lnTo>
                  <a:lnTo>
                    <a:pt x="416" y="125"/>
                  </a:lnTo>
                  <a:lnTo>
                    <a:pt x="397" y="121"/>
                  </a:lnTo>
                  <a:lnTo>
                    <a:pt x="379" y="115"/>
                  </a:lnTo>
                  <a:lnTo>
                    <a:pt x="360" y="109"/>
                  </a:lnTo>
                  <a:lnTo>
                    <a:pt x="341" y="104"/>
                  </a:lnTo>
                  <a:lnTo>
                    <a:pt x="322" y="98"/>
                  </a:lnTo>
                  <a:lnTo>
                    <a:pt x="304" y="92"/>
                  </a:lnTo>
                  <a:lnTo>
                    <a:pt x="286" y="87"/>
                  </a:lnTo>
                  <a:lnTo>
                    <a:pt x="268" y="80"/>
                  </a:lnTo>
                  <a:lnTo>
                    <a:pt x="249" y="75"/>
                  </a:lnTo>
                  <a:lnTo>
                    <a:pt x="230" y="69"/>
                  </a:lnTo>
                  <a:lnTo>
                    <a:pt x="210" y="63"/>
                  </a:lnTo>
                  <a:lnTo>
                    <a:pt x="193" y="57"/>
                  </a:lnTo>
                  <a:lnTo>
                    <a:pt x="174" y="51"/>
                  </a:lnTo>
                  <a:lnTo>
                    <a:pt x="156" y="45"/>
                  </a:lnTo>
                  <a:lnTo>
                    <a:pt x="138" y="40"/>
                  </a:lnTo>
                  <a:lnTo>
                    <a:pt x="120" y="34"/>
                  </a:lnTo>
                  <a:lnTo>
                    <a:pt x="99" y="29"/>
                  </a:lnTo>
                  <a:lnTo>
                    <a:pt x="83" y="24"/>
                  </a:lnTo>
                  <a:lnTo>
                    <a:pt x="65" y="19"/>
                  </a:lnTo>
                  <a:lnTo>
                    <a:pt x="47" y="13"/>
                  </a:lnTo>
                  <a:lnTo>
                    <a:pt x="31" y="8"/>
                  </a:lnTo>
                  <a:lnTo>
                    <a:pt x="14" y="2"/>
                  </a:lnTo>
                  <a:lnTo>
                    <a:pt x="8" y="2"/>
                  </a:lnTo>
                  <a:lnTo>
                    <a:pt x="4" y="0"/>
                  </a:lnTo>
                  <a:lnTo>
                    <a:pt x="0" y="2"/>
                  </a:lnTo>
                  <a:lnTo>
                    <a:pt x="0" y="3"/>
                  </a:lnTo>
                  <a:lnTo>
                    <a:pt x="1" y="4"/>
                  </a:lnTo>
                  <a:lnTo>
                    <a:pt x="2" y="6"/>
                  </a:lnTo>
                  <a:lnTo>
                    <a:pt x="6" y="8"/>
                  </a:lnTo>
                  <a:lnTo>
                    <a:pt x="12" y="9"/>
                  </a:lnTo>
                  <a:lnTo>
                    <a:pt x="581" y="206"/>
                  </a:lnTo>
                  <a:lnTo>
                    <a:pt x="595" y="182"/>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46114" name="Freeform 22"/>
            <p:cNvSpPr>
              <a:spLocks/>
            </p:cNvSpPr>
            <p:nvPr/>
          </p:nvSpPr>
          <p:spPr bwMode="auto">
            <a:xfrm>
              <a:off x="2191" y="2203"/>
              <a:ext cx="607" cy="216"/>
            </a:xfrm>
            <a:custGeom>
              <a:avLst/>
              <a:gdLst>
                <a:gd name="T0" fmla="*/ 606 w 607"/>
                <a:gd name="T1" fmla="*/ 182 h 216"/>
                <a:gd name="T2" fmla="*/ 606 w 607"/>
                <a:gd name="T3" fmla="*/ 182 h 216"/>
                <a:gd name="T4" fmla="*/ 588 w 607"/>
                <a:gd name="T5" fmla="*/ 177 h 216"/>
                <a:gd name="T6" fmla="*/ 570 w 607"/>
                <a:gd name="T7" fmla="*/ 170 h 216"/>
                <a:gd name="T8" fmla="*/ 552 w 607"/>
                <a:gd name="T9" fmla="*/ 165 h 216"/>
                <a:gd name="T10" fmla="*/ 535 w 607"/>
                <a:gd name="T11" fmla="*/ 160 h 216"/>
                <a:gd name="T12" fmla="*/ 516 w 607"/>
                <a:gd name="T13" fmla="*/ 154 h 216"/>
                <a:gd name="T14" fmla="*/ 498 w 607"/>
                <a:gd name="T15" fmla="*/ 148 h 216"/>
                <a:gd name="T16" fmla="*/ 479 w 607"/>
                <a:gd name="T17" fmla="*/ 143 h 216"/>
                <a:gd name="T18" fmla="*/ 461 w 607"/>
                <a:gd name="T19" fmla="*/ 137 h 216"/>
                <a:gd name="T20" fmla="*/ 442 w 607"/>
                <a:gd name="T21" fmla="*/ 130 h 216"/>
                <a:gd name="T22" fmla="*/ 423 w 607"/>
                <a:gd name="T23" fmla="*/ 125 h 216"/>
                <a:gd name="T24" fmla="*/ 405 w 607"/>
                <a:gd name="T25" fmla="*/ 119 h 216"/>
                <a:gd name="T26" fmla="*/ 386 w 607"/>
                <a:gd name="T27" fmla="*/ 113 h 216"/>
                <a:gd name="T28" fmla="*/ 366 w 607"/>
                <a:gd name="T29" fmla="*/ 107 h 216"/>
                <a:gd name="T30" fmla="*/ 348 w 607"/>
                <a:gd name="T31" fmla="*/ 102 h 216"/>
                <a:gd name="T32" fmla="*/ 328 w 607"/>
                <a:gd name="T33" fmla="*/ 96 h 216"/>
                <a:gd name="T34" fmla="*/ 309 w 607"/>
                <a:gd name="T35" fmla="*/ 91 h 216"/>
                <a:gd name="T36" fmla="*/ 291 w 607"/>
                <a:gd name="T37" fmla="*/ 85 h 216"/>
                <a:gd name="T38" fmla="*/ 273 w 607"/>
                <a:gd name="T39" fmla="*/ 78 h 216"/>
                <a:gd name="T40" fmla="*/ 253 w 607"/>
                <a:gd name="T41" fmla="*/ 74 h 216"/>
                <a:gd name="T42" fmla="*/ 235 w 607"/>
                <a:gd name="T43" fmla="*/ 67 h 216"/>
                <a:gd name="T44" fmla="*/ 215 w 607"/>
                <a:gd name="T45" fmla="*/ 61 h 216"/>
                <a:gd name="T46" fmla="*/ 197 w 607"/>
                <a:gd name="T47" fmla="*/ 55 h 216"/>
                <a:gd name="T48" fmla="*/ 177 w 607"/>
                <a:gd name="T49" fmla="*/ 50 h 216"/>
                <a:gd name="T50" fmla="*/ 158 w 607"/>
                <a:gd name="T51" fmla="*/ 43 h 216"/>
                <a:gd name="T52" fmla="*/ 140 w 607"/>
                <a:gd name="T53" fmla="*/ 39 h 216"/>
                <a:gd name="T54" fmla="*/ 122 w 607"/>
                <a:gd name="T55" fmla="*/ 33 h 216"/>
                <a:gd name="T56" fmla="*/ 102 w 607"/>
                <a:gd name="T57" fmla="*/ 27 h 216"/>
                <a:gd name="T58" fmla="*/ 85 w 607"/>
                <a:gd name="T59" fmla="*/ 22 h 216"/>
                <a:gd name="T60" fmla="*/ 67 w 607"/>
                <a:gd name="T61" fmla="*/ 17 h 216"/>
                <a:gd name="T62" fmla="*/ 49 w 607"/>
                <a:gd name="T63" fmla="*/ 12 h 216"/>
                <a:gd name="T64" fmla="*/ 32 w 607"/>
                <a:gd name="T65" fmla="*/ 7 h 216"/>
                <a:gd name="T66" fmla="*/ 14 w 607"/>
                <a:gd name="T67" fmla="*/ 1 h 216"/>
                <a:gd name="T68" fmla="*/ 8 w 607"/>
                <a:gd name="T69" fmla="*/ 1 h 216"/>
                <a:gd name="T70" fmla="*/ 4 w 607"/>
                <a:gd name="T71" fmla="*/ 0 h 216"/>
                <a:gd name="T72" fmla="*/ 0 w 607"/>
                <a:gd name="T73" fmla="*/ 2 h 216"/>
                <a:gd name="T74" fmla="*/ 0 w 607"/>
                <a:gd name="T75" fmla="*/ 3 h 216"/>
                <a:gd name="T76" fmla="*/ 0 w 607"/>
                <a:gd name="T77" fmla="*/ 5 h 216"/>
                <a:gd name="T78" fmla="*/ 1 w 607"/>
                <a:gd name="T79" fmla="*/ 7 h 216"/>
                <a:gd name="T80" fmla="*/ 5 w 607"/>
                <a:gd name="T81" fmla="*/ 10 h 216"/>
                <a:gd name="T82" fmla="*/ 11 w 607"/>
                <a:gd name="T83" fmla="*/ 11 h 216"/>
                <a:gd name="T84" fmla="*/ 588 w 607"/>
                <a:gd name="T85" fmla="*/ 215 h 216"/>
                <a:gd name="T86" fmla="*/ 606 w 607"/>
                <a:gd name="T87" fmla="*/ 18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7"/>
                <a:gd name="T133" fmla="*/ 0 h 216"/>
                <a:gd name="T134" fmla="*/ 607 w 607"/>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7" h="216">
                  <a:moveTo>
                    <a:pt x="606" y="182"/>
                  </a:moveTo>
                  <a:lnTo>
                    <a:pt x="606" y="182"/>
                  </a:lnTo>
                  <a:lnTo>
                    <a:pt x="588" y="177"/>
                  </a:lnTo>
                  <a:lnTo>
                    <a:pt x="570" y="170"/>
                  </a:lnTo>
                  <a:lnTo>
                    <a:pt x="552" y="165"/>
                  </a:lnTo>
                  <a:lnTo>
                    <a:pt x="535" y="160"/>
                  </a:lnTo>
                  <a:lnTo>
                    <a:pt x="516" y="154"/>
                  </a:lnTo>
                  <a:lnTo>
                    <a:pt x="498" y="148"/>
                  </a:lnTo>
                  <a:lnTo>
                    <a:pt x="479" y="143"/>
                  </a:lnTo>
                  <a:lnTo>
                    <a:pt x="461" y="137"/>
                  </a:lnTo>
                  <a:lnTo>
                    <a:pt x="442" y="130"/>
                  </a:lnTo>
                  <a:lnTo>
                    <a:pt x="423" y="125"/>
                  </a:lnTo>
                  <a:lnTo>
                    <a:pt x="405" y="119"/>
                  </a:lnTo>
                  <a:lnTo>
                    <a:pt x="386" y="113"/>
                  </a:lnTo>
                  <a:lnTo>
                    <a:pt x="366" y="107"/>
                  </a:lnTo>
                  <a:lnTo>
                    <a:pt x="348" y="102"/>
                  </a:lnTo>
                  <a:lnTo>
                    <a:pt x="328" y="96"/>
                  </a:lnTo>
                  <a:lnTo>
                    <a:pt x="309" y="91"/>
                  </a:lnTo>
                  <a:lnTo>
                    <a:pt x="291" y="85"/>
                  </a:lnTo>
                  <a:lnTo>
                    <a:pt x="273" y="78"/>
                  </a:lnTo>
                  <a:lnTo>
                    <a:pt x="253" y="74"/>
                  </a:lnTo>
                  <a:lnTo>
                    <a:pt x="235" y="67"/>
                  </a:lnTo>
                  <a:lnTo>
                    <a:pt x="215" y="61"/>
                  </a:lnTo>
                  <a:lnTo>
                    <a:pt x="197" y="55"/>
                  </a:lnTo>
                  <a:lnTo>
                    <a:pt x="177" y="50"/>
                  </a:lnTo>
                  <a:lnTo>
                    <a:pt x="158" y="43"/>
                  </a:lnTo>
                  <a:lnTo>
                    <a:pt x="140" y="39"/>
                  </a:lnTo>
                  <a:lnTo>
                    <a:pt x="122" y="33"/>
                  </a:lnTo>
                  <a:lnTo>
                    <a:pt x="102" y="27"/>
                  </a:lnTo>
                  <a:lnTo>
                    <a:pt x="85" y="22"/>
                  </a:lnTo>
                  <a:lnTo>
                    <a:pt x="67" y="17"/>
                  </a:lnTo>
                  <a:lnTo>
                    <a:pt x="49" y="12"/>
                  </a:lnTo>
                  <a:lnTo>
                    <a:pt x="32" y="7"/>
                  </a:lnTo>
                  <a:lnTo>
                    <a:pt x="14" y="1"/>
                  </a:lnTo>
                  <a:lnTo>
                    <a:pt x="8" y="1"/>
                  </a:lnTo>
                  <a:lnTo>
                    <a:pt x="4" y="0"/>
                  </a:lnTo>
                  <a:lnTo>
                    <a:pt x="0" y="2"/>
                  </a:lnTo>
                  <a:lnTo>
                    <a:pt x="0" y="3"/>
                  </a:lnTo>
                  <a:lnTo>
                    <a:pt x="0" y="5"/>
                  </a:lnTo>
                  <a:lnTo>
                    <a:pt x="1" y="7"/>
                  </a:lnTo>
                  <a:lnTo>
                    <a:pt x="5" y="10"/>
                  </a:lnTo>
                  <a:lnTo>
                    <a:pt x="11" y="11"/>
                  </a:lnTo>
                  <a:lnTo>
                    <a:pt x="588" y="215"/>
                  </a:lnTo>
                  <a:lnTo>
                    <a:pt x="606" y="182"/>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15" name="Freeform 23"/>
            <p:cNvSpPr>
              <a:spLocks/>
            </p:cNvSpPr>
            <p:nvPr/>
          </p:nvSpPr>
          <p:spPr bwMode="auto">
            <a:xfrm>
              <a:off x="2699" y="2383"/>
              <a:ext cx="310" cy="225"/>
            </a:xfrm>
            <a:custGeom>
              <a:avLst/>
              <a:gdLst>
                <a:gd name="T0" fmla="*/ 90 w 310"/>
                <a:gd name="T1" fmla="*/ 7 h 225"/>
                <a:gd name="T2" fmla="*/ 75 w 310"/>
                <a:gd name="T3" fmla="*/ 22 h 225"/>
                <a:gd name="T4" fmla="*/ 59 w 310"/>
                <a:gd name="T5" fmla="*/ 38 h 225"/>
                <a:gd name="T6" fmla="*/ 47 w 310"/>
                <a:gd name="T7" fmla="*/ 55 h 225"/>
                <a:gd name="T8" fmla="*/ 34 w 310"/>
                <a:gd name="T9" fmla="*/ 71 h 225"/>
                <a:gd name="T10" fmla="*/ 23 w 310"/>
                <a:gd name="T11" fmla="*/ 88 h 225"/>
                <a:gd name="T12" fmla="*/ 12 w 310"/>
                <a:gd name="T13" fmla="*/ 103 h 225"/>
                <a:gd name="T14" fmla="*/ 3 w 310"/>
                <a:gd name="T15" fmla="*/ 121 h 225"/>
                <a:gd name="T16" fmla="*/ 301 w 310"/>
                <a:gd name="T17" fmla="*/ 224 h 225"/>
                <a:gd name="T18" fmla="*/ 301 w 310"/>
                <a:gd name="T19" fmla="*/ 220 h 225"/>
                <a:gd name="T20" fmla="*/ 303 w 310"/>
                <a:gd name="T21" fmla="*/ 211 h 225"/>
                <a:gd name="T22" fmla="*/ 305 w 310"/>
                <a:gd name="T23" fmla="*/ 195 h 225"/>
                <a:gd name="T24" fmla="*/ 306 w 310"/>
                <a:gd name="T25" fmla="*/ 173 h 225"/>
                <a:gd name="T26" fmla="*/ 307 w 310"/>
                <a:gd name="T27" fmla="*/ 149 h 225"/>
                <a:gd name="T28" fmla="*/ 308 w 310"/>
                <a:gd name="T29" fmla="*/ 123 h 225"/>
                <a:gd name="T30" fmla="*/ 305 w 310"/>
                <a:gd name="T31" fmla="*/ 95 h 225"/>
                <a:gd name="T32" fmla="*/ 300 w 310"/>
                <a:gd name="T33" fmla="*/ 66 h 225"/>
                <a:gd name="T34" fmla="*/ 295 w 310"/>
                <a:gd name="T35" fmla="*/ 64 h 225"/>
                <a:gd name="T36" fmla="*/ 288 w 310"/>
                <a:gd name="T37" fmla="*/ 61 h 225"/>
                <a:gd name="T38" fmla="*/ 275 w 310"/>
                <a:gd name="T39" fmla="*/ 58 h 225"/>
                <a:gd name="T40" fmla="*/ 261 w 310"/>
                <a:gd name="T41" fmla="*/ 53 h 225"/>
                <a:gd name="T42" fmla="*/ 245 w 310"/>
                <a:gd name="T43" fmla="*/ 47 h 225"/>
                <a:gd name="T44" fmla="*/ 227 w 310"/>
                <a:gd name="T45" fmla="*/ 42 h 225"/>
                <a:gd name="T46" fmla="*/ 210 w 310"/>
                <a:gd name="T47" fmla="*/ 36 h 225"/>
                <a:gd name="T48" fmla="*/ 189 w 310"/>
                <a:gd name="T49" fmla="*/ 29 h 225"/>
                <a:gd name="T50" fmla="*/ 171 w 310"/>
                <a:gd name="T51" fmla="*/ 24 h 225"/>
                <a:gd name="T52" fmla="*/ 153 w 310"/>
                <a:gd name="T53" fmla="*/ 18 h 225"/>
                <a:gd name="T54" fmla="*/ 138 w 310"/>
                <a:gd name="T55" fmla="*/ 13 h 225"/>
                <a:gd name="T56" fmla="*/ 122 w 310"/>
                <a:gd name="T57" fmla="*/ 8 h 225"/>
                <a:gd name="T58" fmla="*/ 112 w 310"/>
                <a:gd name="T59" fmla="*/ 4 h 225"/>
                <a:gd name="T60" fmla="*/ 104 w 310"/>
                <a:gd name="T61" fmla="*/ 2 h 225"/>
                <a:gd name="T62" fmla="*/ 99 w 310"/>
                <a:gd name="T63" fmla="*/ 0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225"/>
                <a:gd name="T98" fmla="*/ 310 w 310"/>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225">
                  <a:moveTo>
                    <a:pt x="98" y="0"/>
                  </a:moveTo>
                  <a:lnTo>
                    <a:pt x="90" y="7"/>
                  </a:lnTo>
                  <a:lnTo>
                    <a:pt x="83" y="16"/>
                  </a:lnTo>
                  <a:lnTo>
                    <a:pt x="75" y="22"/>
                  </a:lnTo>
                  <a:lnTo>
                    <a:pt x="68" y="30"/>
                  </a:lnTo>
                  <a:lnTo>
                    <a:pt x="59" y="38"/>
                  </a:lnTo>
                  <a:lnTo>
                    <a:pt x="53" y="46"/>
                  </a:lnTo>
                  <a:lnTo>
                    <a:pt x="47" y="55"/>
                  </a:lnTo>
                  <a:lnTo>
                    <a:pt x="40" y="63"/>
                  </a:lnTo>
                  <a:lnTo>
                    <a:pt x="34" y="71"/>
                  </a:lnTo>
                  <a:lnTo>
                    <a:pt x="27" y="80"/>
                  </a:lnTo>
                  <a:lnTo>
                    <a:pt x="23" y="88"/>
                  </a:lnTo>
                  <a:lnTo>
                    <a:pt x="17" y="95"/>
                  </a:lnTo>
                  <a:lnTo>
                    <a:pt x="12" y="103"/>
                  </a:lnTo>
                  <a:lnTo>
                    <a:pt x="8" y="111"/>
                  </a:lnTo>
                  <a:lnTo>
                    <a:pt x="3" y="121"/>
                  </a:lnTo>
                  <a:lnTo>
                    <a:pt x="0" y="125"/>
                  </a:lnTo>
                  <a:lnTo>
                    <a:pt x="301" y="224"/>
                  </a:lnTo>
                  <a:lnTo>
                    <a:pt x="301" y="223"/>
                  </a:lnTo>
                  <a:lnTo>
                    <a:pt x="301" y="220"/>
                  </a:lnTo>
                  <a:lnTo>
                    <a:pt x="302" y="217"/>
                  </a:lnTo>
                  <a:lnTo>
                    <a:pt x="303" y="211"/>
                  </a:lnTo>
                  <a:lnTo>
                    <a:pt x="304" y="203"/>
                  </a:lnTo>
                  <a:lnTo>
                    <a:pt x="305" y="195"/>
                  </a:lnTo>
                  <a:lnTo>
                    <a:pt x="304" y="184"/>
                  </a:lnTo>
                  <a:lnTo>
                    <a:pt x="306" y="173"/>
                  </a:lnTo>
                  <a:lnTo>
                    <a:pt x="306" y="161"/>
                  </a:lnTo>
                  <a:lnTo>
                    <a:pt x="307" y="149"/>
                  </a:lnTo>
                  <a:lnTo>
                    <a:pt x="309" y="136"/>
                  </a:lnTo>
                  <a:lnTo>
                    <a:pt x="308" y="123"/>
                  </a:lnTo>
                  <a:lnTo>
                    <a:pt x="306" y="108"/>
                  </a:lnTo>
                  <a:lnTo>
                    <a:pt x="305" y="95"/>
                  </a:lnTo>
                  <a:lnTo>
                    <a:pt x="301" y="80"/>
                  </a:lnTo>
                  <a:lnTo>
                    <a:pt x="300" y="66"/>
                  </a:lnTo>
                  <a:lnTo>
                    <a:pt x="298" y="65"/>
                  </a:lnTo>
                  <a:lnTo>
                    <a:pt x="295" y="64"/>
                  </a:lnTo>
                  <a:lnTo>
                    <a:pt x="293" y="63"/>
                  </a:lnTo>
                  <a:lnTo>
                    <a:pt x="288" y="61"/>
                  </a:lnTo>
                  <a:lnTo>
                    <a:pt x="282" y="59"/>
                  </a:lnTo>
                  <a:lnTo>
                    <a:pt x="275" y="58"/>
                  </a:lnTo>
                  <a:lnTo>
                    <a:pt x="269" y="55"/>
                  </a:lnTo>
                  <a:lnTo>
                    <a:pt x="261" y="53"/>
                  </a:lnTo>
                  <a:lnTo>
                    <a:pt x="254" y="50"/>
                  </a:lnTo>
                  <a:lnTo>
                    <a:pt x="245" y="47"/>
                  </a:lnTo>
                  <a:lnTo>
                    <a:pt x="237" y="45"/>
                  </a:lnTo>
                  <a:lnTo>
                    <a:pt x="227" y="42"/>
                  </a:lnTo>
                  <a:lnTo>
                    <a:pt x="218" y="39"/>
                  </a:lnTo>
                  <a:lnTo>
                    <a:pt x="210" y="36"/>
                  </a:lnTo>
                  <a:lnTo>
                    <a:pt x="200" y="33"/>
                  </a:lnTo>
                  <a:lnTo>
                    <a:pt x="189" y="29"/>
                  </a:lnTo>
                  <a:lnTo>
                    <a:pt x="181" y="26"/>
                  </a:lnTo>
                  <a:lnTo>
                    <a:pt x="171" y="24"/>
                  </a:lnTo>
                  <a:lnTo>
                    <a:pt x="161" y="21"/>
                  </a:lnTo>
                  <a:lnTo>
                    <a:pt x="153" y="18"/>
                  </a:lnTo>
                  <a:lnTo>
                    <a:pt x="145" y="15"/>
                  </a:lnTo>
                  <a:lnTo>
                    <a:pt x="138" y="13"/>
                  </a:lnTo>
                  <a:lnTo>
                    <a:pt x="130" y="10"/>
                  </a:lnTo>
                  <a:lnTo>
                    <a:pt x="122" y="8"/>
                  </a:lnTo>
                  <a:lnTo>
                    <a:pt x="116" y="6"/>
                  </a:lnTo>
                  <a:lnTo>
                    <a:pt x="112" y="4"/>
                  </a:lnTo>
                  <a:lnTo>
                    <a:pt x="108" y="3"/>
                  </a:lnTo>
                  <a:lnTo>
                    <a:pt x="104" y="2"/>
                  </a:lnTo>
                  <a:lnTo>
                    <a:pt x="101" y="0"/>
                  </a:lnTo>
                  <a:lnTo>
                    <a:pt x="99" y="0"/>
                  </a:lnTo>
                  <a:lnTo>
                    <a:pt x="98" y="0"/>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16" name="Freeform 24"/>
            <p:cNvSpPr>
              <a:spLocks/>
            </p:cNvSpPr>
            <p:nvPr/>
          </p:nvSpPr>
          <p:spPr bwMode="auto">
            <a:xfrm>
              <a:off x="2695" y="2383"/>
              <a:ext cx="320" cy="237"/>
            </a:xfrm>
            <a:custGeom>
              <a:avLst/>
              <a:gdLst>
                <a:gd name="T0" fmla="*/ 104 w 320"/>
                <a:gd name="T1" fmla="*/ 0 h 237"/>
                <a:gd name="T2" fmla="*/ 88 w 320"/>
                <a:gd name="T3" fmla="*/ 17 h 237"/>
                <a:gd name="T4" fmla="*/ 72 w 320"/>
                <a:gd name="T5" fmla="*/ 33 h 237"/>
                <a:gd name="T6" fmla="*/ 57 w 320"/>
                <a:gd name="T7" fmla="*/ 51 h 237"/>
                <a:gd name="T8" fmla="*/ 44 w 320"/>
                <a:gd name="T9" fmla="*/ 68 h 237"/>
                <a:gd name="T10" fmla="*/ 31 w 320"/>
                <a:gd name="T11" fmla="*/ 85 h 237"/>
                <a:gd name="T12" fmla="*/ 19 w 320"/>
                <a:gd name="T13" fmla="*/ 103 h 237"/>
                <a:gd name="T14" fmla="*/ 9 w 320"/>
                <a:gd name="T15" fmla="*/ 120 h 237"/>
                <a:gd name="T16" fmla="*/ 0 w 320"/>
                <a:gd name="T17" fmla="*/ 135 h 237"/>
                <a:gd name="T18" fmla="*/ 311 w 320"/>
                <a:gd name="T19" fmla="*/ 235 h 237"/>
                <a:gd name="T20" fmla="*/ 313 w 320"/>
                <a:gd name="T21" fmla="*/ 229 h 237"/>
                <a:gd name="T22" fmla="*/ 315 w 320"/>
                <a:gd name="T23" fmla="*/ 214 h 237"/>
                <a:gd name="T24" fmla="*/ 317 w 320"/>
                <a:gd name="T25" fmla="*/ 194 h 237"/>
                <a:gd name="T26" fmla="*/ 319 w 320"/>
                <a:gd name="T27" fmla="*/ 170 h 237"/>
                <a:gd name="T28" fmla="*/ 319 w 320"/>
                <a:gd name="T29" fmla="*/ 142 h 237"/>
                <a:gd name="T30" fmla="*/ 318 w 320"/>
                <a:gd name="T31" fmla="*/ 114 h 237"/>
                <a:gd name="T32" fmla="*/ 314 w 320"/>
                <a:gd name="T33" fmla="*/ 84 h 237"/>
                <a:gd name="T34" fmla="*/ 310 w 320"/>
                <a:gd name="T35" fmla="*/ 68 h 237"/>
                <a:gd name="T36" fmla="*/ 303 w 320"/>
                <a:gd name="T37" fmla="*/ 65 h 237"/>
                <a:gd name="T38" fmla="*/ 294 w 320"/>
                <a:gd name="T39" fmla="*/ 62 h 237"/>
                <a:gd name="T40" fmla="*/ 280 w 320"/>
                <a:gd name="T41" fmla="*/ 58 h 237"/>
                <a:gd name="T42" fmla="*/ 263 w 320"/>
                <a:gd name="T43" fmla="*/ 52 h 237"/>
                <a:gd name="T44" fmla="*/ 247 w 320"/>
                <a:gd name="T45" fmla="*/ 47 h 237"/>
                <a:gd name="T46" fmla="*/ 227 w 320"/>
                <a:gd name="T47" fmla="*/ 40 h 237"/>
                <a:gd name="T48" fmla="*/ 209 w 320"/>
                <a:gd name="T49" fmla="*/ 35 h 237"/>
                <a:gd name="T50" fmla="*/ 188 w 320"/>
                <a:gd name="T51" fmla="*/ 28 h 237"/>
                <a:gd name="T52" fmla="*/ 169 w 320"/>
                <a:gd name="T53" fmla="*/ 22 h 237"/>
                <a:gd name="T54" fmla="*/ 152 w 320"/>
                <a:gd name="T55" fmla="*/ 17 h 237"/>
                <a:gd name="T56" fmla="*/ 137 w 320"/>
                <a:gd name="T57" fmla="*/ 11 h 237"/>
                <a:gd name="T58" fmla="*/ 122 w 320"/>
                <a:gd name="T59" fmla="*/ 7 h 237"/>
                <a:gd name="T60" fmla="*/ 113 w 320"/>
                <a:gd name="T61" fmla="*/ 3 h 237"/>
                <a:gd name="T62" fmla="*/ 107 w 320"/>
                <a:gd name="T63" fmla="*/ 2 h 237"/>
                <a:gd name="T64" fmla="*/ 104 w 320"/>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0"/>
                <a:gd name="T100" fmla="*/ 0 h 237"/>
                <a:gd name="T101" fmla="*/ 320 w 320"/>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0" h="237">
                  <a:moveTo>
                    <a:pt x="104" y="0"/>
                  </a:moveTo>
                  <a:lnTo>
                    <a:pt x="104" y="0"/>
                  </a:lnTo>
                  <a:lnTo>
                    <a:pt x="96" y="9"/>
                  </a:lnTo>
                  <a:lnTo>
                    <a:pt x="88" y="17"/>
                  </a:lnTo>
                  <a:lnTo>
                    <a:pt x="80" y="24"/>
                  </a:lnTo>
                  <a:lnTo>
                    <a:pt x="72" y="33"/>
                  </a:lnTo>
                  <a:lnTo>
                    <a:pt x="64" y="42"/>
                  </a:lnTo>
                  <a:lnTo>
                    <a:pt x="57" y="51"/>
                  </a:lnTo>
                  <a:lnTo>
                    <a:pt x="50" y="59"/>
                  </a:lnTo>
                  <a:lnTo>
                    <a:pt x="44" y="68"/>
                  </a:lnTo>
                  <a:lnTo>
                    <a:pt x="36" y="77"/>
                  </a:lnTo>
                  <a:lnTo>
                    <a:pt x="31" y="85"/>
                  </a:lnTo>
                  <a:lnTo>
                    <a:pt x="25" y="94"/>
                  </a:lnTo>
                  <a:lnTo>
                    <a:pt x="19" y="103"/>
                  </a:lnTo>
                  <a:lnTo>
                    <a:pt x="14" y="111"/>
                  </a:lnTo>
                  <a:lnTo>
                    <a:pt x="9" y="120"/>
                  </a:lnTo>
                  <a:lnTo>
                    <a:pt x="4" y="128"/>
                  </a:lnTo>
                  <a:lnTo>
                    <a:pt x="0" y="135"/>
                  </a:lnTo>
                  <a:lnTo>
                    <a:pt x="311" y="236"/>
                  </a:lnTo>
                  <a:lnTo>
                    <a:pt x="311" y="235"/>
                  </a:lnTo>
                  <a:lnTo>
                    <a:pt x="312" y="232"/>
                  </a:lnTo>
                  <a:lnTo>
                    <a:pt x="313" y="229"/>
                  </a:lnTo>
                  <a:lnTo>
                    <a:pt x="314" y="222"/>
                  </a:lnTo>
                  <a:lnTo>
                    <a:pt x="315" y="214"/>
                  </a:lnTo>
                  <a:lnTo>
                    <a:pt x="316" y="205"/>
                  </a:lnTo>
                  <a:lnTo>
                    <a:pt x="317" y="194"/>
                  </a:lnTo>
                  <a:lnTo>
                    <a:pt x="318" y="183"/>
                  </a:lnTo>
                  <a:lnTo>
                    <a:pt x="319" y="170"/>
                  </a:lnTo>
                  <a:lnTo>
                    <a:pt x="319" y="157"/>
                  </a:lnTo>
                  <a:lnTo>
                    <a:pt x="319" y="142"/>
                  </a:lnTo>
                  <a:lnTo>
                    <a:pt x="318" y="129"/>
                  </a:lnTo>
                  <a:lnTo>
                    <a:pt x="318" y="114"/>
                  </a:lnTo>
                  <a:lnTo>
                    <a:pt x="317" y="100"/>
                  </a:lnTo>
                  <a:lnTo>
                    <a:pt x="314" y="84"/>
                  </a:lnTo>
                  <a:lnTo>
                    <a:pt x="312" y="68"/>
                  </a:lnTo>
                  <a:lnTo>
                    <a:pt x="310" y="68"/>
                  </a:lnTo>
                  <a:lnTo>
                    <a:pt x="307" y="66"/>
                  </a:lnTo>
                  <a:lnTo>
                    <a:pt x="303" y="65"/>
                  </a:lnTo>
                  <a:lnTo>
                    <a:pt x="298" y="64"/>
                  </a:lnTo>
                  <a:lnTo>
                    <a:pt x="294" y="62"/>
                  </a:lnTo>
                  <a:lnTo>
                    <a:pt x="287" y="60"/>
                  </a:lnTo>
                  <a:lnTo>
                    <a:pt x="280" y="58"/>
                  </a:lnTo>
                  <a:lnTo>
                    <a:pt x="272" y="55"/>
                  </a:lnTo>
                  <a:lnTo>
                    <a:pt x="263" y="52"/>
                  </a:lnTo>
                  <a:lnTo>
                    <a:pt x="256" y="50"/>
                  </a:lnTo>
                  <a:lnTo>
                    <a:pt x="247" y="47"/>
                  </a:lnTo>
                  <a:lnTo>
                    <a:pt x="237" y="44"/>
                  </a:lnTo>
                  <a:lnTo>
                    <a:pt x="227" y="40"/>
                  </a:lnTo>
                  <a:lnTo>
                    <a:pt x="218" y="37"/>
                  </a:lnTo>
                  <a:lnTo>
                    <a:pt x="209" y="35"/>
                  </a:lnTo>
                  <a:lnTo>
                    <a:pt x="198" y="31"/>
                  </a:lnTo>
                  <a:lnTo>
                    <a:pt x="188" y="28"/>
                  </a:lnTo>
                  <a:lnTo>
                    <a:pt x="179" y="25"/>
                  </a:lnTo>
                  <a:lnTo>
                    <a:pt x="169" y="22"/>
                  </a:lnTo>
                  <a:lnTo>
                    <a:pt x="161" y="19"/>
                  </a:lnTo>
                  <a:lnTo>
                    <a:pt x="152" y="17"/>
                  </a:lnTo>
                  <a:lnTo>
                    <a:pt x="145" y="14"/>
                  </a:lnTo>
                  <a:lnTo>
                    <a:pt x="137" y="11"/>
                  </a:lnTo>
                  <a:lnTo>
                    <a:pt x="129" y="9"/>
                  </a:lnTo>
                  <a:lnTo>
                    <a:pt x="122" y="7"/>
                  </a:lnTo>
                  <a:lnTo>
                    <a:pt x="117" y="5"/>
                  </a:lnTo>
                  <a:lnTo>
                    <a:pt x="113" y="3"/>
                  </a:lnTo>
                  <a:lnTo>
                    <a:pt x="110" y="3"/>
                  </a:lnTo>
                  <a:lnTo>
                    <a:pt x="107" y="2"/>
                  </a:lnTo>
                  <a:lnTo>
                    <a:pt x="105" y="0"/>
                  </a:lnTo>
                  <a:lnTo>
                    <a:pt x="104"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17" name="Freeform 25"/>
            <p:cNvSpPr>
              <a:spLocks/>
            </p:cNvSpPr>
            <p:nvPr/>
          </p:nvSpPr>
          <p:spPr bwMode="auto">
            <a:xfrm>
              <a:off x="2926" y="2198"/>
              <a:ext cx="84" cy="30"/>
            </a:xfrm>
            <a:custGeom>
              <a:avLst/>
              <a:gdLst>
                <a:gd name="T0" fmla="*/ 3 w 84"/>
                <a:gd name="T1" fmla="*/ 3 h 30"/>
                <a:gd name="T2" fmla="*/ 79 w 84"/>
                <a:gd name="T3" fmla="*/ 28 h 30"/>
                <a:gd name="T4" fmla="*/ 80 w 84"/>
                <a:gd name="T5" fmla="*/ 28 h 30"/>
                <a:gd name="T6" fmla="*/ 81 w 84"/>
                <a:gd name="T7" fmla="*/ 29 h 30"/>
                <a:gd name="T8" fmla="*/ 83 w 84"/>
                <a:gd name="T9" fmla="*/ 28 h 30"/>
                <a:gd name="T10" fmla="*/ 83 w 84"/>
                <a:gd name="T11" fmla="*/ 27 h 30"/>
                <a:gd name="T12" fmla="*/ 83 w 84"/>
                <a:gd name="T13" fmla="*/ 27 h 30"/>
                <a:gd name="T14" fmla="*/ 82 w 84"/>
                <a:gd name="T15" fmla="*/ 26 h 30"/>
                <a:gd name="T16" fmla="*/ 81 w 84"/>
                <a:gd name="T17" fmla="*/ 25 h 30"/>
                <a:gd name="T18" fmla="*/ 80 w 84"/>
                <a:gd name="T19" fmla="*/ 25 h 30"/>
                <a:gd name="T20" fmla="*/ 4 w 84"/>
                <a:gd name="T21" fmla="*/ 0 h 30"/>
                <a:gd name="T22" fmla="*/ 2 w 84"/>
                <a:gd name="T23" fmla="*/ 0 h 30"/>
                <a:gd name="T24" fmla="*/ 1 w 84"/>
                <a:gd name="T25" fmla="*/ 0 h 30"/>
                <a:gd name="T26" fmla="*/ 1 w 84"/>
                <a:gd name="T27" fmla="*/ 1 h 30"/>
                <a:gd name="T28" fmla="*/ 0 w 84"/>
                <a:gd name="T29" fmla="*/ 0 h 30"/>
                <a:gd name="T30" fmla="*/ 1 w 84"/>
                <a:gd name="T31" fmla="*/ 2 h 30"/>
                <a:gd name="T32" fmla="*/ 0 w 84"/>
                <a:gd name="T33" fmla="*/ 3 h 30"/>
                <a:gd name="T34" fmla="*/ 1 w 84"/>
                <a:gd name="T35" fmla="*/ 3 h 30"/>
                <a:gd name="T36" fmla="*/ 3 w 84"/>
                <a:gd name="T37" fmla="*/ 3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30"/>
                <a:gd name="T59" fmla="*/ 84 w 8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30">
                  <a:moveTo>
                    <a:pt x="3" y="3"/>
                  </a:moveTo>
                  <a:lnTo>
                    <a:pt x="79" y="28"/>
                  </a:lnTo>
                  <a:lnTo>
                    <a:pt x="80" y="28"/>
                  </a:lnTo>
                  <a:lnTo>
                    <a:pt x="81" y="29"/>
                  </a:lnTo>
                  <a:lnTo>
                    <a:pt x="83" y="28"/>
                  </a:lnTo>
                  <a:lnTo>
                    <a:pt x="83" y="27"/>
                  </a:lnTo>
                  <a:lnTo>
                    <a:pt x="82" y="26"/>
                  </a:lnTo>
                  <a:lnTo>
                    <a:pt x="81" y="25"/>
                  </a:lnTo>
                  <a:lnTo>
                    <a:pt x="80" y="25"/>
                  </a:lnTo>
                  <a:lnTo>
                    <a:pt x="4" y="0"/>
                  </a:lnTo>
                  <a:lnTo>
                    <a:pt x="2" y="0"/>
                  </a:lnTo>
                  <a:lnTo>
                    <a:pt x="1" y="0"/>
                  </a:lnTo>
                  <a:lnTo>
                    <a:pt x="1" y="1"/>
                  </a:lnTo>
                  <a:lnTo>
                    <a:pt x="0" y="0"/>
                  </a:lnTo>
                  <a:lnTo>
                    <a:pt x="1" y="2"/>
                  </a:lnTo>
                  <a:lnTo>
                    <a:pt x="0" y="3"/>
                  </a:lnTo>
                  <a:lnTo>
                    <a:pt x="1" y="3"/>
                  </a:lnTo>
                  <a:lnTo>
                    <a:pt x="3" y="3"/>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18" name="Freeform 26"/>
            <p:cNvSpPr>
              <a:spLocks/>
            </p:cNvSpPr>
            <p:nvPr/>
          </p:nvSpPr>
          <p:spPr bwMode="auto">
            <a:xfrm>
              <a:off x="2923" y="2201"/>
              <a:ext cx="95" cy="37"/>
            </a:xfrm>
            <a:custGeom>
              <a:avLst/>
              <a:gdLst>
                <a:gd name="T0" fmla="*/ 6 w 95"/>
                <a:gd name="T1" fmla="*/ 0 h 37"/>
                <a:gd name="T2" fmla="*/ 91 w 95"/>
                <a:gd name="T3" fmla="*/ 28 h 37"/>
                <a:gd name="T4" fmla="*/ 92 w 95"/>
                <a:gd name="T5" fmla="*/ 30 h 37"/>
                <a:gd name="T6" fmla="*/ 93 w 95"/>
                <a:gd name="T7" fmla="*/ 30 h 37"/>
                <a:gd name="T8" fmla="*/ 94 w 95"/>
                <a:gd name="T9" fmla="*/ 31 h 37"/>
                <a:gd name="T10" fmla="*/ 92 w 95"/>
                <a:gd name="T11" fmla="*/ 33 h 37"/>
                <a:gd name="T12" fmla="*/ 92 w 95"/>
                <a:gd name="T13" fmla="*/ 34 h 37"/>
                <a:gd name="T14" fmla="*/ 91 w 95"/>
                <a:gd name="T15" fmla="*/ 35 h 37"/>
                <a:gd name="T16" fmla="*/ 90 w 95"/>
                <a:gd name="T17" fmla="*/ 36 h 37"/>
                <a:gd name="T18" fmla="*/ 89 w 95"/>
                <a:gd name="T19" fmla="*/ 35 h 37"/>
                <a:gd name="T20" fmla="*/ 4 w 95"/>
                <a:gd name="T21" fmla="*/ 7 h 37"/>
                <a:gd name="T22" fmla="*/ 2 w 95"/>
                <a:gd name="T23" fmla="*/ 7 h 37"/>
                <a:gd name="T24" fmla="*/ 1 w 95"/>
                <a:gd name="T25" fmla="*/ 6 h 37"/>
                <a:gd name="T26" fmla="*/ 1 w 95"/>
                <a:gd name="T27" fmla="*/ 5 h 37"/>
                <a:gd name="T28" fmla="*/ 0 w 95"/>
                <a:gd name="T29" fmla="*/ 3 h 37"/>
                <a:gd name="T30" fmla="*/ 2 w 95"/>
                <a:gd name="T31" fmla="*/ 2 h 37"/>
                <a:gd name="T32" fmla="*/ 3 w 95"/>
                <a:gd name="T33" fmla="*/ 1 h 37"/>
                <a:gd name="T34" fmla="*/ 4 w 95"/>
                <a:gd name="T35" fmla="*/ 1 h 37"/>
                <a:gd name="T36" fmla="*/ 6 w 95"/>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37"/>
                <a:gd name="T59" fmla="*/ 95 w 95"/>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37">
                  <a:moveTo>
                    <a:pt x="6" y="0"/>
                  </a:moveTo>
                  <a:lnTo>
                    <a:pt x="91" y="28"/>
                  </a:lnTo>
                  <a:lnTo>
                    <a:pt x="92" y="30"/>
                  </a:lnTo>
                  <a:lnTo>
                    <a:pt x="93" y="30"/>
                  </a:lnTo>
                  <a:lnTo>
                    <a:pt x="94" y="31"/>
                  </a:lnTo>
                  <a:lnTo>
                    <a:pt x="92" y="33"/>
                  </a:lnTo>
                  <a:lnTo>
                    <a:pt x="92" y="34"/>
                  </a:lnTo>
                  <a:lnTo>
                    <a:pt x="91" y="35"/>
                  </a:lnTo>
                  <a:lnTo>
                    <a:pt x="90" y="36"/>
                  </a:lnTo>
                  <a:lnTo>
                    <a:pt x="89" y="35"/>
                  </a:lnTo>
                  <a:lnTo>
                    <a:pt x="4" y="7"/>
                  </a:lnTo>
                  <a:lnTo>
                    <a:pt x="2" y="7"/>
                  </a:lnTo>
                  <a:lnTo>
                    <a:pt x="1" y="6"/>
                  </a:lnTo>
                  <a:lnTo>
                    <a:pt x="1" y="5"/>
                  </a:lnTo>
                  <a:lnTo>
                    <a:pt x="0" y="3"/>
                  </a:lnTo>
                  <a:lnTo>
                    <a:pt x="2" y="2"/>
                  </a:lnTo>
                  <a:lnTo>
                    <a:pt x="3" y="1"/>
                  </a:lnTo>
                  <a:lnTo>
                    <a:pt x="4" y="1"/>
                  </a:lnTo>
                  <a:lnTo>
                    <a:pt x="6"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19" name="Freeform 27"/>
            <p:cNvSpPr>
              <a:spLocks/>
            </p:cNvSpPr>
            <p:nvPr/>
          </p:nvSpPr>
          <p:spPr bwMode="auto">
            <a:xfrm>
              <a:off x="2923" y="1997"/>
              <a:ext cx="117" cy="305"/>
            </a:xfrm>
            <a:custGeom>
              <a:avLst/>
              <a:gdLst>
                <a:gd name="T0" fmla="*/ 30 w 117"/>
                <a:gd name="T1" fmla="*/ 304 h 305"/>
                <a:gd name="T2" fmla="*/ 0 w 117"/>
                <a:gd name="T3" fmla="*/ 295 h 305"/>
                <a:gd name="T4" fmla="*/ 107 w 117"/>
                <a:gd name="T5" fmla="*/ 6 h 305"/>
                <a:gd name="T6" fmla="*/ 108 w 117"/>
                <a:gd name="T7" fmla="*/ 3 h 305"/>
                <a:gd name="T8" fmla="*/ 109 w 117"/>
                <a:gd name="T9" fmla="*/ 1 h 305"/>
                <a:gd name="T10" fmla="*/ 110 w 117"/>
                <a:gd name="T11" fmla="*/ 1 h 305"/>
                <a:gd name="T12" fmla="*/ 112 w 117"/>
                <a:gd name="T13" fmla="*/ 0 h 305"/>
                <a:gd name="T14" fmla="*/ 113 w 117"/>
                <a:gd name="T15" fmla="*/ 1 h 305"/>
                <a:gd name="T16" fmla="*/ 114 w 117"/>
                <a:gd name="T17" fmla="*/ 2 h 305"/>
                <a:gd name="T18" fmla="*/ 116 w 117"/>
                <a:gd name="T19" fmla="*/ 5 h 305"/>
                <a:gd name="T20" fmla="*/ 115 w 117"/>
                <a:gd name="T21" fmla="*/ 8 h 305"/>
                <a:gd name="T22" fmla="*/ 30 w 117"/>
                <a:gd name="T23" fmla="*/ 304 h 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305"/>
                <a:gd name="T38" fmla="*/ 117 w 117"/>
                <a:gd name="T39" fmla="*/ 305 h 3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305">
                  <a:moveTo>
                    <a:pt x="30" y="304"/>
                  </a:moveTo>
                  <a:lnTo>
                    <a:pt x="0" y="295"/>
                  </a:lnTo>
                  <a:lnTo>
                    <a:pt x="107" y="6"/>
                  </a:lnTo>
                  <a:lnTo>
                    <a:pt x="108" y="3"/>
                  </a:lnTo>
                  <a:lnTo>
                    <a:pt x="109" y="1"/>
                  </a:lnTo>
                  <a:lnTo>
                    <a:pt x="110" y="1"/>
                  </a:lnTo>
                  <a:lnTo>
                    <a:pt x="112" y="0"/>
                  </a:lnTo>
                  <a:lnTo>
                    <a:pt x="113" y="1"/>
                  </a:lnTo>
                  <a:lnTo>
                    <a:pt x="114" y="2"/>
                  </a:lnTo>
                  <a:lnTo>
                    <a:pt x="116" y="5"/>
                  </a:lnTo>
                  <a:lnTo>
                    <a:pt x="115" y="8"/>
                  </a:lnTo>
                  <a:lnTo>
                    <a:pt x="30" y="304"/>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20" name="Freeform 28"/>
            <p:cNvSpPr>
              <a:spLocks/>
            </p:cNvSpPr>
            <p:nvPr/>
          </p:nvSpPr>
          <p:spPr bwMode="auto">
            <a:xfrm>
              <a:off x="2920" y="1998"/>
              <a:ext cx="126" cy="316"/>
            </a:xfrm>
            <a:custGeom>
              <a:avLst/>
              <a:gdLst>
                <a:gd name="T0" fmla="*/ 38 w 126"/>
                <a:gd name="T1" fmla="*/ 315 h 316"/>
                <a:gd name="T2" fmla="*/ 0 w 126"/>
                <a:gd name="T3" fmla="*/ 304 h 316"/>
                <a:gd name="T4" fmla="*/ 112 w 126"/>
                <a:gd name="T5" fmla="*/ 7 h 316"/>
                <a:gd name="T6" fmla="*/ 115 w 126"/>
                <a:gd name="T7" fmla="*/ 3 h 316"/>
                <a:gd name="T8" fmla="*/ 116 w 126"/>
                <a:gd name="T9" fmla="*/ 1 h 316"/>
                <a:gd name="T10" fmla="*/ 118 w 126"/>
                <a:gd name="T11" fmla="*/ 1 h 316"/>
                <a:gd name="T12" fmla="*/ 120 w 126"/>
                <a:gd name="T13" fmla="*/ 0 h 316"/>
                <a:gd name="T14" fmla="*/ 121 w 126"/>
                <a:gd name="T15" fmla="*/ 1 h 316"/>
                <a:gd name="T16" fmla="*/ 123 w 126"/>
                <a:gd name="T17" fmla="*/ 4 h 316"/>
                <a:gd name="T18" fmla="*/ 125 w 126"/>
                <a:gd name="T19" fmla="*/ 6 h 316"/>
                <a:gd name="T20" fmla="*/ 125 w 126"/>
                <a:gd name="T21" fmla="*/ 10 h 316"/>
                <a:gd name="T22" fmla="*/ 38 w 126"/>
                <a:gd name="T23" fmla="*/ 315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316"/>
                <a:gd name="T38" fmla="*/ 126 w 126"/>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316">
                  <a:moveTo>
                    <a:pt x="38" y="315"/>
                  </a:moveTo>
                  <a:lnTo>
                    <a:pt x="0" y="304"/>
                  </a:lnTo>
                  <a:lnTo>
                    <a:pt x="112" y="7"/>
                  </a:lnTo>
                  <a:lnTo>
                    <a:pt x="115" y="3"/>
                  </a:lnTo>
                  <a:lnTo>
                    <a:pt x="116" y="1"/>
                  </a:lnTo>
                  <a:lnTo>
                    <a:pt x="118" y="1"/>
                  </a:lnTo>
                  <a:lnTo>
                    <a:pt x="120" y="0"/>
                  </a:lnTo>
                  <a:lnTo>
                    <a:pt x="121" y="1"/>
                  </a:lnTo>
                  <a:lnTo>
                    <a:pt x="123" y="4"/>
                  </a:lnTo>
                  <a:lnTo>
                    <a:pt x="125" y="6"/>
                  </a:lnTo>
                  <a:lnTo>
                    <a:pt x="125" y="10"/>
                  </a:lnTo>
                  <a:lnTo>
                    <a:pt x="38" y="315"/>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21" name="Freeform 29"/>
            <p:cNvSpPr>
              <a:spLocks/>
            </p:cNvSpPr>
            <p:nvPr/>
          </p:nvSpPr>
          <p:spPr bwMode="auto">
            <a:xfrm>
              <a:off x="2750" y="2285"/>
              <a:ext cx="263" cy="251"/>
            </a:xfrm>
            <a:custGeom>
              <a:avLst/>
              <a:gdLst>
                <a:gd name="T0" fmla="*/ 59 w 263"/>
                <a:gd name="T1" fmla="*/ 55 h 251"/>
                <a:gd name="T2" fmla="*/ 69 w 263"/>
                <a:gd name="T3" fmla="*/ 46 h 251"/>
                <a:gd name="T4" fmla="*/ 81 w 263"/>
                <a:gd name="T5" fmla="*/ 31 h 251"/>
                <a:gd name="T6" fmla="*/ 97 w 263"/>
                <a:gd name="T7" fmla="*/ 20 h 251"/>
                <a:gd name="T8" fmla="*/ 115 w 263"/>
                <a:gd name="T9" fmla="*/ 10 h 251"/>
                <a:gd name="T10" fmla="*/ 135 w 263"/>
                <a:gd name="T11" fmla="*/ 3 h 251"/>
                <a:gd name="T12" fmla="*/ 156 w 263"/>
                <a:gd name="T13" fmla="*/ 0 h 251"/>
                <a:gd name="T14" fmla="*/ 178 w 263"/>
                <a:gd name="T15" fmla="*/ 3 h 251"/>
                <a:gd name="T16" fmla="*/ 202 w 263"/>
                <a:gd name="T17" fmla="*/ 10 h 251"/>
                <a:gd name="T18" fmla="*/ 221 w 263"/>
                <a:gd name="T19" fmla="*/ 21 h 251"/>
                <a:gd name="T20" fmla="*/ 236 w 263"/>
                <a:gd name="T21" fmla="*/ 35 h 251"/>
                <a:gd name="T22" fmla="*/ 246 w 263"/>
                <a:gd name="T23" fmla="*/ 53 h 251"/>
                <a:gd name="T24" fmla="*/ 255 w 263"/>
                <a:gd name="T25" fmla="*/ 70 h 251"/>
                <a:gd name="T26" fmla="*/ 259 w 263"/>
                <a:gd name="T27" fmla="*/ 88 h 251"/>
                <a:gd name="T28" fmla="*/ 261 w 263"/>
                <a:gd name="T29" fmla="*/ 109 h 251"/>
                <a:gd name="T30" fmla="*/ 261 w 263"/>
                <a:gd name="T31" fmla="*/ 130 h 251"/>
                <a:gd name="T32" fmla="*/ 241 w 263"/>
                <a:gd name="T33" fmla="*/ 250 h 251"/>
                <a:gd name="T34" fmla="*/ 234 w 263"/>
                <a:gd name="T35" fmla="*/ 225 h 251"/>
                <a:gd name="T36" fmla="*/ 224 w 263"/>
                <a:gd name="T37" fmla="*/ 203 h 251"/>
                <a:gd name="T38" fmla="*/ 213 w 263"/>
                <a:gd name="T39" fmla="*/ 184 h 251"/>
                <a:gd name="T40" fmla="*/ 199 w 263"/>
                <a:gd name="T41" fmla="*/ 172 h 251"/>
                <a:gd name="T42" fmla="*/ 185 w 263"/>
                <a:gd name="T43" fmla="*/ 159 h 251"/>
                <a:gd name="T44" fmla="*/ 170 w 263"/>
                <a:gd name="T45" fmla="*/ 151 h 251"/>
                <a:gd name="T46" fmla="*/ 157 w 263"/>
                <a:gd name="T47" fmla="*/ 145 h 251"/>
                <a:gd name="T48" fmla="*/ 145 w 263"/>
                <a:gd name="T49" fmla="*/ 141 h 251"/>
                <a:gd name="T50" fmla="*/ 132 w 263"/>
                <a:gd name="T51" fmla="*/ 137 h 251"/>
                <a:gd name="T52" fmla="*/ 120 w 263"/>
                <a:gd name="T53" fmla="*/ 135 h 251"/>
                <a:gd name="T54" fmla="*/ 104 w 263"/>
                <a:gd name="T55" fmla="*/ 132 h 251"/>
                <a:gd name="T56" fmla="*/ 88 w 263"/>
                <a:gd name="T57" fmla="*/ 134 h 251"/>
                <a:gd name="T58" fmla="*/ 69 w 263"/>
                <a:gd name="T59" fmla="*/ 136 h 251"/>
                <a:gd name="T60" fmla="*/ 48 w 263"/>
                <a:gd name="T61" fmla="*/ 143 h 251"/>
                <a:gd name="T62" fmla="*/ 25 w 263"/>
                <a:gd name="T63" fmla="*/ 153 h 251"/>
                <a:gd name="T64" fmla="*/ 0 w 263"/>
                <a:gd name="T65" fmla="*/ 168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51"/>
                <a:gd name="T101" fmla="*/ 263 w 26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51">
                  <a:moveTo>
                    <a:pt x="56" y="62"/>
                  </a:moveTo>
                  <a:lnTo>
                    <a:pt x="59" y="55"/>
                  </a:lnTo>
                  <a:lnTo>
                    <a:pt x="64" y="50"/>
                  </a:lnTo>
                  <a:lnTo>
                    <a:pt x="69" y="46"/>
                  </a:lnTo>
                  <a:lnTo>
                    <a:pt x="75" y="38"/>
                  </a:lnTo>
                  <a:lnTo>
                    <a:pt x="81" y="31"/>
                  </a:lnTo>
                  <a:lnTo>
                    <a:pt x="88" y="26"/>
                  </a:lnTo>
                  <a:lnTo>
                    <a:pt x="97" y="20"/>
                  </a:lnTo>
                  <a:lnTo>
                    <a:pt x="106" y="15"/>
                  </a:lnTo>
                  <a:lnTo>
                    <a:pt x="115" y="10"/>
                  </a:lnTo>
                  <a:lnTo>
                    <a:pt x="124" y="6"/>
                  </a:lnTo>
                  <a:lnTo>
                    <a:pt x="135" y="3"/>
                  </a:lnTo>
                  <a:lnTo>
                    <a:pt x="146" y="2"/>
                  </a:lnTo>
                  <a:lnTo>
                    <a:pt x="156" y="0"/>
                  </a:lnTo>
                  <a:lnTo>
                    <a:pt x="167" y="2"/>
                  </a:lnTo>
                  <a:lnTo>
                    <a:pt x="178" y="3"/>
                  </a:lnTo>
                  <a:lnTo>
                    <a:pt x="190" y="7"/>
                  </a:lnTo>
                  <a:lnTo>
                    <a:pt x="202" y="10"/>
                  </a:lnTo>
                  <a:lnTo>
                    <a:pt x="210" y="16"/>
                  </a:lnTo>
                  <a:lnTo>
                    <a:pt x="221" y="21"/>
                  </a:lnTo>
                  <a:lnTo>
                    <a:pt x="228" y="28"/>
                  </a:lnTo>
                  <a:lnTo>
                    <a:pt x="236" y="35"/>
                  </a:lnTo>
                  <a:lnTo>
                    <a:pt x="241" y="43"/>
                  </a:lnTo>
                  <a:lnTo>
                    <a:pt x="246" y="53"/>
                  </a:lnTo>
                  <a:lnTo>
                    <a:pt x="252" y="62"/>
                  </a:lnTo>
                  <a:lnTo>
                    <a:pt x="255" y="70"/>
                  </a:lnTo>
                  <a:lnTo>
                    <a:pt x="257" y="79"/>
                  </a:lnTo>
                  <a:lnTo>
                    <a:pt x="259" y="88"/>
                  </a:lnTo>
                  <a:lnTo>
                    <a:pt x="261" y="101"/>
                  </a:lnTo>
                  <a:lnTo>
                    <a:pt x="261" y="109"/>
                  </a:lnTo>
                  <a:lnTo>
                    <a:pt x="262" y="119"/>
                  </a:lnTo>
                  <a:lnTo>
                    <a:pt x="261" y="130"/>
                  </a:lnTo>
                  <a:lnTo>
                    <a:pt x="260" y="139"/>
                  </a:lnTo>
                  <a:lnTo>
                    <a:pt x="241" y="250"/>
                  </a:lnTo>
                  <a:lnTo>
                    <a:pt x="237" y="237"/>
                  </a:lnTo>
                  <a:lnTo>
                    <a:pt x="234" y="225"/>
                  </a:lnTo>
                  <a:lnTo>
                    <a:pt x="230" y="213"/>
                  </a:lnTo>
                  <a:lnTo>
                    <a:pt x="224" y="203"/>
                  </a:lnTo>
                  <a:lnTo>
                    <a:pt x="219" y="193"/>
                  </a:lnTo>
                  <a:lnTo>
                    <a:pt x="213" y="184"/>
                  </a:lnTo>
                  <a:lnTo>
                    <a:pt x="204" y="178"/>
                  </a:lnTo>
                  <a:lnTo>
                    <a:pt x="199" y="172"/>
                  </a:lnTo>
                  <a:lnTo>
                    <a:pt x="191" y="165"/>
                  </a:lnTo>
                  <a:lnTo>
                    <a:pt x="185" y="159"/>
                  </a:lnTo>
                  <a:lnTo>
                    <a:pt x="177" y="155"/>
                  </a:lnTo>
                  <a:lnTo>
                    <a:pt x="170" y="151"/>
                  </a:lnTo>
                  <a:lnTo>
                    <a:pt x="163" y="148"/>
                  </a:lnTo>
                  <a:lnTo>
                    <a:pt x="157" y="145"/>
                  </a:lnTo>
                  <a:lnTo>
                    <a:pt x="151" y="142"/>
                  </a:lnTo>
                  <a:lnTo>
                    <a:pt x="145" y="141"/>
                  </a:lnTo>
                  <a:lnTo>
                    <a:pt x="139" y="138"/>
                  </a:lnTo>
                  <a:lnTo>
                    <a:pt x="132" y="137"/>
                  </a:lnTo>
                  <a:lnTo>
                    <a:pt x="127" y="135"/>
                  </a:lnTo>
                  <a:lnTo>
                    <a:pt x="120" y="135"/>
                  </a:lnTo>
                  <a:lnTo>
                    <a:pt x="111" y="133"/>
                  </a:lnTo>
                  <a:lnTo>
                    <a:pt x="104" y="132"/>
                  </a:lnTo>
                  <a:lnTo>
                    <a:pt x="95" y="133"/>
                  </a:lnTo>
                  <a:lnTo>
                    <a:pt x="88" y="134"/>
                  </a:lnTo>
                  <a:lnTo>
                    <a:pt x="79" y="135"/>
                  </a:lnTo>
                  <a:lnTo>
                    <a:pt x="69" y="136"/>
                  </a:lnTo>
                  <a:lnTo>
                    <a:pt x="57" y="138"/>
                  </a:lnTo>
                  <a:lnTo>
                    <a:pt x="48" y="143"/>
                  </a:lnTo>
                  <a:lnTo>
                    <a:pt x="36" y="148"/>
                  </a:lnTo>
                  <a:lnTo>
                    <a:pt x="25" y="153"/>
                  </a:lnTo>
                  <a:lnTo>
                    <a:pt x="14" y="160"/>
                  </a:lnTo>
                  <a:lnTo>
                    <a:pt x="0" y="168"/>
                  </a:lnTo>
                  <a:lnTo>
                    <a:pt x="56" y="62"/>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22" name="Freeform 30"/>
            <p:cNvSpPr>
              <a:spLocks/>
            </p:cNvSpPr>
            <p:nvPr/>
          </p:nvSpPr>
          <p:spPr bwMode="auto">
            <a:xfrm>
              <a:off x="2748" y="2286"/>
              <a:ext cx="272" cy="263"/>
            </a:xfrm>
            <a:custGeom>
              <a:avLst/>
              <a:gdLst>
                <a:gd name="T0" fmla="*/ 58 w 272"/>
                <a:gd name="T1" fmla="*/ 65 h 263"/>
                <a:gd name="T2" fmla="*/ 66 w 272"/>
                <a:gd name="T3" fmla="*/ 52 h 263"/>
                <a:gd name="T4" fmla="*/ 78 w 272"/>
                <a:gd name="T5" fmla="*/ 40 h 263"/>
                <a:gd name="T6" fmla="*/ 91 w 272"/>
                <a:gd name="T7" fmla="*/ 27 h 263"/>
                <a:gd name="T8" fmla="*/ 109 w 272"/>
                <a:gd name="T9" fmla="*/ 17 h 263"/>
                <a:gd name="T10" fmla="*/ 129 w 272"/>
                <a:gd name="T11" fmla="*/ 7 h 263"/>
                <a:gd name="T12" fmla="*/ 151 w 272"/>
                <a:gd name="T13" fmla="*/ 2 h 263"/>
                <a:gd name="T14" fmla="*/ 173 w 272"/>
                <a:gd name="T15" fmla="*/ 2 h 263"/>
                <a:gd name="T16" fmla="*/ 197 w 272"/>
                <a:gd name="T17" fmla="*/ 7 h 263"/>
                <a:gd name="T18" fmla="*/ 218 w 272"/>
                <a:gd name="T19" fmla="*/ 16 h 263"/>
                <a:gd name="T20" fmla="*/ 237 w 272"/>
                <a:gd name="T21" fmla="*/ 30 h 263"/>
                <a:gd name="T22" fmla="*/ 250 w 272"/>
                <a:gd name="T23" fmla="*/ 46 h 263"/>
                <a:gd name="T24" fmla="*/ 260 w 272"/>
                <a:gd name="T25" fmla="*/ 64 h 263"/>
                <a:gd name="T26" fmla="*/ 267 w 272"/>
                <a:gd name="T27" fmla="*/ 83 h 263"/>
                <a:gd name="T28" fmla="*/ 270 w 272"/>
                <a:gd name="T29" fmla="*/ 105 h 263"/>
                <a:gd name="T30" fmla="*/ 271 w 272"/>
                <a:gd name="T31" fmla="*/ 125 h 263"/>
                <a:gd name="T32" fmla="*/ 269 w 272"/>
                <a:gd name="T33" fmla="*/ 146 h 263"/>
                <a:gd name="T34" fmla="*/ 246 w 272"/>
                <a:gd name="T35" fmla="*/ 247 h 263"/>
                <a:gd name="T36" fmla="*/ 238 w 272"/>
                <a:gd name="T37" fmla="*/ 223 h 263"/>
                <a:gd name="T38" fmla="*/ 226 w 272"/>
                <a:gd name="T39" fmla="*/ 202 h 263"/>
                <a:gd name="T40" fmla="*/ 212 w 272"/>
                <a:gd name="T41" fmla="*/ 186 h 263"/>
                <a:gd name="T42" fmla="*/ 197 w 272"/>
                <a:gd name="T43" fmla="*/ 173 h 263"/>
                <a:gd name="T44" fmla="*/ 183 w 272"/>
                <a:gd name="T45" fmla="*/ 163 h 263"/>
                <a:gd name="T46" fmla="*/ 168 w 272"/>
                <a:gd name="T47" fmla="*/ 155 h 263"/>
                <a:gd name="T48" fmla="*/ 155 w 272"/>
                <a:gd name="T49" fmla="*/ 150 h 263"/>
                <a:gd name="T50" fmla="*/ 143 w 272"/>
                <a:gd name="T51" fmla="*/ 146 h 263"/>
                <a:gd name="T52" fmla="*/ 129 w 272"/>
                <a:gd name="T53" fmla="*/ 142 h 263"/>
                <a:gd name="T54" fmla="*/ 116 w 272"/>
                <a:gd name="T55" fmla="*/ 140 h 263"/>
                <a:gd name="T56" fmla="*/ 99 w 272"/>
                <a:gd name="T57" fmla="*/ 139 h 263"/>
                <a:gd name="T58" fmla="*/ 80 w 272"/>
                <a:gd name="T59" fmla="*/ 140 h 263"/>
                <a:gd name="T60" fmla="*/ 60 w 272"/>
                <a:gd name="T61" fmla="*/ 145 h 263"/>
                <a:gd name="T62" fmla="*/ 37 w 272"/>
                <a:gd name="T63" fmla="*/ 154 h 263"/>
                <a:gd name="T64" fmla="*/ 13 w 272"/>
                <a:gd name="T65" fmla="*/ 168 h 263"/>
                <a:gd name="T66" fmla="*/ 58 w 272"/>
                <a:gd name="T67" fmla="*/ 6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3"/>
                <a:gd name="T104" fmla="*/ 272 w 272"/>
                <a:gd name="T105" fmla="*/ 263 h 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3">
                  <a:moveTo>
                    <a:pt x="58" y="65"/>
                  </a:moveTo>
                  <a:lnTo>
                    <a:pt x="58" y="65"/>
                  </a:lnTo>
                  <a:lnTo>
                    <a:pt x="60" y="58"/>
                  </a:lnTo>
                  <a:lnTo>
                    <a:pt x="66" y="52"/>
                  </a:lnTo>
                  <a:lnTo>
                    <a:pt x="71" y="47"/>
                  </a:lnTo>
                  <a:lnTo>
                    <a:pt x="78" y="40"/>
                  </a:lnTo>
                  <a:lnTo>
                    <a:pt x="83" y="34"/>
                  </a:lnTo>
                  <a:lnTo>
                    <a:pt x="91" y="27"/>
                  </a:lnTo>
                  <a:lnTo>
                    <a:pt x="100" y="21"/>
                  </a:lnTo>
                  <a:lnTo>
                    <a:pt x="109" y="17"/>
                  </a:lnTo>
                  <a:lnTo>
                    <a:pt x="119" y="10"/>
                  </a:lnTo>
                  <a:lnTo>
                    <a:pt x="129" y="7"/>
                  </a:lnTo>
                  <a:lnTo>
                    <a:pt x="140" y="4"/>
                  </a:lnTo>
                  <a:lnTo>
                    <a:pt x="151" y="2"/>
                  </a:lnTo>
                  <a:lnTo>
                    <a:pt x="162" y="0"/>
                  </a:lnTo>
                  <a:lnTo>
                    <a:pt x="173" y="2"/>
                  </a:lnTo>
                  <a:lnTo>
                    <a:pt x="185" y="3"/>
                  </a:lnTo>
                  <a:lnTo>
                    <a:pt x="197" y="7"/>
                  </a:lnTo>
                  <a:lnTo>
                    <a:pt x="210" y="11"/>
                  </a:lnTo>
                  <a:lnTo>
                    <a:pt x="218" y="16"/>
                  </a:lnTo>
                  <a:lnTo>
                    <a:pt x="229" y="22"/>
                  </a:lnTo>
                  <a:lnTo>
                    <a:pt x="237" y="30"/>
                  </a:lnTo>
                  <a:lnTo>
                    <a:pt x="245" y="38"/>
                  </a:lnTo>
                  <a:lnTo>
                    <a:pt x="250" y="46"/>
                  </a:lnTo>
                  <a:lnTo>
                    <a:pt x="255" y="56"/>
                  </a:lnTo>
                  <a:lnTo>
                    <a:pt x="260" y="64"/>
                  </a:lnTo>
                  <a:lnTo>
                    <a:pt x="263" y="74"/>
                  </a:lnTo>
                  <a:lnTo>
                    <a:pt x="267" y="83"/>
                  </a:lnTo>
                  <a:lnTo>
                    <a:pt x="268" y="93"/>
                  </a:lnTo>
                  <a:lnTo>
                    <a:pt x="270" y="105"/>
                  </a:lnTo>
                  <a:lnTo>
                    <a:pt x="271" y="116"/>
                  </a:lnTo>
                  <a:lnTo>
                    <a:pt x="271" y="125"/>
                  </a:lnTo>
                  <a:lnTo>
                    <a:pt x="270" y="136"/>
                  </a:lnTo>
                  <a:lnTo>
                    <a:pt x="269" y="146"/>
                  </a:lnTo>
                  <a:lnTo>
                    <a:pt x="250" y="262"/>
                  </a:lnTo>
                  <a:lnTo>
                    <a:pt x="246" y="247"/>
                  </a:lnTo>
                  <a:lnTo>
                    <a:pt x="241" y="235"/>
                  </a:lnTo>
                  <a:lnTo>
                    <a:pt x="238" y="223"/>
                  </a:lnTo>
                  <a:lnTo>
                    <a:pt x="231" y="213"/>
                  </a:lnTo>
                  <a:lnTo>
                    <a:pt x="226" y="202"/>
                  </a:lnTo>
                  <a:lnTo>
                    <a:pt x="220" y="194"/>
                  </a:lnTo>
                  <a:lnTo>
                    <a:pt x="212" y="186"/>
                  </a:lnTo>
                  <a:lnTo>
                    <a:pt x="205" y="179"/>
                  </a:lnTo>
                  <a:lnTo>
                    <a:pt x="197" y="173"/>
                  </a:lnTo>
                  <a:lnTo>
                    <a:pt x="191" y="168"/>
                  </a:lnTo>
                  <a:lnTo>
                    <a:pt x="183" y="163"/>
                  </a:lnTo>
                  <a:lnTo>
                    <a:pt x="175" y="158"/>
                  </a:lnTo>
                  <a:lnTo>
                    <a:pt x="168" y="155"/>
                  </a:lnTo>
                  <a:lnTo>
                    <a:pt x="162" y="153"/>
                  </a:lnTo>
                  <a:lnTo>
                    <a:pt x="155" y="150"/>
                  </a:lnTo>
                  <a:lnTo>
                    <a:pt x="149" y="148"/>
                  </a:lnTo>
                  <a:lnTo>
                    <a:pt x="143" y="146"/>
                  </a:lnTo>
                  <a:lnTo>
                    <a:pt x="136" y="144"/>
                  </a:lnTo>
                  <a:lnTo>
                    <a:pt x="129" y="142"/>
                  </a:lnTo>
                  <a:lnTo>
                    <a:pt x="123" y="142"/>
                  </a:lnTo>
                  <a:lnTo>
                    <a:pt x="116" y="140"/>
                  </a:lnTo>
                  <a:lnTo>
                    <a:pt x="107" y="139"/>
                  </a:lnTo>
                  <a:lnTo>
                    <a:pt x="99" y="139"/>
                  </a:lnTo>
                  <a:lnTo>
                    <a:pt x="89" y="140"/>
                  </a:lnTo>
                  <a:lnTo>
                    <a:pt x="80" y="140"/>
                  </a:lnTo>
                  <a:lnTo>
                    <a:pt x="70" y="142"/>
                  </a:lnTo>
                  <a:lnTo>
                    <a:pt x="60" y="145"/>
                  </a:lnTo>
                  <a:lnTo>
                    <a:pt x="48" y="149"/>
                  </a:lnTo>
                  <a:lnTo>
                    <a:pt x="37" y="154"/>
                  </a:lnTo>
                  <a:lnTo>
                    <a:pt x="25" y="161"/>
                  </a:lnTo>
                  <a:lnTo>
                    <a:pt x="13" y="168"/>
                  </a:lnTo>
                  <a:lnTo>
                    <a:pt x="0" y="176"/>
                  </a:lnTo>
                  <a:lnTo>
                    <a:pt x="58" y="65"/>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23" name="Freeform 31"/>
            <p:cNvSpPr>
              <a:spLocks/>
            </p:cNvSpPr>
            <p:nvPr/>
          </p:nvSpPr>
          <p:spPr bwMode="auto">
            <a:xfrm>
              <a:off x="1933" y="2280"/>
              <a:ext cx="753" cy="345"/>
            </a:xfrm>
            <a:custGeom>
              <a:avLst/>
              <a:gdLst>
                <a:gd name="T0" fmla="*/ 752 w 753"/>
                <a:gd name="T1" fmla="*/ 344 h 345"/>
                <a:gd name="T2" fmla="*/ 742 w 753"/>
                <a:gd name="T3" fmla="*/ 262 h 345"/>
                <a:gd name="T4" fmla="*/ 732 w 753"/>
                <a:gd name="T5" fmla="*/ 258 h 345"/>
                <a:gd name="T6" fmla="*/ 721 w 753"/>
                <a:gd name="T7" fmla="*/ 253 h 345"/>
                <a:gd name="T8" fmla="*/ 708 w 753"/>
                <a:gd name="T9" fmla="*/ 250 h 345"/>
                <a:gd name="T10" fmla="*/ 697 w 753"/>
                <a:gd name="T11" fmla="*/ 246 h 345"/>
                <a:gd name="T12" fmla="*/ 686 w 753"/>
                <a:gd name="T13" fmla="*/ 241 h 345"/>
                <a:gd name="T14" fmla="*/ 674 w 753"/>
                <a:gd name="T15" fmla="*/ 237 h 345"/>
                <a:gd name="T16" fmla="*/ 663 w 753"/>
                <a:gd name="T17" fmla="*/ 233 h 345"/>
                <a:gd name="T18" fmla="*/ 652 w 753"/>
                <a:gd name="T19" fmla="*/ 229 h 345"/>
                <a:gd name="T20" fmla="*/ 641 w 753"/>
                <a:gd name="T21" fmla="*/ 225 h 345"/>
                <a:gd name="T22" fmla="*/ 630 w 753"/>
                <a:gd name="T23" fmla="*/ 222 h 345"/>
                <a:gd name="T24" fmla="*/ 617 w 753"/>
                <a:gd name="T25" fmla="*/ 218 h 345"/>
                <a:gd name="T26" fmla="*/ 605 w 753"/>
                <a:gd name="T27" fmla="*/ 212 h 345"/>
                <a:gd name="T28" fmla="*/ 595 w 753"/>
                <a:gd name="T29" fmla="*/ 209 h 345"/>
                <a:gd name="T30" fmla="*/ 583 w 753"/>
                <a:gd name="T31" fmla="*/ 204 h 345"/>
                <a:gd name="T32" fmla="*/ 571 w 753"/>
                <a:gd name="T33" fmla="*/ 200 h 345"/>
                <a:gd name="T34" fmla="*/ 561 w 753"/>
                <a:gd name="T35" fmla="*/ 195 h 345"/>
                <a:gd name="T36" fmla="*/ 549 w 753"/>
                <a:gd name="T37" fmla="*/ 191 h 345"/>
                <a:gd name="T38" fmla="*/ 537 w 753"/>
                <a:gd name="T39" fmla="*/ 188 h 345"/>
                <a:gd name="T40" fmla="*/ 526 w 753"/>
                <a:gd name="T41" fmla="*/ 183 h 345"/>
                <a:gd name="T42" fmla="*/ 516 w 753"/>
                <a:gd name="T43" fmla="*/ 179 h 345"/>
                <a:gd name="T44" fmla="*/ 504 w 753"/>
                <a:gd name="T45" fmla="*/ 176 h 345"/>
                <a:gd name="T46" fmla="*/ 492 w 753"/>
                <a:gd name="T47" fmla="*/ 172 h 345"/>
                <a:gd name="T48" fmla="*/ 481 w 753"/>
                <a:gd name="T49" fmla="*/ 167 h 345"/>
                <a:gd name="T50" fmla="*/ 470 w 753"/>
                <a:gd name="T51" fmla="*/ 163 h 345"/>
                <a:gd name="T52" fmla="*/ 457 w 753"/>
                <a:gd name="T53" fmla="*/ 159 h 345"/>
                <a:gd name="T54" fmla="*/ 446 w 753"/>
                <a:gd name="T55" fmla="*/ 155 h 345"/>
                <a:gd name="T56" fmla="*/ 434 w 753"/>
                <a:gd name="T57" fmla="*/ 151 h 345"/>
                <a:gd name="T58" fmla="*/ 423 w 753"/>
                <a:gd name="T59" fmla="*/ 146 h 345"/>
                <a:gd name="T60" fmla="*/ 411 w 753"/>
                <a:gd name="T61" fmla="*/ 142 h 345"/>
                <a:gd name="T62" fmla="*/ 400 w 753"/>
                <a:gd name="T63" fmla="*/ 138 h 345"/>
                <a:gd name="T64" fmla="*/ 388 w 753"/>
                <a:gd name="T65" fmla="*/ 134 h 345"/>
                <a:gd name="T66" fmla="*/ 376 w 753"/>
                <a:gd name="T67" fmla="*/ 129 h 345"/>
                <a:gd name="T68" fmla="*/ 365 w 753"/>
                <a:gd name="T69" fmla="*/ 125 h 345"/>
                <a:gd name="T70" fmla="*/ 354 w 753"/>
                <a:gd name="T71" fmla="*/ 122 h 345"/>
                <a:gd name="T72" fmla="*/ 342 w 753"/>
                <a:gd name="T73" fmla="*/ 117 h 345"/>
                <a:gd name="T74" fmla="*/ 331 w 753"/>
                <a:gd name="T75" fmla="*/ 113 h 345"/>
                <a:gd name="T76" fmla="*/ 318 w 753"/>
                <a:gd name="T77" fmla="*/ 109 h 345"/>
                <a:gd name="T78" fmla="*/ 306 w 753"/>
                <a:gd name="T79" fmla="*/ 105 h 345"/>
                <a:gd name="T80" fmla="*/ 296 w 753"/>
                <a:gd name="T81" fmla="*/ 101 h 345"/>
                <a:gd name="T82" fmla="*/ 284 w 753"/>
                <a:gd name="T83" fmla="*/ 97 h 345"/>
                <a:gd name="T84" fmla="*/ 274 w 753"/>
                <a:gd name="T85" fmla="*/ 93 h 345"/>
                <a:gd name="T86" fmla="*/ 262 w 753"/>
                <a:gd name="T87" fmla="*/ 89 h 345"/>
                <a:gd name="T88" fmla="*/ 251 w 753"/>
                <a:gd name="T89" fmla="*/ 84 h 345"/>
                <a:gd name="T90" fmla="*/ 238 w 753"/>
                <a:gd name="T91" fmla="*/ 80 h 345"/>
                <a:gd name="T92" fmla="*/ 227 w 753"/>
                <a:gd name="T93" fmla="*/ 76 h 345"/>
                <a:gd name="T94" fmla="*/ 215 w 753"/>
                <a:gd name="T95" fmla="*/ 70 h 345"/>
                <a:gd name="T96" fmla="*/ 204 w 753"/>
                <a:gd name="T97" fmla="*/ 67 h 345"/>
                <a:gd name="T98" fmla="*/ 192 w 753"/>
                <a:gd name="T99" fmla="*/ 63 h 345"/>
                <a:gd name="T100" fmla="*/ 180 w 753"/>
                <a:gd name="T101" fmla="*/ 59 h 345"/>
                <a:gd name="T102" fmla="*/ 169 w 753"/>
                <a:gd name="T103" fmla="*/ 56 h 345"/>
                <a:gd name="T104" fmla="*/ 156 w 753"/>
                <a:gd name="T105" fmla="*/ 51 h 345"/>
                <a:gd name="T106" fmla="*/ 145 w 753"/>
                <a:gd name="T107" fmla="*/ 47 h 345"/>
                <a:gd name="T108" fmla="*/ 134 w 753"/>
                <a:gd name="T109" fmla="*/ 42 h 345"/>
                <a:gd name="T110" fmla="*/ 122 w 753"/>
                <a:gd name="T111" fmla="*/ 39 h 345"/>
                <a:gd name="T112" fmla="*/ 111 w 753"/>
                <a:gd name="T113" fmla="*/ 35 h 345"/>
                <a:gd name="T114" fmla="*/ 13 w 753"/>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3"/>
                <a:gd name="T175" fmla="*/ 0 h 345"/>
                <a:gd name="T176" fmla="*/ 753 w 753"/>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3" h="345">
                  <a:moveTo>
                    <a:pt x="0" y="46"/>
                  </a:moveTo>
                  <a:lnTo>
                    <a:pt x="752" y="344"/>
                  </a:lnTo>
                  <a:lnTo>
                    <a:pt x="748" y="263"/>
                  </a:lnTo>
                  <a:lnTo>
                    <a:pt x="742" y="262"/>
                  </a:lnTo>
                  <a:lnTo>
                    <a:pt x="737" y="259"/>
                  </a:lnTo>
                  <a:lnTo>
                    <a:pt x="732" y="258"/>
                  </a:lnTo>
                  <a:lnTo>
                    <a:pt x="727" y="256"/>
                  </a:lnTo>
                  <a:lnTo>
                    <a:pt x="721" y="253"/>
                  </a:lnTo>
                  <a:lnTo>
                    <a:pt x="715" y="251"/>
                  </a:lnTo>
                  <a:lnTo>
                    <a:pt x="708" y="250"/>
                  </a:lnTo>
                  <a:lnTo>
                    <a:pt x="703" y="247"/>
                  </a:lnTo>
                  <a:lnTo>
                    <a:pt x="697" y="246"/>
                  </a:lnTo>
                  <a:lnTo>
                    <a:pt x="691" y="242"/>
                  </a:lnTo>
                  <a:lnTo>
                    <a:pt x="686" y="241"/>
                  </a:lnTo>
                  <a:lnTo>
                    <a:pt x="680" y="239"/>
                  </a:lnTo>
                  <a:lnTo>
                    <a:pt x="674" y="237"/>
                  </a:lnTo>
                  <a:lnTo>
                    <a:pt x="669" y="234"/>
                  </a:lnTo>
                  <a:lnTo>
                    <a:pt x="663" y="233"/>
                  </a:lnTo>
                  <a:lnTo>
                    <a:pt x="658" y="230"/>
                  </a:lnTo>
                  <a:lnTo>
                    <a:pt x="652" y="229"/>
                  </a:lnTo>
                  <a:lnTo>
                    <a:pt x="646" y="227"/>
                  </a:lnTo>
                  <a:lnTo>
                    <a:pt x="641" y="225"/>
                  </a:lnTo>
                  <a:lnTo>
                    <a:pt x="635" y="223"/>
                  </a:lnTo>
                  <a:lnTo>
                    <a:pt x="630" y="222"/>
                  </a:lnTo>
                  <a:lnTo>
                    <a:pt x="624" y="219"/>
                  </a:lnTo>
                  <a:lnTo>
                    <a:pt x="617" y="218"/>
                  </a:lnTo>
                  <a:lnTo>
                    <a:pt x="611" y="214"/>
                  </a:lnTo>
                  <a:lnTo>
                    <a:pt x="605" y="212"/>
                  </a:lnTo>
                  <a:lnTo>
                    <a:pt x="599" y="211"/>
                  </a:lnTo>
                  <a:lnTo>
                    <a:pt x="595" y="209"/>
                  </a:lnTo>
                  <a:lnTo>
                    <a:pt x="588" y="207"/>
                  </a:lnTo>
                  <a:lnTo>
                    <a:pt x="583" y="204"/>
                  </a:lnTo>
                  <a:lnTo>
                    <a:pt x="577" y="202"/>
                  </a:lnTo>
                  <a:lnTo>
                    <a:pt x="571" y="200"/>
                  </a:lnTo>
                  <a:lnTo>
                    <a:pt x="565" y="199"/>
                  </a:lnTo>
                  <a:lnTo>
                    <a:pt x="561" y="195"/>
                  </a:lnTo>
                  <a:lnTo>
                    <a:pt x="556" y="194"/>
                  </a:lnTo>
                  <a:lnTo>
                    <a:pt x="549" y="191"/>
                  </a:lnTo>
                  <a:lnTo>
                    <a:pt x="543" y="190"/>
                  </a:lnTo>
                  <a:lnTo>
                    <a:pt x="537" y="188"/>
                  </a:lnTo>
                  <a:lnTo>
                    <a:pt x="531" y="185"/>
                  </a:lnTo>
                  <a:lnTo>
                    <a:pt x="526" y="183"/>
                  </a:lnTo>
                  <a:lnTo>
                    <a:pt x="521" y="182"/>
                  </a:lnTo>
                  <a:lnTo>
                    <a:pt x="516" y="179"/>
                  </a:lnTo>
                  <a:lnTo>
                    <a:pt x="510" y="178"/>
                  </a:lnTo>
                  <a:lnTo>
                    <a:pt x="504" y="176"/>
                  </a:lnTo>
                  <a:lnTo>
                    <a:pt x="498" y="174"/>
                  </a:lnTo>
                  <a:lnTo>
                    <a:pt x="492" y="172"/>
                  </a:lnTo>
                  <a:lnTo>
                    <a:pt x="486" y="170"/>
                  </a:lnTo>
                  <a:lnTo>
                    <a:pt x="481" y="167"/>
                  </a:lnTo>
                  <a:lnTo>
                    <a:pt x="475" y="166"/>
                  </a:lnTo>
                  <a:lnTo>
                    <a:pt x="470" y="163"/>
                  </a:lnTo>
                  <a:lnTo>
                    <a:pt x="463" y="162"/>
                  </a:lnTo>
                  <a:lnTo>
                    <a:pt x="457" y="159"/>
                  </a:lnTo>
                  <a:lnTo>
                    <a:pt x="451" y="157"/>
                  </a:lnTo>
                  <a:lnTo>
                    <a:pt x="446" y="155"/>
                  </a:lnTo>
                  <a:lnTo>
                    <a:pt x="440" y="153"/>
                  </a:lnTo>
                  <a:lnTo>
                    <a:pt x="434" y="151"/>
                  </a:lnTo>
                  <a:lnTo>
                    <a:pt x="429" y="149"/>
                  </a:lnTo>
                  <a:lnTo>
                    <a:pt x="423" y="146"/>
                  </a:lnTo>
                  <a:lnTo>
                    <a:pt x="416" y="144"/>
                  </a:lnTo>
                  <a:lnTo>
                    <a:pt x="411" y="142"/>
                  </a:lnTo>
                  <a:lnTo>
                    <a:pt x="405" y="141"/>
                  </a:lnTo>
                  <a:lnTo>
                    <a:pt x="400" y="138"/>
                  </a:lnTo>
                  <a:lnTo>
                    <a:pt x="394" y="136"/>
                  </a:lnTo>
                  <a:lnTo>
                    <a:pt x="388" y="134"/>
                  </a:lnTo>
                  <a:lnTo>
                    <a:pt x="382" y="131"/>
                  </a:lnTo>
                  <a:lnTo>
                    <a:pt x="376" y="129"/>
                  </a:lnTo>
                  <a:lnTo>
                    <a:pt x="371" y="127"/>
                  </a:lnTo>
                  <a:lnTo>
                    <a:pt x="365" y="125"/>
                  </a:lnTo>
                  <a:lnTo>
                    <a:pt x="359" y="123"/>
                  </a:lnTo>
                  <a:lnTo>
                    <a:pt x="354" y="122"/>
                  </a:lnTo>
                  <a:lnTo>
                    <a:pt x="347" y="119"/>
                  </a:lnTo>
                  <a:lnTo>
                    <a:pt x="342" y="117"/>
                  </a:lnTo>
                  <a:lnTo>
                    <a:pt x="337" y="115"/>
                  </a:lnTo>
                  <a:lnTo>
                    <a:pt x="331" y="113"/>
                  </a:lnTo>
                  <a:lnTo>
                    <a:pt x="325" y="111"/>
                  </a:lnTo>
                  <a:lnTo>
                    <a:pt x="318" y="109"/>
                  </a:lnTo>
                  <a:lnTo>
                    <a:pt x="312" y="106"/>
                  </a:lnTo>
                  <a:lnTo>
                    <a:pt x="306" y="105"/>
                  </a:lnTo>
                  <a:lnTo>
                    <a:pt x="301" y="102"/>
                  </a:lnTo>
                  <a:lnTo>
                    <a:pt x="296" y="101"/>
                  </a:lnTo>
                  <a:lnTo>
                    <a:pt x="290" y="99"/>
                  </a:lnTo>
                  <a:lnTo>
                    <a:pt x="284" y="97"/>
                  </a:lnTo>
                  <a:lnTo>
                    <a:pt x="278" y="95"/>
                  </a:lnTo>
                  <a:lnTo>
                    <a:pt x="274" y="93"/>
                  </a:lnTo>
                  <a:lnTo>
                    <a:pt x="268" y="90"/>
                  </a:lnTo>
                  <a:lnTo>
                    <a:pt x="262" y="89"/>
                  </a:lnTo>
                  <a:lnTo>
                    <a:pt x="257" y="86"/>
                  </a:lnTo>
                  <a:lnTo>
                    <a:pt x="251" y="84"/>
                  </a:lnTo>
                  <a:lnTo>
                    <a:pt x="245" y="82"/>
                  </a:lnTo>
                  <a:lnTo>
                    <a:pt x="238" y="80"/>
                  </a:lnTo>
                  <a:lnTo>
                    <a:pt x="232" y="78"/>
                  </a:lnTo>
                  <a:lnTo>
                    <a:pt x="227" y="76"/>
                  </a:lnTo>
                  <a:lnTo>
                    <a:pt x="222" y="73"/>
                  </a:lnTo>
                  <a:lnTo>
                    <a:pt x="215" y="70"/>
                  </a:lnTo>
                  <a:lnTo>
                    <a:pt x="209" y="69"/>
                  </a:lnTo>
                  <a:lnTo>
                    <a:pt x="204" y="67"/>
                  </a:lnTo>
                  <a:lnTo>
                    <a:pt x="198" y="66"/>
                  </a:lnTo>
                  <a:lnTo>
                    <a:pt x="192" y="63"/>
                  </a:lnTo>
                  <a:lnTo>
                    <a:pt x="187" y="62"/>
                  </a:lnTo>
                  <a:lnTo>
                    <a:pt x="180" y="59"/>
                  </a:lnTo>
                  <a:lnTo>
                    <a:pt x="174" y="58"/>
                  </a:lnTo>
                  <a:lnTo>
                    <a:pt x="169" y="56"/>
                  </a:lnTo>
                  <a:lnTo>
                    <a:pt x="163" y="53"/>
                  </a:lnTo>
                  <a:lnTo>
                    <a:pt x="156" y="51"/>
                  </a:lnTo>
                  <a:lnTo>
                    <a:pt x="151" y="49"/>
                  </a:lnTo>
                  <a:lnTo>
                    <a:pt x="145" y="47"/>
                  </a:lnTo>
                  <a:lnTo>
                    <a:pt x="139" y="45"/>
                  </a:lnTo>
                  <a:lnTo>
                    <a:pt x="134" y="42"/>
                  </a:lnTo>
                  <a:lnTo>
                    <a:pt x="127" y="41"/>
                  </a:lnTo>
                  <a:lnTo>
                    <a:pt x="122" y="39"/>
                  </a:lnTo>
                  <a:lnTo>
                    <a:pt x="117" y="37"/>
                  </a:lnTo>
                  <a:lnTo>
                    <a:pt x="111" y="35"/>
                  </a:lnTo>
                  <a:lnTo>
                    <a:pt x="106" y="33"/>
                  </a:lnTo>
                  <a:lnTo>
                    <a:pt x="13" y="0"/>
                  </a:lnTo>
                  <a:lnTo>
                    <a:pt x="0" y="46"/>
                  </a:lnTo>
                </a:path>
              </a:pathLst>
            </a:custGeom>
            <a:solidFill>
              <a:srgbClr val="E5E5E5"/>
            </a:solidFill>
            <a:ln w="12700" cap="rnd" cmpd="sng">
              <a:noFill/>
              <a:prstDash val="solid"/>
              <a:round/>
              <a:headEnd type="none" w="med" len="med"/>
              <a:tailEnd type="none" w="med" len="med"/>
            </a:ln>
          </p:spPr>
          <p:txBody>
            <a:bodyPr/>
            <a:lstStyle/>
            <a:p>
              <a:endParaRPr lang="en-GB" sz="2800" b="1"/>
            </a:p>
          </p:txBody>
        </p:sp>
        <p:sp>
          <p:nvSpPr>
            <p:cNvPr id="46124" name="Freeform 32"/>
            <p:cNvSpPr>
              <a:spLocks/>
            </p:cNvSpPr>
            <p:nvPr/>
          </p:nvSpPr>
          <p:spPr bwMode="auto">
            <a:xfrm>
              <a:off x="1931" y="2280"/>
              <a:ext cx="761" cy="359"/>
            </a:xfrm>
            <a:custGeom>
              <a:avLst/>
              <a:gdLst>
                <a:gd name="T0" fmla="*/ 759 w 761"/>
                <a:gd name="T1" fmla="*/ 358 h 359"/>
                <a:gd name="T2" fmla="*/ 754 w 761"/>
                <a:gd name="T3" fmla="*/ 267 h 359"/>
                <a:gd name="T4" fmla="*/ 743 w 761"/>
                <a:gd name="T5" fmla="*/ 263 h 359"/>
                <a:gd name="T6" fmla="*/ 731 w 761"/>
                <a:gd name="T7" fmla="*/ 258 h 359"/>
                <a:gd name="T8" fmla="*/ 719 w 761"/>
                <a:gd name="T9" fmla="*/ 254 h 359"/>
                <a:gd name="T10" fmla="*/ 707 w 761"/>
                <a:gd name="T11" fmla="*/ 250 h 359"/>
                <a:gd name="T12" fmla="*/ 696 w 761"/>
                <a:gd name="T13" fmla="*/ 245 h 359"/>
                <a:gd name="T14" fmla="*/ 684 w 761"/>
                <a:gd name="T15" fmla="*/ 241 h 359"/>
                <a:gd name="T16" fmla="*/ 672 w 761"/>
                <a:gd name="T17" fmla="*/ 237 h 359"/>
                <a:gd name="T18" fmla="*/ 661 w 761"/>
                <a:gd name="T19" fmla="*/ 233 h 359"/>
                <a:gd name="T20" fmla="*/ 649 w 761"/>
                <a:gd name="T21" fmla="*/ 229 h 359"/>
                <a:gd name="T22" fmla="*/ 638 w 761"/>
                <a:gd name="T23" fmla="*/ 224 h 359"/>
                <a:gd name="T24" fmla="*/ 626 w 761"/>
                <a:gd name="T25" fmla="*/ 221 h 359"/>
                <a:gd name="T26" fmla="*/ 615 w 761"/>
                <a:gd name="T27" fmla="*/ 216 h 359"/>
                <a:gd name="T28" fmla="*/ 603 w 761"/>
                <a:gd name="T29" fmla="*/ 212 h 359"/>
                <a:gd name="T30" fmla="*/ 592 w 761"/>
                <a:gd name="T31" fmla="*/ 208 h 359"/>
                <a:gd name="T32" fmla="*/ 580 w 761"/>
                <a:gd name="T33" fmla="*/ 205 h 359"/>
                <a:gd name="T34" fmla="*/ 568 w 761"/>
                <a:gd name="T35" fmla="*/ 200 h 359"/>
                <a:gd name="T36" fmla="*/ 556 w 761"/>
                <a:gd name="T37" fmla="*/ 196 h 359"/>
                <a:gd name="T38" fmla="*/ 545 w 761"/>
                <a:gd name="T39" fmla="*/ 192 h 359"/>
                <a:gd name="T40" fmla="*/ 533 w 761"/>
                <a:gd name="T41" fmla="*/ 187 h 359"/>
                <a:gd name="T42" fmla="*/ 523 w 761"/>
                <a:gd name="T43" fmla="*/ 184 h 359"/>
                <a:gd name="T44" fmla="*/ 512 w 761"/>
                <a:gd name="T45" fmla="*/ 179 h 359"/>
                <a:gd name="T46" fmla="*/ 500 w 761"/>
                <a:gd name="T47" fmla="*/ 175 h 359"/>
                <a:gd name="T48" fmla="*/ 488 w 761"/>
                <a:gd name="T49" fmla="*/ 170 h 359"/>
                <a:gd name="T50" fmla="*/ 477 w 761"/>
                <a:gd name="T51" fmla="*/ 167 h 359"/>
                <a:gd name="T52" fmla="*/ 465 w 761"/>
                <a:gd name="T53" fmla="*/ 163 h 359"/>
                <a:gd name="T54" fmla="*/ 453 w 761"/>
                <a:gd name="T55" fmla="*/ 158 h 359"/>
                <a:gd name="T56" fmla="*/ 442 w 761"/>
                <a:gd name="T57" fmla="*/ 154 h 359"/>
                <a:gd name="T58" fmla="*/ 429 w 761"/>
                <a:gd name="T59" fmla="*/ 150 h 359"/>
                <a:gd name="T60" fmla="*/ 417 w 761"/>
                <a:gd name="T61" fmla="*/ 145 h 359"/>
                <a:gd name="T62" fmla="*/ 406 w 761"/>
                <a:gd name="T63" fmla="*/ 140 h 359"/>
                <a:gd name="T64" fmla="*/ 393 w 761"/>
                <a:gd name="T65" fmla="*/ 136 h 359"/>
                <a:gd name="T66" fmla="*/ 383 w 761"/>
                <a:gd name="T67" fmla="*/ 131 h 359"/>
                <a:gd name="T68" fmla="*/ 372 w 761"/>
                <a:gd name="T69" fmla="*/ 128 h 359"/>
                <a:gd name="T70" fmla="*/ 360 w 761"/>
                <a:gd name="T71" fmla="*/ 124 h 359"/>
                <a:gd name="T72" fmla="*/ 347 w 761"/>
                <a:gd name="T73" fmla="*/ 119 h 359"/>
                <a:gd name="T74" fmla="*/ 337 w 761"/>
                <a:gd name="T75" fmla="*/ 115 h 359"/>
                <a:gd name="T76" fmla="*/ 324 w 761"/>
                <a:gd name="T77" fmla="*/ 111 h 359"/>
                <a:gd name="T78" fmla="*/ 312 w 761"/>
                <a:gd name="T79" fmla="*/ 107 h 359"/>
                <a:gd name="T80" fmla="*/ 302 w 761"/>
                <a:gd name="T81" fmla="*/ 103 h 359"/>
                <a:gd name="T82" fmla="*/ 290 w 761"/>
                <a:gd name="T83" fmla="*/ 99 h 359"/>
                <a:gd name="T84" fmla="*/ 277 w 761"/>
                <a:gd name="T85" fmla="*/ 94 h 359"/>
                <a:gd name="T86" fmla="*/ 266 w 761"/>
                <a:gd name="T87" fmla="*/ 90 h 359"/>
                <a:gd name="T88" fmla="*/ 256 w 761"/>
                <a:gd name="T89" fmla="*/ 86 h 359"/>
                <a:gd name="T90" fmla="*/ 243 w 761"/>
                <a:gd name="T91" fmla="*/ 82 h 359"/>
                <a:gd name="T92" fmla="*/ 231 w 761"/>
                <a:gd name="T93" fmla="*/ 78 h 359"/>
                <a:gd name="T94" fmla="*/ 220 w 761"/>
                <a:gd name="T95" fmla="*/ 73 h 359"/>
                <a:gd name="T96" fmla="*/ 208 w 761"/>
                <a:gd name="T97" fmla="*/ 69 h 359"/>
                <a:gd name="T98" fmla="*/ 196 w 761"/>
                <a:gd name="T99" fmla="*/ 65 h 359"/>
                <a:gd name="T100" fmla="*/ 184 w 761"/>
                <a:gd name="T101" fmla="*/ 61 h 359"/>
                <a:gd name="T102" fmla="*/ 173 w 761"/>
                <a:gd name="T103" fmla="*/ 57 h 359"/>
                <a:gd name="T104" fmla="*/ 160 w 761"/>
                <a:gd name="T105" fmla="*/ 51 h 359"/>
                <a:gd name="T106" fmla="*/ 149 w 761"/>
                <a:gd name="T107" fmla="*/ 47 h 359"/>
                <a:gd name="T108" fmla="*/ 137 w 761"/>
                <a:gd name="T109" fmla="*/ 43 h 359"/>
                <a:gd name="T110" fmla="*/ 125 w 761"/>
                <a:gd name="T111" fmla="*/ 39 h 359"/>
                <a:gd name="T112" fmla="*/ 114 w 761"/>
                <a:gd name="T113" fmla="*/ 35 h 359"/>
                <a:gd name="T114" fmla="*/ 15 w 761"/>
                <a:gd name="T115" fmla="*/ 0 h 3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1"/>
                <a:gd name="T175" fmla="*/ 0 h 359"/>
                <a:gd name="T176" fmla="*/ 761 w 761"/>
                <a:gd name="T177" fmla="*/ 359 h 3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1" h="359">
                  <a:moveTo>
                    <a:pt x="0" y="50"/>
                  </a:moveTo>
                  <a:lnTo>
                    <a:pt x="759" y="358"/>
                  </a:lnTo>
                  <a:lnTo>
                    <a:pt x="760" y="268"/>
                  </a:lnTo>
                  <a:lnTo>
                    <a:pt x="754" y="267"/>
                  </a:lnTo>
                  <a:lnTo>
                    <a:pt x="748" y="265"/>
                  </a:lnTo>
                  <a:lnTo>
                    <a:pt x="743" y="263"/>
                  </a:lnTo>
                  <a:lnTo>
                    <a:pt x="737" y="261"/>
                  </a:lnTo>
                  <a:lnTo>
                    <a:pt x="731" y="258"/>
                  </a:lnTo>
                  <a:lnTo>
                    <a:pt x="726" y="256"/>
                  </a:lnTo>
                  <a:lnTo>
                    <a:pt x="719" y="254"/>
                  </a:lnTo>
                  <a:lnTo>
                    <a:pt x="713" y="252"/>
                  </a:lnTo>
                  <a:lnTo>
                    <a:pt x="707" y="250"/>
                  </a:lnTo>
                  <a:lnTo>
                    <a:pt x="702" y="248"/>
                  </a:lnTo>
                  <a:lnTo>
                    <a:pt x="696" y="245"/>
                  </a:lnTo>
                  <a:lnTo>
                    <a:pt x="690" y="244"/>
                  </a:lnTo>
                  <a:lnTo>
                    <a:pt x="684" y="241"/>
                  </a:lnTo>
                  <a:lnTo>
                    <a:pt x="679" y="239"/>
                  </a:lnTo>
                  <a:lnTo>
                    <a:pt x="672" y="237"/>
                  </a:lnTo>
                  <a:lnTo>
                    <a:pt x="667" y="235"/>
                  </a:lnTo>
                  <a:lnTo>
                    <a:pt x="661" y="233"/>
                  </a:lnTo>
                  <a:lnTo>
                    <a:pt x="655" y="231"/>
                  </a:lnTo>
                  <a:lnTo>
                    <a:pt x="649" y="229"/>
                  </a:lnTo>
                  <a:lnTo>
                    <a:pt x="643" y="227"/>
                  </a:lnTo>
                  <a:lnTo>
                    <a:pt x="638" y="224"/>
                  </a:lnTo>
                  <a:lnTo>
                    <a:pt x="633" y="223"/>
                  </a:lnTo>
                  <a:lnTo>
                    <a:pt x="626" y="221"/>
                  </a:lnTo>
                  <a:lnTo>
                    <a:pt x="621" y="218"/>
                  </a:lnTo>
                  <a:lnTo>
                    <a:pt x="615" y="216"/>
                  </a:lnTo>
                  <a:lnTo>
                    <a:pt x="609" y="214"/>
                  </a:lnTo>
                  <a:lnTo>
                    <a:pt x="603" y="212"/>
                  </a:lnTo>
                  <a:lnTo>
                    <a:pt x="596" y="211"/>
                  </a:lnTo>
                  <a:lnTo>
                    <a:pt x="592" y="208"/>
                  </a:lnTo>
                  <a:lnTo>
                    <a:pt x="586" y="207"/>
                  </a:lnTo>
                  <a:lnTo>
                    <a:pt x="580" y="205"/>
                  </a:lnTo>
                  <a:lnTo>
                    <a:pt x="574" y="203"/>
                  </a:lnTo>
                  <a:lnTo>
                    <a:pt x="568" y="200"/>
                  </a:lnTo>
                  <a:lnTo>
                    <a:pt x="562" y="197"/>
                  </a:lnTo>
                  <a:lnTo>
                    <a:pt x="556" y="196"/>
                  </a:lnTo>
                  <a:lnTo>
                    <a:pt x="551" y="194"/>
                  </a:lnTo>
                  <a:lnTo>
                    <a:pt x="545" y="192"/>
                  </a:lnTo>
                  <a:lnTo>
                    <a:pt x="539" y="189"/>
                  </a:lnTo>
                  <a:lnTo>
                    <a:pt x="533" y="187"/>
                  </a:lnTo>
                  <a:lnTo>
                    <a:pt x="528" y="185"/>
                  </a:lnTo>
                  <a:lnTo>
                    <a:pt x="523" y="184"/>
                  </a:lnTo>
                  <a:lnTo>
                    <a:pt x="517" y="181"/>
                  </a:lnTo>
                  <a:lnTo>
                    <a:pt x="512" y="179"/>
                  </a:lnTo>
                  <a:lnTo>
                    <a:pt x="506" y="177"/>
                  </a:lnTo>
                  <a:lnTo>
                    <a:pt x="500" y="175"/>
                  </a:lnTo>
                  <a:lnTo>
                    <a:pt x="494" y="173"/>
                  </a:lnTo>
                  <a:lnTo>
                    <a:pt x="488" y="170"/>
                  </a:lnTo>
                  <a:lnTo>
                    <a:pt x="483" y="168"/>
                  </a:lnTo>
                  <a:lnTo>
                    <a:pt x="477" y="167"/>
                  </a:lnTo>
                  <a:lnTo>
                    <a:pt x="471" y="164"/>
                  </a:lnTo>
                  <a:lnTo>
                    <a:pt x="465" y="163"/>
                  </a:lnTo>
                  <a:lnTo>
                    <a:pt x="459" y="159"/>
                  </a:lnTo>
                  <a:lnTo>
                    <a:pt x="453" y="158"/>
                  </a:lnTo>
                  <a:lnTo>
                    <a:pt x="448" y="156"/>
                  </a:lnTo>
                  <a:lnTo>
                    <a:pt x="442" y="154"/>
                  </a:lnTo>
                  <a:lnTo>
                    <a:pt x="435" y="151"/>
                  </a:lnTo>
                  <a:lnTo>
                    <a:pt x="429" y="150"/>
                  </a:lnTo>
                  <a:lnTo>
                    <a:pt x="423" y="147"/>
                  </a:lnTo>
                  <a:lnTo>
                    <a:pt x="417" y="145"/>
                  </a:lnTo>
                  <a:lnTo>
                    <a:pt x="412" y="143"/>
                  </a:lnTo>
                  <a:lnTo>
                    <a:pt x="406" y="140"/>
                  </a:lnTo>
                  <a:lnTo>
                    <a:pt x="400" y="139"/>
                  </a:lnTo>
                  <a:lnTo>
                    <a:pt x="393" y="136"/>
                  </a:lnTo>
                  <a:lnTo>
                    <a:pt x="387" y="135"/>
                  </a:lnTo>
                  <a:lnTo>
                    <a:pt x="383" y="131"/>
                  </a:lnTo>
                  <a:lnTo>
                    <a:pt x="377" y="130"/>
                  </a:lnTo>
                  <a:lnTo>
                    <a:pt x="372" y="128"/>
                  </a:lnTo>
                  <a:lnTo>
                    <a:pt x="366" y="126"/>
                  </a:lnTo>
                  <a:lnTo>
                    <a:pt x="360" y="124"/>
                  </a:lnTo>
                  <a:lnTo>
                    <a:pt x="353" y="122"/>
                  </a:lnTo>
                  <a:lnTo>
                    <a:pt x="347" y="119"/>
                  </a:lnTo>
                  <a:lnTo>
                    <a:pt x="342" y="118"/>
                  </a:lnTo>
                  <a:lnTo>
                    <a:pt x="337" y="115"/>
                  </a:lnTo>
                  <a:lnTo>
                    <a:pt x="331" y="114"/>
                  </a:lnTo>
                  <a:lnTo>
                    <a:pt x="324" y="111"/>
                  </a:lnTo>
                  <a:lnTo>
                    <a:pt x="318" y="109"/>
                  </a:lnTo>
                  <a:lnTo>
                    <a:pt x="312" y="107"/>
                  </a:lnTo>
                  <a:lnTo>
                    <a:pt x="306" y="105"/>
                  </a:lnTo>
                  <a:lnTo>
                    <a:pt x="302" y="103"/>
                  </a:lnTo>
                  <a:lnTo>
                    <a:pt x="296" y="102"/>
                  </a:lnTo>
                  <a:lnTo>
                    <a:pt x="290" y="99"/>
                  </a:lnTo>
                  <a:lnTo>
                    <a:pt x="283" y="97"/>
                  </a:lnTo>
                  <a:lnTo>
                    <a:pt x="277" y="94"/>
                  </a:lnTo>
                  <a:lnTo>
                    <a:pt x="272" y="92"/>
                  </a:lnTo>
                  <a:lnTo>
                    <a:pt x="266" y="90"/>
                  </a:lnTo>
                  <a:lnTo>
                    <a:pt x="260" y="88"/>
                  </a:lnTo>
                  <a:lnTo>
                    <a:pt x="256" y="86"/>
                  </a:lnTo>
                  <a:lnTo>
                    <a:pt x="250" y="83"/>
                  </a:lnTo>
                  <a:lnTo>
                    <a:pt x="243" y="82"/>
                  </a:lnTo>
                  <a:lnTo>
                    <a:pt x="237" y="79"/>
                  </a:lnTo>
                  <a:lnTo>
                    <a:pt x="231" y="78"/>
                  </a:lnTo>
                  <a:lnTo>
                    <a:pt x="226" y="75"/>
                  </a:lnTo>
                  <a:lnTo>
                    <a:pt x="220" y="73"/>
                  </a:lnTo>
                  <a:lnTo>
                    <a:pt x="214" y="71"/>
                  </a:lnTo>
                  <a:lnTo>
                    <a:pt x="208" y="69"/>
                  </a:lnTo>
                  <a:lnTo>
                    <a:pt x="202" y="66"/>
                  </a:lnTo>
                  <a:lnTo>
                    <a:pt x="196" y="65"/>
                  </a:lnTo>
                  <a:lnTo>
                    <a:pt x="191" y="62"/>
                  </a:lnTo>
                  <a:lnTo>
                    <a:pt x="184" y="61"/>
                  </a:lnTo>
                  <a:lnTo>
                    <a:pt x="178" y="58"/>
                  </a:lnTo>
                  <a:lnTo>
                    <a:pt x="173" y="57"/>
                  </a:lnTo>
                  <a:lnTo>
                    <a:pt x="167" y="54"/>
                  </a:lnTo>
                  <a:lnTo>
                    <a:pt x="160" y="51"/>
                  </a:lnTo>
                  <a:lnTo>
                    <a:pt x="155" y="50"/>
                  </a:lnTo>
                  <a:lnTo>
                    <a:pt x="149" y="47"/>
                  </a:lnTo>
                  <a:lnTo>
                    <a:pt x="143" y="45"/>
                  </a:lnTo>
                  <a:lnTo>
                    <a:pt x="137" y="43"/>
                  </a:lnTo>
                  <a:lnTo>
                    <a:pt x="131" y="41"/>
                  </a:lnTo>
                  <a:lnTo>
                    <a:pt x="125" y="39"/>
                  </a:lnTo>
                  <a:lnTo>
                    <a:pt x="119" y="38"/>
                  </a:lnTo>
                  <a:lnTo>
                    <a:pt x="114" y="35"/>
                  </a:lnTo>
                  <a:lnTo>
                    <a:pt x="109" y="33"/>
                  </a:lnTo>
                  <a:lnTo>
                    <a:pt x="15" y="0"/>
                  </a:lnTo>
                  <a:lnTo>
                    <a:pt x="0" y="5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25" name="Freeform 33"/>
            <p:cNvSpPr>
              <a:spLocks/>
            </p:cNvSpPr>
            <p:nvPr/>
          </p:nvSpPr>
          <p:spPr bwMode="auto">
            <a:xfrm>
              <a:off x="1308" y="2063"/>
              <a:ext cx="631" cy="256"/>
            </a:xfrm>
            <a:custGeom>
              <a:avLst/>
              <a:gdLst>
                <a:gd name="T0" fmla="*/ 630 w 631"/>
                <a:gd name="T1" fmla="*/ 212 h 256"/>
                <a:gd name="T2" fmla="*/ 482 w 631"/>
                <a:gd name="T3" fmla="*/ 160 h 256"/>
                <a:gd name="T4" fmla="*/ 473 w 631"/>
                <a:gd name="T5" fmla="*/ 158 h 256"/>
                <a:gd name="T6" fmla="*/ 463 w 631"/>
                <a:gd name="T7" fmla="*/ 155 h 256"/>
                <a:gd name="T8" fmla="*/ 455 w 631"/>
                <a:gd name="T9" fmla="*/ 151 h 256"/>
                <a:gd name="T10" fmla="*/ 445 w 631"/>
                <a:gd name="T11" fmla="*/ 147 h 256"/>
                <a:gd name="T12" fmla="*/ 435 w 631"/>
                <a:gd name="T13" fmla="*/ 144 h 256"/>
                <a:gd name="T14" fmla="*/ 425 w 631"/>
                <a:gd name="T15" fmla="*/ 141 h 256"/>
                <a:gd name="T16" fmla="*/ 416 w 631"/>
                <a:gd name="T17" fmla="*/ 137 h 256"/>
                <a:gd name="T18" fmla="*/ 407 w 631"/>
                <a:gd name="T19" fmla="*/ 134 h 256"/>
                <a:gd name="T20" fmla="*/ 397 w 631"/>
                <a:gd name="T21" fmla="*/ 131 h 256"/>
                <a:gd name="T22" fmla="*/ 388 w 631"/>
                <a:gd name="T23" fmla="*/ 128 h 256"/>
                <a:gd name="T24" fmla="*/ 379 w 631"/>
                <a:gd name="T25" fmla="*/ 123 h 256"/>
                <a:gd name="T26" fmla="*/ 370 w 631"/>
                <a:gd name="T27" fmla="*/ 120 h 256"/>
                <a:gd name="T28" fmla="*/ 359 w 631"/>
                <a:gd name="T29" fmla="*/ 117 h 256"/>
                <a:gd name="T30" fmla="*/ 349 w 631"/>
                <a:gd name="T31" fmla="*/ 114 h 256"/>
                <a:gd name="T32" fmla="*/ 340 w 631"/>
                <a:gd name="T33" fmla="*/ 110 h 256"/>
                <a:gd name="T34" fmla="*/ 332 w 631"/>
                <a:gd name="T35" fmla="*/ 107 h 256"/>
                <a:gd name="T36" fmla="*/ 322 w 631"/>
                <a:gd name="T37" fmla="*/ 104 h 256"/>
                <a:gd name="T38" fmla="*/ 312 w 631"/>
                <a:gd name="T39" fmla="*/ 101 h 256"/>
                <a:gd name="T40" fmla="*/ 301 w 631"/>
                <a:gd name="T41" fmla="*/ 97 h 256"/>
                <a:gd name="T42" fmla="*/ 292 w 631"/>
                <a:gd name="T43" fmla="*/ 94 h 256"/>
                <a:gd name="T44" fmla="*/ 284 w 631"/>
                <a:gd name="T45" fmla="*/ 92 h 256"/>
                <a:gd name="T46" fmla="*/ 275 w 631"/>
                <a:gd name="T47" fmla="*/ 88 h 256"/>
                <a:gd name="T48" fmla="*/ 265 w 631"/>
                <a:gd name="T49" fmla="*/ 84 h 256"/>
                <a:gd name="T50" fmla="*/ 255 w 631"/>
                <a:gd name="T51" fmla="*/ 81 h 256"/>
                <a:gd name="T52" fmla="*/ 245 w 631"/>
                <a:gd name="T53" fmla="*/ 78 h 256"/>
                <a:gd name="T54" fmla="*/ 236 w 631"/>
                <a:gd name="T55" fmla="*/ 75 h 256"/>
                <a:gd name="T56" fmla="*/ 227 w 631"/>
                <a:gd name="T57" fmla="*/ 72 h 256"/>
                <a:gd name="T58" fmla="*/ 218 w 631"/>
                <a:gd name="T59" fmla="*/ 69 h 256"/>
                <a:gd name="T60" fmla="*/ 207 w 631"/>
                <a:gd name="T61" fmla="*/ 66 h 256"/>
                <a:gd name="T62" fmla="*/ 197 w 631"/>
                <a:gd name="T63" fmla="*/ 63 h 256"/>
                <a:gd name="T64" fmla="*/ 189 w 631"/>
                <a:gd name="T65" fmla="*/ 59 h 256"/>
                <a:gd name="T66" fmla="*/ 179 w 631"/>
                <a:gd name="T67" fmla="*/ 56 h 256"/>
                <a:gd name="T68" fmla="*/ 169 w 631"/>
                <a:gd name="T69" fmla="*/ 52 h 256"/>
                <a:gd name="T70" fmla="*/ 159 w 631"/>
                <a:gd name="T71" fmla="*/ 50 h 256"/>
                <a:gd name="T72" fmla="*/ 151 w 631"/>
                <a:gd name="T73" fmla="*/ 46 h 256"/>
                <a:gd name="T74" fmla="*/ 142 w 631"/>
                <a:gd name="T75" fmla="*/ 43 h 256"/>
                <a:gd name="T76" fmla="*/ 133 w 631"/>
                <a:gd name="T77" fmla="*/ 40 h 256"/>
                <a:gd name="T78" fmla="*/ 122 w 631"/>
                <a:gd name="T79" fmla="*/ 37 h 256"/>
                <a:gd name="T80" fmla="*/ 113 w 631"/>
                <a:gd name="T81" fmla="*/ 32 h 256"/>
                <a:gd name="T82" fmla="*/ 105 w 631"/>
                <a:gd name="T83" fmla="*/ 30 h 256"/>
                <a:gd name="T84" fmla="*/ 96 w 631"/>
                <a:gd name="T85" fmla="*/ 27 h 256"/>
                <a:gd name="T86" fmla="*/ 85 w 631"/>
                <a:gd name="T87" fmla="*/ 24 h 256"/>
                <a:gd name="T88" fmla="*/ 76 w 631"/>
                <a:gd name="T89" fmla="*/ 20 h 256"/>
                <a:gd name="T90" fmla="*/ 66 w 631"/>
                <a:gd name="T91" fmla="*/ 17 h 256"/>
                <a:gd name="T92" fmla="*/ 57 w 631"/>
                <a:gd name="T93" fmla="*/ 13 h 256"/>
                <a:gd name="T94" fmla="*/ 47 w 631"/>
                <a:gd name="T95" fmla="*/ 11 h 256"/>
                <a:gd name="T96" fmla="*/ 37 w 631"/>
                <a:gd name="T97" fmla="*/ 7 h 256"/>
                <a:gd name="T98" fmla="*/ 25 w 631"/>
                <a:gd name="T99" fmla="*/ 4 h 256"/>
                <a:gd name="T100" fmla="*/ 13 w 631"/>
                <a:gd name="T101" fmla="*/ 2 h 256"/>
                <a:gd name="T102" fmla="*/ 5 w 631"/>
                <a:gd name="T103" fmla="*/ 0 h 256"/>
                <a:gd name="T104" fmla="*/ 1 w 631"/>
                <a:gd name="T105" fmla="*/ 3 h 256"/>
                <a:gd name="T106" fmla="*/ 1 w 631"/>
                <a:gd name="T107" fmla="*/ 6 h 256"/>
                <a:gd name="T108" fmla="*/ 3 w 631"/>
                <a:gd name="T109" fmla="*/ 12 h 256"/>
                <a:gd name="T110" fmla="*/ 11 w 631"/>
                <a:gd name="T111" fmla="*/ 15 h 256"/>
                <a:gd name="T112" fmla="*/ 21 w 631"/>
                <a:gd name="T113" fmla="*/ 21 h 256"/>
                <a:gd name="T114" fmla="*/ 618 w 631"/>
                <a:gd name="T115" fmla="*/ 255 h 2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1"/>
                <a:gd name="T175" fmla="*/ 0 h 256"/>
                <a:gd name="T176" fmla="*/ 631 w 631"/>
                <a:gd name="T177" fmla="*/ 256 h 2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1" h="256">
                  <a:moveTo>
                    <a:pt x="618" y="255"/>
                  </a:moveTo>
                  <a:lnTo>
                    <a:pt x="630" y="212"/>
                  </a:lnTo>
                  <a:lnTo>
                    <a:pt x="486" y="162"/>
                  </a:lnTo>
                  <a:lnTo>
                    <a:pt x="482" y="160"/>
                  </a:lnTo>
                  <a:lnTo>
                    <a:pt x="477" y="159"/>
                  </a:lnTo>
                  <a:lnTo>
                    <a:pt x="473" y="158"/>
                  </a:lnTo>
                  <a:lnTo>
                    <a:pt x="468" y="156"/>
                  </a:lnTo>
                  <a:lnTo>
                    <a:pt x="463" y="155"/>
                  </a:lnTo>
                  <a:lnTo>
                    <a:pt x="460" y="152"/>
                  </a:lnTo>
                  <a:lnTo>
                    <a:pt x="455" y="151"/>
                  </a:lnTo>
                  <a:lnTo>
                    <a:pt x="450" y="150"/>
                  </a:lnTo>
                  <a:lnTo>
                    <a:pt x="445" y="147"/>
                  </a:lnTo>
                  <a:lnTo>
                    <a:pt x="440" y="146"/>
                  </a:lnTo>
                  <a:lnTo>
                    <a:pt x="435" y="144"/>
                  </a:lnTo>
                  <a:lnTo>
                    <a:pt x="430" y="143"/>
                  </a:lnTo>
                  <a:lnTo>
                    <a:pt x="425" y="141"/>
                  </a:lnTo>
                  <a:lnTo>
                    <a:pt x="419" y="139"/>
                  </a:lnTo>
                  <a:lnTo>
                    <a:pt x="416" y="137"/>
                  </a:lnTo>
                  <a:lnTo>
                    <a:pt x="412" y="135"/>
                  </a:lnTo>
                  <a:lnTo>
                    <a:pt x="407" y="134"/>
                  </a:lnTo>
                  <a:lnTo>
                    <a:pt x="402" y="132"/>
                  </a:lnTo>
                  <a:lnTo>
                    <a:pt x="397" y="131"/>
                  </a:lnTo>
                  <a:lnTo>
                    <a:pt x="392" y="129"/>
                  </a:lnTo>
                  <a:lnTo>
                    <a:pt x="388" y="128"/>
                  </a:lnTo>
                  <a:lnTo>
                    <a:pt x="383" y="126"/>
                  </a:lnTo>
                  <a:lnTo>
                    <a:pt x="379" y="123"/>
                  </a:lnTo>
                  <a:lnTo>
                    <a:pt x="375" y="122"/>
                  </a:lnTo>
                  <a:lnTo>
                    <a:pt x="370" y="120"/>
                  </a:lnTo>
                  <a:lnTo>
                    <a:pt x="364" y="119"/>
                  </a:lnTo>
                  <a:lnTo>
                    <a:pt x="359" y="117"/>
                  </a:lnTo>
                  <a:lnTo>
                    <a:pt x="354" y="116"/>
                  </a:lnTo>
                  <a:lnTo>
                    <a:pt x="349" y="114"/>
                  </a:lnTo>
                  <a:lnTo>
                    <a:pt x="345" y="113"/>
                  </a:lnTo>
                  <a:lnTo>
                    <a:pt x="340" y="110"/>
                  </a:lnTo>
                  <a:lnTo>
                    <a:pt x="336" y="108"/>
                  </a:lnTo>
                  <a:lnTo>
                    <a:pt x="332" y="107"/>
                  </a:lnTo>
                  <a:lnTo>
                    <a:pt x="326" y="105"/>
                  </a:lnTo>
                  <a:lnTo>
                    <a:pt x="322" y="104"/>
                  </a:lnTo>
                  <a:lnTo>
                    <a:pt x="316" y="103"/>
                  </a:lnTo>
                  <a:lnTo>
                    <a:pt x="312" y="101"/>
                  </a:lnTo>
                  <a:lnTo>
                    <a:pt x="306" y="99"/>
                  </a:lnTo>
                  <a:lnTo>
                    <a:pt x="301" y="97"/>
                  </a:lnTo>
                  <a:lnTo>
                    <a:pt x="297" y="96"/>
                  </a:lnTo>
                  <a:lnTo>
                    <a:pt x="292" y="94"/>
                  </a:lnTo>
                  <a:lnTo>
                    <a:pt x="287" y="93"/>
                  </a:lnTo>
                  <a:lnTo>
                    <a:pt x="284" y="92"/>
                  </a:lnTo>
                  <a:lnTo>
                    <a:pt x="280" y="89"/>
                  </a:lnTo>
                  <a:lnTo>
                    <a:pt x="275" y="88"/>
                  </a:lnTo>
                  <a:lnTo>
                    <a:pt x="270" y="86"/>
                  </a:lnTo>
                  <a:lnTo>
                    <a:pt x="265" y="84"/>
                  </a:lnTo>
                  <a:lnTo>
                    <a:pt x="260" y="83"/>
                  </a:lnTo>
                  <a:lnTo>
                    <a:pt x="255" y="81"/>
                  </a:lnTo>
                  <a:lnTo>
                    <a:pt x="250" y="80"/>
                  </a:lnTo>
                  <a:lnTo>
                    <a:pt x="245" y="78"/>
                  </a:lnTo>
                  <a:lnTo>
                    <a:pt x="240" y="77"/>
                  </a:lnTo>
                  <a:lnTo>
                    <a:pt x="236" y="75"/>
                  </a:lnTo>
                  <a:lnTo>
                    <a:pt x="231" y="73"/>
                  </a:lnTo>
                  <a:lnTo>
                    <a:pt x="227" y="72"/>
                  </a:lnTo>
                  <a:lnTo>
                    <a:pt x="223" y="70"/>
                  </a:lnTo>
                  <a:lnTo>
                    <a:pt x="218" y="69"/>
                  </a:lnTo>
                  <a:lnTo>
                    <a:pt x="213" y="67"/>
                  </a:lnTo>
                  <a:lnTo>
                    <a:pt x="207" y="66"/>
                  </a:lnTo>
                  <a:lnTo>
                    <a:pt x="203" y="65"/>
                  </a:lnTo>
                  <a:lnTo>
                    <a:pt x="197" y="63"/>
                  </a:lnTo>
                  <a:lnTo>
                    <a:pt x="193" y="61"/>
                  </a:lnTo>
                  <a:lnTo>
                    <a:pt x="189" y="59"/>
                  </a:lnTo>
                  <a:lnTo>
                    <a:pt x="184" y="58"/>
                  </a:lnTo>
                  <a:lnTo>
                    <a:pt x="179" y="56"/>
                  </a:lnTo>
                  <a:lnTo>
                    <a:pt x="174" y="54"/>
                  </a:lnTo>
                  <a:lnTo>
                    <a:pt x="169" y="52"/>
                  </a:lnTo>
                  <a:lnTo>
                    <a:pt x="164" y="51"/>
                  </a:lnTo>
                  <a:lnTo>
                    <a:pt x="159" y="50"/>
                  </a:lnTo>
                  <a:lnTo>
                    <a:pt x="155" y="48"/>
                  </a:lnTo>
                  <a:lnTo>
                    <a:pt x="151" y="46"/>
                  </a:lnTo>
                  <a:lnTo>
                    <a:pt x="147" y="44"/>
                  </a:lnTo>
                  <a:lnTo>
                    <a:pt x="142" y="43"/>
                  </a:lnTo>
                  <a:lnTo>
                    <a:pt x="137" y="42"/>
                  </a:lnTo>
                  <a:lnTo>
                    <a:pt x="133" y="40"/>
                  </a:lnTo>
                  <a:lnTo>
                    <a:pt x="128" y="39"/>
                  </a:lnTo>
                  <a:lnTo>
                    <a:pt x="122" y="37"/>
                  </a:lnTo>
                  <a:lnTo>
                    <a:pt x="118" y="36"/>
                  </a:lnTo>
                  <a:lnTo>
                    <a:pt x="113" y="32"/>
                  </a:lnTo>
                  <a:lnTo>
                    <a:pt x="109" y="31"/>
                  </a:lnTo>
                  <a:lnTo>
                    <a:pt x="105" y="30"/>
                  </a:lnTo>
                  <a:lnTo>
                    <a:pt x="99" y="28"/>
                  </a:lnTo>
                  <a:lnTo>
                    <a:pt x="96" y="27"/>
                  </a:lnTo>
                  <a:lnTo>
                    <a:pt x="90" y="25"/>
                  </a:lnTo>
                  <a:lnTo>
                    <a:pt x="85" y="24"/>
                  </a:lnTo>
                  <a:lnTo>
                    <a:pt x="80" y="22"/>
                  </a:lnTo>
                  <a:lnTo>
                    <a:pt x="76" y="20"/>
                  </a:lnTo>
                  <a:lnTo>
                    <a:pt x="71" y="19"/>
                  </a:lnTo>
                  <a:lnTo>
                    <a:pt x="66" y="17"/>
                  </a:lnTo>
                  <a:lnTo>
                    <a:pt x="61" y="15"/>
                  </a:lnTo>
                  <a:lnTo>
                    <a:pt x="57" y="13"/>
                  </a:lnTo>
                  <a:lnTo>
                    <a:pt x="52" y="12"/>
                  </a:lnTo>
                  <a:lnTo>
                    <a:pt x="47" y="11"/>
                  </a:lnTo>
                  <a:lnTo>
                    <a:pt x="43" y="9"/>
                  </a:lnTo>
                  <a:lnTo>
                    <a:pt x="37" y="7"/>
                  </a:lnTo>
                  <a:lnTo>
                    <a:pt x="34" y="6"/>
                  </a:lnTo>
                  <a:lnTo>
                    <a:pt x="25" y="4"/>
                  </a:lnTo>
                  <a:lnTo>
                    <a:pt x="18" y="2"/>
                  </a:lnTo>
                  <a:lnTo>
                    <a:pt x="13" y="2"/>
                  </a:lnTo>
                  <a:lnTo>
                    <a:pt x="8" y="1"/>
                  </a:lnTo>
                  <a:lnTo>
                    <a:pt x="5" y="0"/>
                  </a:lnTo>
                  <a:lnTo>
                    <a:pt x="2" y="1"/>
                  </a:lnTo>
                  <a:lnTo>
                    <a:pt x="1" y="3"/>
                  </a:lnTo>
                  <a:lnTo>
                    <a:pt x="0" y="3"/>
                  </a:lnTo>
                  <a:lnTo>
                    <a:pt x="1" y="6"/>
                  </a:lnTo>
                  <a:lnTo>
                    <a:pt x="3" y="9"/>
                  </a:lnTo>
                  <a:lnTo>
                    <a:pt x="3" y="12"/>
                  </a:lnTo>
                  <a:lnTo>
                    <a:pt x="6" y="12"/>
                  </a:lnTo>
                  <a:lnTo>
                    <a:pt x="11" y="15"/>
                  </a:lnTo>
                  <a:lnTo>
                    <a:pt x="15" y="18"/>
                  </a:lnTo>
                  <a:lnTo>
                    <a:pt x="21" y="21"/>
                  </a:lnTo>
                  <a:lnTo>
                    <a:pt x="27" y="24"/>
                  </a:lnTo>
                  <a:lnTo>
                    <a:pt x="618" y="255"/>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46126" name="Freeform 34"/>
            <p:cNvSpPr>
              <a:spLocks/>
            </p:cNvSpPr>
            <p:nvPr/>
          </p:nvSpPr>
          <p:spPr bwMode="auto">
            <a:xfrm>
              <a:off x="1308" y="2064"/>
              <a:ext cx="638" cy="267"/>
            </a:xfrm>
            <a:custGeom>
              <a:avLst/>
              <a:gdLst>
                <a:gd name="T0" fmla="*/ 637 w 638"/>
                <a:gd name="T1" fmla="*/ 215 h 267"/>
                <a:gd name="T2" fmla="*/ 489 w 638"/>
                <a:gd name="T3" fmla="*/ 163 h 267"/>
                <a:gd name="T4" fmla="*/ 480 w 638"/>
                <a:gd name="T5" fmla="*/ 160 h 267"/>
                <a:gd name="T6" fmla="*/ 470 w 638"/>
                <a:gd name="T7" fmla="*/ 157 h 267"/>
                <a:gd name="T8" fmla="*/ 461 w 638"/>
                <a:gd name="T9" fmla="*/ 153 h 267"/>
                <a:gd name="T10" fmla="*/ 450 w 638"/>
                <a:gd name="T11" fmla="*/ 150 h 267"/>
                <a:gd name="T12" fmla="*/ 441 w 638"/>
                <a:gd name="T13" fmla="*/ 147 h 267"/>
                <a:gd name="T14" fmla="*/ 431 w 638"/>
                <a:gd name="T15" fmla="*/ 143 h 267"/>
                <a:gd name="T16" fmla="*/ 422 w 638"/>
                <a:gd name="T17" fmla="*/ 139 h 267"/>
                <a:gd name="T18" fmla="*/ 412 w 638"/>
                <a:gd name="T19" fmla="*/ 136 h 267"/>
                <a:gd name="T20" fmla="*/ 403 w 638"/>
                <a:gd name="T21" fmla="*/ 132 h 267"/>
                <a:gd name="T22" fmla="*/ 393 w 638"/>
                <a:gd name="T23" fmla="*/ 130 h 267"/>
                <a:gd name="T24" fmla="*/ 384 w 638"/>
                <a:gd name="T25" fmla="*/ 126 h 267"/>
                <a:gd name="T26" fmla="*/ 375 w 638"/>
                <a:gd name="T27" fmla="*/ 123 h 267"/>
                <a:gd name="T28" fmla="*/ 365 w 638"/>
                <a:gd name="T29" fmla="*/ 119 h 267"/>
                <a:gd name="T30" fmla="*/ 355 w 638"/>
                <a:gd name="T31" fmla="*/ 116 h 267"/>
                <a:gd name="T32" fmla="*/ 345 w 638"/>
                <a:gd name="T33" fmla="*/ 112 h 267"/>
                <a:gd name="T34" fmla="*/ 336 w 638"/>
                <a:gd name="T35" fmla="*/ 108 h 267"/>
                <a:gd name="T36" fmla="*/ 327 w 638"/>
                <a:gd name="T37" fmla="*/ 106 h 267"/>
                <a:gd name="T38" fmla="*/ 317 w 638"/>
                <a:gd name="T39" fmla="*/ 103 h 267"/>
                <a:gd name="T40" fmla="*/ 306 w 638"/>
                <a:gd name="T41" fmla="*/ 99 h 267"/>
                <a:gd name="T42" fmla="*/ 297 w 638"/>
                <a:gd name="T43" fmla="*/ 96 h 267"/>
                <a:gd name="T44" fmla="*/ 287 w 638"/>
                <a:gd name="T45" fmla="*/ 93 h 267"/>
                <a:gd name="T46" fmla="*/ 278 w 638"/>
                <a:gd name="T47" fmla="*/ 89 h 267"/>
                <a:gd name="T48" fmla="*/ 268 w 638"/>
                <a:gd name="T49" fmla="*/ 85 h 267"/>
                <a:gd name="T50" fmla="*/ 258 w 638"/>
                <a:gd name="T51" fmla="*/ 82 h 267"/>
                <a:gd name="T52" fmla="*/ 248 w 638"/>
                <a:gd name="T53" fmla="*/ 80 h 267"/>
                <a:gd name="T54" fmla="*/ 238 w 638"/>
                <a:gd name="T55" fmla="*/ 76 h 267"/>
                <a:gd name="T56" fmla="*/ 229 w 638"/>
                <a:gd name="T57" fmla="*/ 73 h 267"/>
                <a:gd name="T58" fmla="*/ 221 w 638"/>
                <a:gd name="T59" fmla="*/ 69 h 267"/>
                <a:gd name="T60" fmla="*/ 210 w 638"/>
                <a:gd name="T61" fmla="*/ 65 h 267"/>
                <a:gd name="T62" fmla="*/ 200 w 638"/>
                <a:gd name="T63" fmla="*/ 62 h 267"/>
                <a:gd name="T64" fmla="*/ 191 w 638"/>
                <a:gd name="T65" fmla="*/ 59 h 267"/>
                <a:gd name="T66" fmla="*/ 182 w 638"/>
                <a:gd name="T67" fmla="*/ 57 h 267"/>
                <a:gd name="T68" fmla="*/ 172 w 638"/>
                <a:gd name="T69" fmla="*/ 52 h 267"/>
                <a:gd name="T70" fmla="*/ 162 w 638"/>
                <a:gd name="T71" fmla="*/ 49 h 267"/>
                <a:gd name="T72" fmla="*/ 153 w 638"/>
                <a:gd name="T73" fmla="*/ 46 h 267"/>
                <a:gd name="T74" fmla="*/ 144 w 638"/>
                <a:gd name="T75" fmla="*/ 43 h 267"/>
                <a:gd name="T76" fmla="*/ 135 w 638"/>
                <a:gd name="T77" fmla="*/ 39 h 267"/>
                <a:gd name="T78" fmla="*/ 124 w 638"/>
                <a:gd name="T79" fmla="*/ 36 h 267"/>
                <a:gd name="T80" fmla="*/ 115 w 638"/>
                <a:gd name="T81" fmla="*/ 33 h 267"/>
                <a:gd name="T82" fmla="*/ 106 w 638"/>
                <a:gd name="T83" fmla="*/ 30 h 267"/>
                <a:gd name="T84" fmla="*/ 97 w 638"/>
                <a:gd name="T85" fmla="*/ 26 h 267"/>
                <a:gd name="T86" fmla="*/ 86 w 638"/>
                <a:gd name="T87" fmla="*/ 23 h 267"/>
                <a:gd name="T88" fmla="*/ 77 w 638"/>
                <a:gd name="T89" fmla="*/ 20 h 267"/>
                <a:gd name="T90" fmla="*/ 67 w 638"/>
                <a:gd name="T91" fmla="*/ 16 h 267"/>
                <a:gd name="T92" fmla="*/ 58 w 638"/>
                <a:gd name="T93" fmla="*/ 12 h 267"/>
                <a:gd name="T94" fmla="*/ 48 w 638"/>
                <a:gd name="T95" fmla="*/ 10 h 267"/>
                <a:gd name="T96" fmla="*/ 38 w 638"/>
                <a:gd name="T97" fmla="*/ 6 h 267"/>
                <a:gd name="T98" fmla="*/ 25 w 638"/>
                <a:gd name="T99" fmla="*/ 3 h 267"/>
                <a:gd name="T100" fmla="*/ 13 w 638"/>
                <a:gd name="T101" fmla="*/ 1 h 267"/>
                <a:gd name="T102" fmla="*/ 4 w 638"/>
                <a:gd name="T103" fmla="*/ 0 h 267"/>
                <a:gd name="T104" fmla="*/ 0 w 638"/>
                <a:gd name="T105" fmla="*/ 2 h 267"/>
                <a:gd name="T106" fmla="*/ 1 w 638"/>
                <a:gd name="T107" fmla="*/ 7 h 267"/>
                <a:gd name="T108" fmla="*/ 3 w 638"/>
                <a:gd name="T109" fmla="*/ 13 h 267"/>
                <a:gd name="T110" fmla="*/ 10 w 638"/>
                <a:gd name="T111" fmla="*/ 17 h 267"/>
                <a:gd name="T112" fmla="*/ 20 w 638"/>
                <a:gd name="T113" fmla="*/ 23 h 267"/>
                <a:gd name="T114" fmla="*/ 623 w 638"/>
                <a:gd name="T115" fmla="*/ 266 h 2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8"/>
                <a:gd name="T175" fmla="*/ 0 h 267"/>
                <a:gd name="T176" fmla="*/ 638 w 638"/>
                <a:gd name="T177" fmla="*/ 267 h 2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8" h="267">
                  <a:moveTo>
                    <a:pt x="623" y="266"/>
                  </a:moveTo>
                  <a:lnTo>
                    <a:pt x="637" y="215"/>
                  </a:lnTo>
                  <a:lnTo>
                    <a:pt x="494" y="165"/>
                  </a:lnTo>
                  <a:lnTo>
                    <a:pt x="489" y="163"/>
                  </a:lnTo>
                  <a:lnTo>
                    <a:pt x="485" y="162"/>
                  </a:lnTo>
                  <a:lnTo>
                    <a:pt x="480" y="160"/>
                  </a:lnTo>
                  <a:lnTo>
                    <a:pt x="475" y="159"/>
                  </a:lnTo>
                  <a:lnTo>
                    <a:pt x="470" y="157"/>
                  </a:lnTo>
                  <a:lnTo>
                    <a:pt x="465" y="154"/>
                  </a:lnTo>
                  <a:lnTo>
                    <a:pt x="461" y="153"/>
                  </a:lnTo>
                  <a:lnTo>
                    <a:pt x="456" y="151"/>
                  </a:lnTo>
                  <a:lnTo>
                    <a:pt x="450" y="150"/>
                  </a:lnTo>
                  <a:lnTo>
                    <a:pt x="446" y="148"/>
                  </a:lnTo>
                  <a:lnTo>
                    <a:pt x="441" y="147"/>
                  </a:lnTo>
                  <a:lnTo>
                    <a:pt x="436" y="144"/>
                  </a:lnTo>
                  <a:lnTo>
                    <a:pt x="431" y="143"/>
                  </a:lnTo>
                  <a:lnTo>
                    <a:pt x="425" y="141"/>
                  </a:lnTo>
                  <a:lnTo>
                    <a:pt x="422" y="139"/>
                  </a:lnTo>
                  <a:lnTo>
                    <a:pt x="416" y="138"/>
                  </a:lnTo>
                  <a:lnTo>
                    <a:pt x="412" y="136"/>
                  </a:lnTo>
                  <a:lnTo>
                    <a:pt x="408" y="134"/>
                  </a:lnTo>
                  <a:lnTo>
                    <a:pt x="403" y="132"/>
                  </a:lnTo>
                  <a:lnTo>
                    <a:pt x="398" y="131"/>
                  </a:lnTo>
                  <a:lnTo>
                    <a:pt x="393" y="130"/>
                  </a:lnTo>
                  <a:lnTo>
                    <a:pt x="389" y="127"/>
                  </a:lnTo>
                  <a:lnTo>
                    <a:pt x="384" y="126"/>
                  </a:lnTo>
                  <a:lnTo>
                    <a:pt x="379" y="124"/>
                  </a:lnTo>
                  <a:lnTo>
                    <a:pt x="375" y="123"/>
                  </a:lnTo>
                  <a:lnTo>
                    <a:pt x="370" y="120"/>
                  </a:lnTo>
                  <a:lnTo>
                    <a:pt x="365" y="119"/>
                  </a:lnTo>
                  <a:lnTo>
                    <a:pt x="360" y="117"/>
                  </a:lnTo>
                  <a:lnTo>
                    <a:pt x="355" y="116"/>
                  </a:lnTo>
                  <a:lnTo>
                    <a:pt x="350" y="115"/>
                  </a:lnTo>
                  <a:lnTo>
                    <a:pt x="345" y="112"/>
                  </a:lnTo>
                  <a:lnTo>
                    <a:pt x="340" y="110"/>
                  </a:lnTo>
                  <a:lnTo>
                    <a:pt x="336" y="108"/>
                  </a:lnTo>
                  <a:lnTo>
                    <a:pt x="330" y="107"/>
                  </a:lnTo>
                  <a:lnTo>
                    <a:pt x="327" y="106"/>
                  </a:lnTo>
                  <a:lnTo>
                    <a:pt x="321" y="104"/>
                  </a:lnTo>
                  <a:lnTo>
                    <a:pt x="317" y="103"/>
                  </a:lnTo>
                  <a:lnTo>
                    <a:pt x="311" y="101"/>
                  </a:lnTo>
                  <a:lnTo>
                    <a:pt x="306" y="99"/>
                  </a:lnTo>
                  <a:lnTo>
                    <a:pt x="301" y="97"/>
                  </a:lnTo>
                  <a:lnTo>
                    <a:pt x="297" y="96"/>
                  </a:lnTo>
                  <a:lnTo>
                    <a:pt x="292" y="94"/>
                  </a:lnTo>
                  <a:lnTo>
                    <a:pt x="287" y="93"/>
                  </a:lnTo>
                  <a:lnTo>
                    <a:pt x="283" y="91"/>
                  </a:lnTo>
                  <a:lnTo>
                    <a:pt x="278" y="89"/>
                  </a:lnTo>
                  <a:lnTo>
                    <a:pt x="273" y="88"/>
                  </a:lnTo>
                  <a:lnTo>
                    <a:pt x="268" y="85"/>
                  </a:lnTo>
                  <a:lnTo>
                    <a:pt x="263" y="84"/>
                  </a:lnTo>
                  <a:lnTo>
                    <a:pt x="258" y="82"/>
                  </a:lnTo>
                  <a:lnTo>
                    <a:pt x="253" y="81"/>
                  </a:lnTo>
                  <a:lnTo>
                    <a:pt x="248" y="80"/>
                  </a:lnTo>
                  <a:lnTo>
                    <a:pt x="243" y="78"/>
                  </a:lnTo>
                  <a:lnTo>
                    <a:pt x="238" y="76"/>
                  </a:lnTo>
                  <a:lnTo>
                    <a:pt x="234" y="74"/>
                  </a:lnTo>
                  <a:lnTo>
                    <a:pt x="229" y="73"/>
                  </a:lnTo>
                  <a:lnTo>
                    <a:pt x="226" y="71"/>
                  </a:lnTo>
                  <a:lnTo>
                    <a:pt x="221" y="69"/>
                  </a:lnTo>
                  <a:lnTo>
                    <a:pt x="216" y="68"/>
                  </a:lnTo>
                  <a:lnTo>
                    <a:pt x="210" y="65"/>
                  </a:lnTo>
                  <a:lnTo>
                    <a:pt x="206" y="65"/>
                  </a:lnTo>
                  <a:lnTo>
                    <a:pt x="200" y="62"/>
                  </a:lnTo>
                  <a:lnTo>
                    <a:pt x="195" y="61"/>
                  </a:lnTo>
                  <a:lnTo>
                    <a:pt x="191" y="59"/>
                  </a:lnTo>
                  <a:lnTo>
                    <a:pt x="187" y="58"/>
                  </a:lnTo>
                  <a:lnTo>
                    <a:pt x="182" y="57"/>
                  </a:lnTo>
                  <a:lnTo>
                    <a:pt x="177" y="54"/>
                  </a:lnTo>
                  <a:lnTo>
                    <a:pt x="172" y="52"/>
                  </a:lnTo>
                  <a:lnTo>
                    <a:pt x="167" y="50"/>
                  </a:lnTo>
                  <a:lnTo>
                    <a:pt x="162" y="49"/>
                  </a:lnTo>
                  <a:lnTo>
                    <a:pt x="157" y="47"/>
                  </a:lnTo>
                  <a:lnTo>
                    <a:pt x="153" y="46"/>
                  </a:lnTo>
                  <a:lnTo>
                    <a:pt x="148" y="45"/>
                  </a:lnTo>
                  <a:lnTo>
                    <a:pt x="144" y="43"/>
                  </a:lnTo>
                  <a:lnTo>
                    <a:pt x="139" y="42"/>
                  </a:lnTo>
                  <a:lnTo>
                    <a:pt x="135" y="39"/>
                  </a:lnTo>
                  <a:lnTo>
                    <a:pt x="130" y="38"/>
                  </a:lnTo>
                  <a:lnTo>
                    <a:pt x="124" y="36"/>
                  </a:lnTo>
                  <a:lnTo>
                    <a:pt x="120" y="35"/>
                  </a:lnTo>
                  <a:lnTo>
                    <a:pt x="115" y="33"/>
                  </a:lnTo>
                  <a:lnTo>
                    <a:pt x="111" y="31"/>
                  </a:lnTo>
                  <a:lnTo>
                    <a:pt x="106" y="30"/>
                  </a:lnTo>
                  <a:lnTo>
                    <a:pt x="101" y="27"/>
                  </a:lnTo>
                  <a:lnTo>
                    <a:pt x="97" y="26"/>
                  </a:lnTo>
                  <a:lnTo>
                    <a:pt x="91" y="24"/>
                  </a:lnTo>
                  <a:lnTo>
                    <a:pt x="86" y="23"/>
                  </a:lnTo>
                  <a:lnTo>
                    <a:pt x="81" y="22"/>
                  </a:lnTo>
                  <a:lnTo>
                    <a:pt x="77" y="20"/>
                  </a:lnTo>
                  <a:lnTo>
                    <a:pt x="72" y="19"/>
                  </a:lnTo>
                  <a:lnTo>
                    <a:pt x="67" y="16"/>
                  </a:lnTo>
                  <a:lnTo>
                    <a:pt x="62" y="14"/>
                  </a:lnTo>
                  <a:lnTo>
                    <a:pt x="58" y="12"/>
                  </a:lnTo>
                  <a:lnTo>
                    <a:pt x="53" y="11"/>
                  </a:lnTo>
                  <a:lnTo>
                    <a:pt x="48" y="10"/>
                  </a:lnTo>
                  <a:lnTo>
                    <a:pt x="43" y="8"/>
                  </a:lnTo>
                  <a:lnTo>
                    <a:pt x="38" y="6"/>
                  </a:lnTo>
                  <a:lnTo>
                    <a:pt x="34" y="5"/>
                  </a:lnTo>
                  <a:lnTo>
                    <a:pt x="25" y="3"/>
                  </a:lnTo>
                  <a:lnTo>
                    <a:pt x="18" y="1"/>
                  </a:lnTo>
                  <a:lnTo>
                    <a:pt x="13" y="1"/>
                  </a:lnTo>
                  <a:lnTo>
                    <a:pt x="8" y="0"/>
                  </a:lnTo>
                  <a:lnTo>
                    <a:pt x="4" y="0"/>
                  </a:lnTo>
                  <a:lnTo>
                    <a:pt x="2" y="1"/>
                  </a:lnTo>
                  <a:lnTo>
                    <a:pt x="0" y="2"/>
                  </a:lnTo>
                  <a:lnTo>
                    <a:pt x="0" y="4"/>
                  </a:lnTo>
                  <a:lnTo>
                    <a:pt x="1" y="7"/>
                  </a:lnTo>
                  <a:lnTo>
                    <a:pt x="1" y="10"/>
                  </a:lnTo>
                  <a:lnTo>
                    <a:pt x="3" y="13"/>
                  </a:lnTo>
                  <a:lnTo>
                    <a:pt x="5" y="14"/>
                  </a:lnTo>
                  <a:lnTo>
                    <a:pt x="10" y="17"/>
                  </a:lnTo>
                  <a:lnTo>
                    <a:pt x="15" y="20"/>
                  </a:lnTo>
                  <a:lnTo>
                    <a:pt x="20" y="23"/>
                  </a:lnTo>
                  <a:lnTo>
                    <a:pt x="26" y="26"/>
                  </a:lnTo>
                  <a:lnTo>
                    <a:pt x="623" y="266"/>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27" name="Freeform 35"/>
            <p:cNvSpPr>
              <a:spLocks/>
            </p:cNvSpPr>
            <p:nvPr/>
          </p:nvSpPr>
          <p:spPr bwMode="auto">
            <a:xfrm>
              <a:off x="1612" y="2202"/>
              <a:ext cx="10" cy="14"/>
            </a:xfrm>
            <a:custGeom>
              <a:avLst/>
              <a:gdLst>
                <a:gd name="T0" fmla="*/ 8 w 10"/>
                <a:gd name="T1" fmla="*/ 0 h 14"/>
                <a:gd name="T2" fmla="*/ 6 w 10"/>
                <a:gd name="T3" fmla="*/ 0 h 14"/>
                <a:gd name="T4" fmla="*/ 5 w 10"/>
                <a:gd name="T5" fmla="*/ 0 h 14"/>
                <a:gd name="T6" fmla="*/ 5 w 10"/>
                <a:gd name="T7" fmla="*/ 1 h 14"/>
                <a:gd name="T8" fmla="*/ 1 w 10"/>
                <a:gd name="T9" fmla="*/ 12 h 14"/>
                <a:gd name="T10" fmla="*/ 0 w 10"/>
                <a:gd name="T11" fmla="*/ 13 h 14"/>
                <a:gd name="T12" fmla="*/ 1 w 10"/>
                <a:gd name="T13" fmla="*/ 13 h 14"/>
                <a:gd name="T14" fmla="*/ 3 w 10"/>
                <a:gd name="T15" fmla="*/ 13 h 14"/>
                <a:gd name="T16" fmla="*/ 4 w 10"/>
                <a:gd name="T17" fmla="*/ 13 h 14"/>
                <a:gd name="T18" fmla="*/ 5 w 10"/>
                <a:gd name="T19" fmla="*/ 12 h 14"/>
                <a:gd name="T20" fmla="*/ 9 w 10"/>
                <a:gd name="T21" fmla="*/ 2 h 14"/>
                <a:gd name="T22" fmla="*/ 9 w 10"/>
                <a:gd name="T23" fmla="*/ 1 h 14"/>
                <a:gd name="T24" fmla="*/ 8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8" y="0"/>
                  </a:moveTo>
                  <a:lnTo>
                    <a:pt x="6" y="0"/>
                  </a:lnTo>
                  <a:lnTo>
                    <a:pt x="5" y="0"/>
                  </a:lnTo>
                  <a:lnTo>
                    <a:pt x="5" y="1"/>
                  </a:lnTo>
                  <a:lnTo>
                    <a:pt x="1" y="12"/>
                  </a:lnTo>
                  <a:lnTo>
                    <a:pt x="0" y="13"/>
                  </a:lnTo>
                  <a:lnTo>
                    <a:pt x="1" y="13"/>
                  </a:lnTo>
                  <a:lnTo>
                    <a:pt x="3" y="13"/>
                  </a:lnTo>
                  <a:lnTo>
                    <a:pt x="4" y="13"/>
                  </a:lnTo>
                  <a:lnTo>
                    <a:pt x="5" y="12"/>
                  </a:lnTo>
                  <a:lnTo>
                    <a:pt x="9" y="2"/>
                  </a:lnTo>
                  <a:lnTo>
                    <a:pt x="9" y="1"/>
                  </a:lnTo>
                  <a:lnTo>
                    <a:pt x="8" y="0"/>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28" name="Freeform 36"/>
            <p:cNvSpPr>
              <a:spLocks/>
            </p:cNvSpPr>
            <p:nvPr/>
          </p:nvSpPr>
          <p:spPr bwMode="auto">
            <a:xfrm>
              <a:off x="1614" y="2203"/>
              <a:ext cx="13" cy="25"/>
            </a:xfrm>
            <a:custGeom>
              <a:avLst/>
              <a:gdLst>
                <a:gd name="T0" fmla="*/ 8 w 13"/>
                <a:gd name="T1" fmla="*/ 1 h 25"/>
                <a:gd name="T2" fmla="*/ 11 w 13"/>
                <a:gd name="T3" fmla="*/ 2 h 25"/>
                <a:gd name="T4" fmla="*/ 12 w 13"/>
                <a:gd name="T5" fmla="*/ 2 h 25"/>
                <a:gd name="T6" fmla="*/ 12 w 13"/>
                <a:gd name="T7" fmla="*/ 3 h 25"/>
                <a:gd name="T8" fmla="*/ 6 w 13"/>
                <a:gd name="T9" fmla="*/ 24 h 25"/>
                <a:gd name="T10" fmla="*/ 5 w 13"/>
                <a:gd name="T11" fmla="*/ 24 h 25"/>
                <a:gd name="T12" fmla="*/ 4 w 13"/>
                <a:gd name="T13" fmla="*/ 24 h 25"/>
                <a:gd name="T14" fmla="*/ 1 w 13"/>
                <a:gd name="T15" fmla="*/ 23 h 25"/>
                <a:gd name="T16" fmla="*/ 0 w 13"/>
                <a:gd name="T17" fmla="*/ 22 h 25"/>
                <a:gd name="T18" fmla="*/ 0 w 13"/>
                <a:gd name="T19" fmla="*/ 21 h 25"/>
                <a:gd name="T20" fmla="*/ 7 w 13"/>
                <a:gd name="T21" fmla="*/ 1 h 25"/>
                <a:gd name="T22" fmla="*/ 7 w 13"/>
                <a:gd name="T23" fmla="*/ 0 h 25"/>
                <a:gd name="T24" fmla="*/ 8 w 1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5"/>
                <a:gd name="T41" fmla="*/ 13 w 1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5">
                  <a:moveTo>
                    <a:pt x="8" y="1"/>
                  </a:moveTo>
                  <a:lnTo>
                    <a:pt x="11" y="2"/>
                  </a:lnTo>
                  <a:lnTo>
                    <a:pt x="12" y="2"/>
                  </a:lnTo>
                  <a:lnTo>
                    <a:pt x="12" y="3"/>
                  </a:lnTo>
                  <a:lnTo>
                    <a:pt x="6" y="24"/>
                  </a:lnTo>
                  <a:lnTo>
                    <a:pt x="5" y="24"/>
                  </a:lnTo>
                  <a:lnTo>
                    <a:pt x="4" y="24"/>
                  </a:lnTo>
                  <a:lnTo>
                    <a:pt x="1" y="23"/>
                  </a:lnTo>
                  <a:lnTo>
                    <a:pt x="0" y="22"/>
                  </a:lnTo>
                  <a:lnTo>
                    <a:pt x="0" y="21"/>
                  </a:lnTo>
                  <a:lnTo>
                    <a:pt x="7" y="1"/>
                  </a:lnTo>
                  <a:lnTo>
                    <a:pt x="7" y="0"/>
                  </a:lnTo>
                  <a:lnTo>
                    <a:pt x="8" y="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29" name="Freeform 37"/>
            <p:cNvSpPr>
              <a:spLocks/>
            </p:cNvSpPr>
            <p:nvPr/>
          </p:nvSpPr>
          <p:spPr bwMode="auto">
            <a:xfrm>
              <a:off x="1850" y="2270"/>
              <a:ext cx="62" cy="27"/>
            </a:xfrm>
            <a:custGeom>
              <a:avLst/>
              <a:gdLst>
                <a:gd name="T0" fmla="*/ 15 w 62"/>
                <a:gd name="T1" fmla="*/ 2 h 27"/>
                <a:gd name="T2" fmla="*/ 48 w 62"/>
                <a:gd name="T3" fmla="*/ 12 h 27"/>
                <a:gd name="T4" fmla="*/ 52 w 62"/>
                <a:gd name="T5" fmla="*/ 15 h 27"/>
                <a:gd name="T6" fmla="*/ 53 w 62"/>
                <a:gd name="T7" fmla="*/ 16 h 27"/>
                <a:gd name="T8" fmla="*/ 56 w 62"/>
                <a:gd name="T9" fmla="*/ 17 h 27"/>
                <a:gd name="T10" fmla="*/ 58 w 62"/>
                <a:gd name="T11" fmla="*/ 18 h 27"/>
                <a:gd name="T12" fmla="*/ 59 w 62"/>
                <a:gd name="T13" fmla="*/ 18 h 27"/>
                <a:gd name="T14" fmla="*/ 60 w 62"/>
                <a:gd name="T15" fmla="*/ 20 h 27"/>
                <a:gd name="T16" fmla="*/ 61 w 62"/>
                <a:gd name="T17" fmla="*/ 21 h 27"/>
                <a:gd name="T18" fmla="*/ 61 w 62"/>
                <a:gd name="T19" fmla="*/ 23 h 27"/>
                <a:gd name="T20" fmla="*/ 61 w 62"/>
                <a:gd name="T21" fmla="*/ 24 h 27"/>
                <a:gd name="T22" fmla="*/ 59 w 62"/>
                <a:gd name="T23" fmla="*/ 25 h 27"/>
                <a:gd name="T24" fmla="*/ 57 w 62"/>
                <a:gd name="T25" fmla="*/ 25 h 27"/>
                <a:gd name="T26" fmla="*/ 56 w 62"/>
                <a:gd name="T27" fmla="*/ 26 h 27"/>
                <a:gd name="T28" fmla="*/ 54 w 62"/>
                <a:gd name="T29" fmla="*/ 26 h 27"/>
                <a:gd name="T30" fmla="*/ 51 w 62"/>
                <a:gd name="T31" fmla="*/ 26 h 27"/>
                <a:gd name="T32" fmla="*/ 48 w 62"/>
                <a:gd name="T33" fmla="*/ 25 h 27"/>
                <a:gd name="T34" fmla="*/ 44 w 62"/>
                <a:gd name="T35" fmla="*/ 24 h 27"/>
                <a:gd name="T36" fmla="*/ 11 w 62"/>
                <a:gd name="T37" fmla="*/ 14 h 27"/>
                <a:gd name="T38" fmla="*/ 7 w 62"/>
                <a:gd name="T39" fmla="*/ 13 h 27"/>
                <a:gd name="T40" fmla="*/ 8 w 62"/>
                <a:gd name="T41" fmla="*/ 11 h 27"/>
                <a:gd name="T42" fmla="*/ 5 w 62"/>
                <a:gd name="T43" fmla="*/ 10 h 27"/>
                <a:gd name="T44" fmla="*/ 3 w 62"/>
                <a:gd name="T45" fmla="*/ 8 h 27"/>
                <a:gd name="T46" fmla="*/ 2 w 62"/>
                <a:gd name="T47" fmla="*/ 7 h 27"/>
                <a:gd name="T48" fmla="*/ 0 w 62"/>
                <a:gd name="T49" fmla="*/ 6 h 27"/>
                <a:gd name="T50" fmla="*/ 0 w 62"/>
                <a:gd name="T51" fmla="*/ 4 h 27"/>
                <a:gd name="T52" fmla="*/ 0 w 62"/>
                <a:gd name="T53" fmla="*/ 3 h 27"/>
                <a:gd name="T54" fmla="*/ 0 w 62"/>
                <a:gd name="T55" fmla="*/ 1 h 27"/>
                <a:gd name="T56" fmla="*/ 1 w 62"/>
                <a:gd name="T57" fmla="*/ 1 h 27"/>
                <a:gd name="T58" fmla="*/ 4 w 62"/>
                <a:gd name="T59" fmla="*/ 0 h 27"/>
                <a:gd name="T60" fmla="*/ 5 w 62"/>
                <a:gd name="T61" fmla="*/ 0 h 27"/>
                <a:gd name="T62" fmla="*/ 7 w 62"/>
                <a:gd name="T63" fmla="*/ 2 h 27"/>
                <a:gd name="T64" fmla="*/ 10 w 62"/>
                <a:gd name="T65" fmla="*/ 1 h 27"/>
                <a:gd name="T66" fmla="*/ 11 w 62"/>
                <a:gd name="T67" fmla="*/ 2 h 27"/>
                <a:gd name="T68" fmla="*/ 15 w 62"/>
                <a:gd name="T69" fmla="*/ 2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27"/>
                <a:gd name="T107" fmla="*/ 62 w 62"/>
                <a:gd name="T108" fmla="*/ 27 h 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27">
                  <a:moveTo>
                    <a:pt x="15" y="2"/>
                  </a:moveTo>
                  <a:lnTo>
                    <a:pt x="48" y="12"/>
                  </a:lnTo>
                  <a:lnTo>
                    <a:pt x="52" y="15"/>
                  </a:lnTo>
                  <a:lnTo>
                    <a:pt x="53" y="16"/>
                  </a:lnTo>
                  <a:lnTo>
                    <a:pt x="56" y="17"/>
                  </a:lnTo>
                  <a:lnTo>
                    <a:pt x="58" y="18"/>
                  </a:lnTo>
                  <a:lnTo>
                    <a:pt x="59" y="18"/>
                  </a:lnTo>
                  <a:lnTo>
                    <a:pt x="60" y="20"/>
                  </a:lnTo>
                  <a:lnTo>
                    <a:pt x="61" y="21"/>
                  </a:lnTo>
                  <a:lnTo>
                    <a:pt x="61" y="23"/>
                  </a:lnTo>
                  <a:lnTo>
                    <a:pt x="61" y="24"/>
                  </a:lnTo>
                  <a:lnTo>
                    <a:pt x="59" y="25"/>
                  </a:lnTo>
                  <a:lnTo>
                    <a:pt x="57" y="25"/>
                  </a:lnTo>
                  <a:lnTo>
                    <a:pt x="56" y="26"/>
                  </a:lnTo>
                  <a:lnTo>
                    <a:pt x="54" y="26"/>
                  </a:lnTo>
                  <a:lnTo>
                    <a:pt x="51" y="26"/>
                  </a:lnTo>
                  <a:lnTo>
                    <a:pt x="48" y="25"/>
                  </a:lnTo>
                  <a:lnTo>
                    <a:pt x="44" y="24"/>
                  </a:lnTo>
                  <a:lnTo>
                    <a:pt x="11" y="14"/>
                  </a:lnTo>
                  <a:lnTo>
                    <a:pt x="7" y="13"/>
                  </a:lnTo>
                  <a:lnTo>
                    <a:pt x="8" y="11"/>
                  </a:lnTo>
                  <a:lnTo>
                    <a:pt x="5" y="10"/>
                  </a:lnTo>
                  <a:lnTo>
                    <a:pt x="3" y="8"/>
                  </a:lnTo>
                  <a:lnTo>
                    <a:pt x="2" y="7"/>
                  </a:lnTo>
                  <a:lnTo>
                    <a:pt x="0" y="6"/>
                  </a:lnTo>
                  <a:lnTo>
                    <a:pt x="0" y="4"/>
                  </a:lnTo>
                  <a:lnTo>
                    <a:pt x="0" y="3"/>
                  </a:lnTo>
                  <a:lnTo>
                    <a:pt x="0" y="1"/>
                  </a:lnTo>
                  <a:lnTo>
                    <a:pt x="1" y="1"/>
                  </a:lnTo>
                  <a:lnTo>
                    <a:pt x="4" y="0"/>
                  </a:lnTo>
                  <a:lnTo>
                    <a:pt x="5" y="0"/>
                  </a:lnTo>
                  <a:lnTo>
                    <a:pt x="7" y="2"/>
                  </a:lnTo>
                  <a:lnTo>
                    <a:pt x="10" y="1"/>
                  </a:lnTo>
                  <a:lnTo>
                    <a:pt x="11" y="2"/>
                  </a:lnTo>
                  <a:lnTo>
                    <a:pt x="15" y="2"/>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30" name="Freeform 38"/>
            <p:cNvSpPr>
              <a:spLocks/>
            </p:cNvSpPr>
            <p:nvPr/>
          </p:nvSpPr>
          <p:spPr bwMode="auto">
            <a:xfrm>
              <a:off x="1848" y="2272"/>
              <a:ext cx="73" cy="37"/>
            </a:xfrm>
            <a:custGeom>
              <a:avLst/>
              <a:gdLst>
                <a:gd name="T0" fmla="*/ 19 w 73"/>
                <a:gd name="T1" fmla="*/ 1 h 37"/>
                <a:gd name="T2" fmla="*/ 58 w 73"/>
                <a:gd name="T3" fmla="*/ 13 h 37"/>
                <a:gd name="T4" fmla="*/ 61 w 73"/>
                <a:gd name="T5" fmla="*/ 15 h 37"/>
                <a:gd name="T6" fmla="*/ 64 w 73"/>
                <a:gd name="T7" fmla="*/ 17 h 37"/>
                <a:gd name="T8" fmla="*/ 67 w 73"/>
                <a:gd name="T9" fmla="*/ 18 h 37"/>
                <a:gd name="T10" fmla="*/ 68 w 73"/>
                <a:gd name="T11" fmla="*/ 20 h 37"/>
                <a:gd name="T12" fmla="*/ 70 w 73"/>
                <a:gd name="T13" fmla="*/ 21 h 37"/>
                <a:gd name="T14" fmla="*/ 72 w 73"/>
                <a:gd name="T15" fmla="*/ 24 h 37"/>
                <a:gd name="T16" fmla="*/ 71 w 73"/>
                <a:gd name="T17" fmla="*/ 26 h 37"/>
                <a:gd name="T18" fmla="*/ 71 w 73"/>
                <a:gd name="T19" fmla="*/ 29 h 37"/>
                <a:gd name="T20" fmla="*/ 70 w 73"/>
                <a:gd name="T21" fmla="*/ 31 h 37"/>
                <a:gd name="T22" fmla="*/ 69 w 73"/>
                <a:gd name="T23" fmla="*/ 33 h 37"/>
                <a:gd name="T24" fmla="*/ 66 w 73"/>
                <a:gd name="T25" fmla="*/ 34 h 37"/>
                <a:gd name="T26" fmla="*/ 64 w 73"/>
                <a:gd name="T27" fmla="*/ 36 h 37"/>
                <a:gd name="T28" fmla="*/ 62 w 73"/>
                <a:gd name="T29" fmla="*/ 35 h 37"/>
                <a:gd name="T30" fmla="*/ 58 w 73"/>
                <a:gd name="T31" fmla="*/ 36 h 37"/>
                <a:gd name="T32" fmla="*/ 55 w 73"/>
                <a:gd name="T33" fmla="*/ 36 h 37"/>
                <a:gd name="T34" fmla="*/ 51 w 73"/>
                <a:gd name="T35" fmla="*/ 34 h 37"/>
                <a:gd name="T36" fmla="*/ 12 w 73"/>
                <a:gd name="T37" fmla="*/ 22 h 37"/>
                <a:gd name="T38" fmla="*/ 8 w 73"/>
                <a:gd name="T39" fmla="*/ 21 h 37"/>
                <a:gd name="T40" fmla="*/ 6 w 73"/>
                <a:gd name="T41" fmla="*/ 19 h 37"/>
                <a:gd name="T42" fmla="*/ 5 w 73"/>
                <a:gd name="T43" fmla="*/ 17 h 37"/>
                <a:gd name="T44" fmla="*/ 3 w 73"/>
                <a:gd name="T45" fmla="*/ 16 h 37"/>
                <a:gd name="T46" fmla="*/ 1 w 73"/>
                <a:gd name="T47" fmla="*/ 13 h 37"/>
                <a:gd name="T48" fmla="*/ 0 w 73"/>
                <a:gd name="T49" fmla="*/ 11 h 37"/>
                <a:gd name="T50" fmla="*/ 0 w 73"/>
                <a:gd name="T51" fmla="*/ 8 h 37"/>
                <a:gd name="T52" fmla="*/ 1 w 73"/>
                <a:gd name="T53" fmla="*/ 6 h 37"/>
                <a:gd name="T54" fmla="*/ 1 w 73"/>
                <a:gd name="T55" fmla="*/ 3 h 37"/>
                <a:gd name="T56" fmla="*/ 3 w 73"/>
                <a:gd name="T57" fmla="*/ 2 h 37"/>
                <a:gd name="T58" fmla="*/ 5 w 73"/>
                <a:gd name="T59" fmla="*/ 0 h 37"/>
                <a:gd name="T60" fmla="*/ 7 w 73"/>
                <a:gd name="T61" fmla="*/ 0 h 37"/>
                <a:gd name="T62" fmla="*/ 10 w 73"/>
                <a:gd name="T63" fmla="*/ 0 h 37"/>
                <a:gd name="T64" fmla="*/ 12 w 73"/>
                <a:gd name="T65" fmla="*/ 0 h 37"/>
                <a:gd name="T66" fmla="*/ 15 w 73"/>
                <a:gd name="T67" fmla="*/ 0 h 37"/>
                <a:gd name="T68" fmla="*/ 19 w 73"/>
                <a:gd name="T69" fmla="*/ 1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37"/>
                <a:gd name="T107" fmla="*/ 73 w 73"/>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37">
                  <a:moveTo>
                    <a:pt x="19" y="1"/>
                  </a:moveTo>
                  <a:lnTo>
                    <a:pt x="58" y="13"/>
                  </a:lnTo>
                  <a:lnTo>
                    <a:pt x="61" y="15"/>
                  </a:lnTo>
                  <a:lnTo>
                    <a:pt x="64" y="17"/>
                  </a:lnTo>
                  <a:lnTo>
                    <a:pt x="67" y="18"/>
                  </a:lnTo>
                  <a:lnTo>
                    <a:pt x="68" y="20"/>
                  </a:lnTo>
                  <a:lnTo>
                    <a:pt x="70" y="21"/>
                  </a:lnTo>
                  <a:lnTo>
                    <a:pt x="72" y="24"/>
                  </a:lnTo>
                  <a:lnTo>
                    <a:pt x="71" y="26"/>
                  </a:lnTo>
                  <a:lnTo>
                    <a:pt x="71" y="29"/>
                  </a:lnTo>
                  <a:lnTo>
                    <a:pt x="70" y="31"/>
                  </a:lnTo>
                  <a:lnTo>
                    <a:pt x="69" y="33"/>
                  </a:lnTo>
                  <a:lnTo>
                    <a:pt x="66" y="34"/>
                  </a:lnTo>
                  <a:lnTo>
                    <a:pt x="64" y="36"/>
                  </a:lnTo>
                  <a:lnTo>
                    <a:pt x="62" y="35"/>
                  </a:lnTo>
                  <a:lnTo>
                    <a:pt x="58" y="36"/>
                  </a:lnTo>
                  <a:lnTo>
                    <a:pt x="55" y="36"/>
                  </a:lnTo>
                  <a:lnTo>
                    <a:pt x="51" y="34"/>
                  </a:lnTo>
                  <a:lnTo>
                    <a:pt x="12" y="22"/>
                  </a:lnTo>
                  <a:lnTo>
                    <a:pt x="8" y="21"/>
                  </a:lnTo>
                  <a:lnTo>
                    <a:pt x="6" y="19"/>
                  </a:lnTo>
                  <a:lnTo>
                    <a:pt x="5" y="17"/>
                  </a:lnTo>
                  <a:lnTo>
                    <a:pt x="3" y="16"/>
                  </a:lnTo>
                  <a:lnTo>
                    <a:pt x="1" y="13"/>
                  </a:lnTo>
                  <a:lnTo>
                    <a:pt x="0" y="11"/>
                  </a:lnTo>
                  <a:lnTo>
                    <a:pt x="0" y="8"/>
                  </a:lnTo>
                  <a:lnTo>
                    <a:pt x="1" y="6"/>
                  </a:lnTo>
                  <a:lnTo>
                    <a:pt x="1" y="3"/>
                  </a:lnTo>
                  <a:lnTo>
                    <a:pt x="3" y="2"/>
                  </a:lnTo>
                  <a:lnTo>
                    <a:pt x="5" y="0"/>
                  </a:lnTo>
                  <a:lnTo>
                    <a:pt x="7" y="0"/>
                  </a:lnTo>
                  <a:lnTo>
                    <a:pt x="10" y="0"/>
                  </a:lnTo>
                  <a:lnTo>
                    <a:pt x="12" y="0"/>
                  </a:lnTo>
                  <a:lnTo>
                    <a:pt x="15" y="0"/>
                  </a:lnTo>
                  <a:lnTo>
                    <a:pt x="19" y="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31" name="Freeform 39"/>
            <p:cNvSpPr>
              <a:spLocks/>
            </p:cNvSpPr>
            <p:nvPr/>
          </p:nvSpPr>
          <p:spPr bwMode="auto">
            <a:xfrm>
              <a:off x="2940" y="2655"/>
              <a:ext cx="800" cy="266"/>
            </a:xfrm>
            <a:custGeom>
              <a:avLst/>
              <a:gdLst>
                <a:gd name="T0" fmla="*/ 0 w 800"/>
                <a:gd name="T1" fmla="*/ 64 h 266"/>
                <a:gd name="T2" fmla="*/ 55 w 800"/>
                <a:gd name="T3" fmla="*/ 1 h 266"/>
                <a:gd name="T4" fmla="*/ 64 w 800"/>
                <a:gd name="T5" fmla="*/ 5 h 266"/>
                <a:gd name="T6" fmla="*/ 77 w 800"/>
                <a:gd name="T7" fmla="*/ 7 h 266"/>
                <a:gd name="T8" fmla="*/ 90 w 800"/>
                <a:gd name="T9" fmla="*/ 11 h 266"/>
                <a:gd name="T10" fmla="*/ 102 w 800"/>
                <a:gd name="T11" fmla="*/ 15 h 266"/>
                <a:gd name="T12" fmla="*/ 113 w 800"/>
                <a:gd name="T13" fmla="*/ 18 h 266"/>
                <a:gd name="T14" fmla="*/ 124 w 800"/>
                <a:gd name="T15" fmla="*/ 22 h 266"/>
                <a:gd name="T16" fmla="*/ 137 w 800"/>
                <a:gd name="T17" fmla="*/ 25 h 266"/>
                <a:gd name="T18" fmla="*/ 147 w 800"/>
                <a:gd name="T19" fmla="*/ 29 h 266"/>
                <a:gd name="T20" fmla="*/ 159 w 800"/>
                <a:gd name="T21" fmla="*/ 31 h 266"/>
                <a:gd name="T22" fmla="*/ 171 w 800"/>
                <a:gd name="T23" fmla="*/ 35 h 266"/>
                <a:gd name="T24" fmla="*/ 182 w 800"/>
                <a:gd name="T25" fmla="*/ 39 h 266"/>
                <a:gd name="T26" fmla="*/ 195 w 800"/>
                <a:gd name="T27" fmla="*/ 42 h 266"/>
                <a:gd name="T28" fmla="*/ 207 w 800"/>
                <a:gd name="T29" fmla="*/ 45 h 266"/>
                <a:gd name="T30" fmla="*/ 218 w 800"/>
                <a:gd name="T31" fmla="*/ 48 h 266"/>
                <a:gd name="T32" fmla="*/ 230 w 800"/>
                <a:gd name="T33" fmla="*/ 52 h 266"/>
                <a:gd name="T34" fmla="*/ 241 w 800"/>
                <a:gd name="T35" fmla="*/ 55 h 266"/>
                <a:gd name="T36" fmla="*/ 253 w 800"/>
                <a:gd name="T37" fmla="*/ 58 h 266"/>
                <a:gd name="T38" fmla="*/ 265 w 800"/>
                <a:gd name="T39" fmla="*/ 62 h 266"/>
                <a:gd name="T40" fmla="*/ 277 w 800"/>
                <a:gd name="T41" fmla="*/ 65 h 266"/>
                <a:gd name="T42" fmla="*/ 288 w 800"/>
                <a:gd name="T43" fmla="*/ 69 h 266"/>
                <a:gd name="T44" fmla="*/ 298 w 800"/>
                <a:gd name="T45" fmla="*/ 72 h 266"/>
                <a:gd name="T46" fmla="*/ 310 w 800"/>
                <a:gd name="T47" fmla="*/ 76 h 266"/>
                <a:gd name="T48" fmla="*/ 323 w 800"/>
                <a:gd name="T49" fmla="*/ 79 h 266"/>
                <a:gd name="T50" fmla="*/ 334 w 800"/>
                <a:gd name="T51" fmla="*/ 82 h 266"/>
                <a:gd name="T52" fmla="*/ 346 w 800"/>
                <a:gd name="T53" fmla="*/ 86 h 266"/>
                <a:gd name="T54" fmla="*/ 358 w 800"/>
                <a:gd name="T55" fmla="*/ 89 h 266"/>
                <a:gd name="T56" fmla="*/ 369 w 800"/>
                <a:gd name="T57" fmla="*/ 93 h 266"/>
                <a:gd name="T58" fmla="*/ 381 w 800"/>
                <a:gd name="T59" fmla="*/ 95 h 266"/>
                <a:gd name="T60" fmla="*/ 394 w 800"/>
                <a:gd name="T61" fmla="*/ 99 h 266"/>
                <a:gd name="T62" fmla="*/ 404 w 800"/>
                <a:gd name="T63" fmla="*/ 102 h 266"/>
                <a:gd name="T64" fmla="*/ 417 w 800"/>
                <a:gd name="T65" fmla="*/ 107 h 266"/>
                <a:gd name="T66" fmla="*/ 429 w 800"/>
                <a:gd name="T67" fmla="*/ 110 h 266"/>
                <a:gd name="T68" fmla="*/ 440 w 800"/>
                <a:gd name="T69" fmla="*/ 113 h 266"/>
                <a:gd name="T70" fmla="*/ 451 w 800"/>
                <a:gd name="T71" fmla="*/ 117 h 266"/>
                <a:gd name="T72" fmla="*/ 464 w 800"/>
                <a:gd name="T73" fmla="*/ 120 h 266"/>
                <a:gd name="T74" fmla="*/ 476 w 800"/>
                <a:gd name="T75" fmla="*/ 123 h 266"/>
                <a:gd name="T76" fmla="*/ 488 w 800"/>
                <a:gd name="T77" fmla="*/ 127 h 266"/>
                <a:gd name="T78" fmla="*/ 500 w 800"/>
                <a:gd name="T79" fmla="*/ 131 h 266"/>
                <a:gd name="T80" fmla="*/ 511 w 800"/>
                <a:gd name="T81" fmla="*/ 135 h 266"/>
                <a:gd name="T82" fmla="*/ 522 w 800"/>
                <a:gd name="T83" fmla="*/ 138 h 266"/>
                <a:gd name="T84" fmla="*/ 534 w 800"/>
                <a:gd name="T85" fmla="*/ 141 h 266"/>
                <a:gd name="T86" fmla="*/ 547 w 800"/>
                <a:gd name="T87" fmla="*/ 145 h 266"/>
                <a:gd name="T88" fmla="*/ 557 w 800"/>
                <a:gd name="T89" fmla="*/ 148 h 266"/>
                <a:gd name="T90" fmla="*/ 569 w 800"/>
                <a:gd name="T91" fmla="*/ 152 h 266"/>
                <a:gd name="T92" fmla="*/ 582 w 800"/>
                <a:gd name="T93" fmla="*/ 154 h 266"/>
                <a:gd name="T94" fmla="*/ 594 w 800"/>
                <a:gd name="T95" fmla="*/ 158 h 266"/>
                <a:gd name="T96" fmla="*/ 605 w 800"/>
                <a:gd name="T97" fmla="*/ 162 h 266"/>
                <a:gd name="T98" fmla="*/ 617 w 800"/>
                <a:gd name="T99" fmla="*/ 165 h 266"/>
                <a:gd name="T100" fmla="*/ 628 w 800"/>
                <a:gd name="T101" fmla="*/ 169 h 266"/>
                <a:gd name="T102" fmla="*/ 640 w 800"/>
                <a:gd name="T103" fmla="*/ 172 h 266"/>
                <a:gd name="T104" fmla="*/ 653 w 800"/>
                <a:gd name="T105" fmla="*/ 177 h 266"/>
                <a:gd name="T106" fmla="*/ 665 w 800"/>
                <a:gd name="T107" fmla="*/ 181 h 266"/>
                <a:gd name="T108" fmla="*/ 676 w 800"/>
                <a:gd name="T109" fmla="*/ 183 h 266"/>
                <a:gd name="T110" fmla="*/ 687 w 800"/>
                <a:gd name="T111" fmla="*/ 187 h 266"/>
                <a:gd name="T112" fmla="*/ 699 w 800"/>
                <a:gd name="T113" fmla="*/ 190 h 266"/>
                <a:gd name="T114" fmla="*/ 799 w 800"/>
                <a:gd name="T115" fmla="*/ 220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266"/>
                <a:gd name="T176" fmla="*/ 800 w 800"/>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266">
                  <a:moveTo>
                    <a:pt x="783" y="265"/>
                  </a:moveTo>
                  <a:lnTo>
                    <a:pt x="0" y="64"/>
                  </a:lnTo>
                  <a:lnTo>
                    <a:pt x="49" y="0"/>
                  </a:lnTo>
                  <a:lnTo>
                    <a:pt x="55" y="1"/>
                  </a:lnTo>
                  <a:lnTo>
                    <a:pt x="60" y="3"/>
                  </a:lnTo>
                  <a:lnTo>
                    <a:pt x="64" y="5"/>
                  </a:lnTo>
                  <a:lnTo>
                    <a:pt x="70" y="7"/>
                  </a:lnTo>
                  <a:lnTo>
                    <a:pt x="77" y="7"/>
                  </a:lnTo>
                  <a:lnTo>
                    <a:pt x="83" y="10"/>
                  </a:lnTo>
                  <a:lnTo>
                    <a:pt x="90" y="11"/>
                  </a:lnTo>
                  <a:lnTo>
                    <a:pt x="96" y="14"/>
                  </a:lnTo>
                  <a:lnTo>
                    <a:pt x="102" y="15"/>
                  </a:lnTo>
                  <a:lnTo>
                    <a:pt x="107" y="16"/>
                  </a:lnTo>
                  <a:lnTo>
                    <a:pt x="113" y="18"/>
                  </a:lnTo>
                  <a:lnTo>
                    <a:pt x="118" y="20"/>
                  </a:lnTo>
                  <a:lnTo>
                    <a:pt x="124" y="22"/>
                  </a:lnTo>
                  <a:lnTo>
                    <a:pt x="130" y="23"/>
                  </a:lnTo>
                  <a:lnTo>
                    <a:pt x="137" y="25"/>
                  </a:lnTo>
                  <a:lnTo>
                    <a:pt x="141" y="26"/>
                  </a:lnTo>
                  <a:lnTo>
                    <a:pt x="147" y="29"/>
                  </a:lnTo>
                  <a:lnTo>
                    <a:pt x="153" y="29"/>
                  </a:lnTo>
                  <a:lnTo>
                    <a:pt x="159" y="31"/>
                  </a:lnTo>
                  <a:lnTo>
                    <a:pt x="165" y="33"/>
                  </a:lnTo>
                  <a:lnTo>
                    <a:pt x="171" y="35"/>
                  </a:lnTo>
                  <a:lnTo>
                    <a:pt x="176" y="36"/>
                  </a:lnTo>
                  <a:lnTo>
                    <a:pt x="182" y="39"/>
                  </a:lnTo>
                  <a:lnTo>
                    <a:pt x="189" y="39"/>
                  </a:lnTo>
                  <a:lnTo>
                    <a:pt x="195" y="42"/>
                  </a:lnTo>
                  <a:lnTo>
                    <a:pt x="201" y="43"/>
                  </a:lnTo>
                  <a:lnTo>
                    <a:pt x="207" y="45"/>
                  </a:lnTo>
                  <a:lnTo>
                    <a:pt x="214" y="46"/>
                  </a:lnTo>
                  <a:lnTo>
                    <a:pt x="218" y="48"/>
                  </a:lnTo>
                  <a:lnTo>
                    <a:pt x="224" y="49"/>
                  </a:lnTo>
                  <a:lnTo>
                    <a:pt x="230" y="52"/>
                  </a:lnTo>
                  <a:lnTo>
                    <a:pt x="235" y="53"/>
                  </a:lnTo>
                  <a:lnTo>
                    <a:pt x="241" y="55"/>
                  </a:lnTo>
                  <a:lnTo>
                    <a:pt x="247" y="56"/>
                  </a:lnTo>
                  <a:lnTo>
                    <a:pt x="253" y="58"/>
                  </a:lnTo>
                  <a:lnTo>
                    <a:pt x="259" y="60"/>
                  </a:lnTo>
                  <a:lnTo>
                    <a:pt x="265" y="62"/>
                  </a:lnTo>
                  <a:lnTo>
                    <a:pt x="271" y="62"/>
                  </a:lnTo>
                  <a:lnTo>
                    <a:pt x="277" y="65"/>
                  </a:lnTo>
                  <a:lnTo>
                    <a:pt x="283" y="67"/>
                  </a:lnTo>
                  <a:lnTo>
                    <a:pt x="288" y="69"/>
                  </a:lnTo>
                  <a:lnTo>
                    <a:pt x="292" y="71"/>
                  </a:lnTo>
                  <a:lnTo>
                    <a:pt x="298" y="72"/>
                  </a:lnTo>
                  <a:lnTo>
                    <a:pt x="304" y="75"/>
                  </a:lnTo>
                  <a:lnTo>
                    <a:pt x="310" y="76"/>
                  </a:lnTo>
                  <a:lnTo>
                    <a:pt x="316" y="78"/>
                  </a:lnTo>
                  <a:lnTo>
                    <a:pt x="323" y="79"/>
                  </a:lnTo>
                  <a:lnTo>
                    <a:pt x="328" y="81"/>
                  </a:lnTo>
                  <a:lnTo>
                    <a:pt x="334" y="82"/>
                  </a:lnTo>
                  <a:lnTo>
                    <a:pt x="341" y="85"/>
                  </a:lnTo>
                  <a:lnTo>
                    <a:pt x="346" y="86"/>
                  </a:lnTo>
                  <a:lnTo>
                    <a:pt x="352" y="88"/>
                  </a:lnTo>
                  <a:lnTo>
                    <a:pt x="358" y="89"/>
                  </a:lnTo>
                  <a:lnTo>
                    <a:pt x="364" y="91"/>
                  </a:lnTo>
                  <a:lnTo>
                    <a:pt x="369" y="93"/>
                  </a:lnTo>
                  <a:lnTo>
                    <a:pt x="375" y="94"/>
                  </a:lnTo>
                  <a:lnTo>
                    <a:pt x="381" y="95"/>
                  </a:lnTo>
                  <a:lnTo>
                    <a:pt x="388" y="98"/>
                  </a:lnTo>
                  <a:lnTo>
                    <a:pt x="394" y="99"/>
                  </a:lnTo>
                  <a:lnTo>
                    <a:pt x="399" y="102"/>
                  </a:lnTo>
                  <a:lnTo>
                    <a:pt x="404" y="102"/>
                  </a:lnTo>
                  <a:lnTo>
                    <a:pt x="410" y="104"/>
                  </a:lnTo>
                  <a:lnTo>
                    <a:pt x="417" y="107"/>
                  </a:lnTo>
                  <a:lnTo>
                    <a:pt x="423" y="108"/>
                  </a:lnTo>
                  <a:lnTo>
                    <a:pt x="429" y="110"/>
                  </a:lnTo>
                  <a:lnTo>
                    <a:pt x="435" y="111"/>
                  </a:lnTo>
                  <a:lnTo>
                    <a:pt x="440" y="113"/>
                  </a:lnTo>
                  <a:lnTo>
                    <a:pt x="446" y="115"/>
                  </a:lnTo>
                  <a:lnTo>
                    <a:pt x="451" y="117"/>
                  </a:lnTo>
                  <a:lnTo>
                    <a:pt x="458" y="118"/>
                  </a:lnTo>
                  <a:lnTo>
                    <a:pt x="464" y="120"/>
                  </a:lnTo>
                  <a:lnTo>
                    <a:pt x="470" y="121"/>
                  </a:lnTo>
                  <a:lnTo>
                    <a:pt x="476" y="123"/>
                  </a:lnTo>
                  <a:lnTo>
                    <a:pt x="481" y="125"/>
                  </a:lnTo>
                  <a:lnTo>
                    <a:pt x="488" y="127"/>
                  </a:lnTo>
                  <a:lnTo>
                    <a:pt x="494" y="129"/>
                  </a:lnTo>
                  <a:lnTo>
                    <a:pt x="500" y="131"/>
                  </a:lnTo>
                  <a:lnTo>
                    <a:pt x="506" y="132"/>
                  </a:lnTo>
                  <a:lnTo>
                    <a:pt x="511" y="135"/>
                  </a:lnTo>
                  <a:lnTo>
                    <a:pt x="516" y="136"/>
                  </a:lnTo>
                  <a:lnTo>
                    <a:pt x="522" y="138"/>
                  </a:lnTo>
                  <a:lnTo>
                    <a:pt x="528" y="140"/>
                  </a:lnTo>
                  <a:lnTo>
                    <a:pt x="534" y="141"/>
                  </a:lnTo>
                  <a:lnTo>
                    <a:pt x="540" y="142"/>
                  </a:lnTo>
                  <a:lnTo>
                    <a:pt x="547" y="145"/>
                  </a:lnTo>
                  <a:lnTo>
                    <a:pt x="552" y="147"/>
                  </a:lnTo>
                  <a:lnTo>
                    <a:pt x="557" y="148"/>
                  </a:lnTo>
                  <a:lnTo>
                    <a:pt x="563" y="150"/>
                  </a:lnTo>
                  <a:lnTo>
                    <a:pt x="569" y="152"/>
                  </a:lnTo>
                  <a:lnTo>
                    <a:pt x="575" y="154"/>
                  </a:lnTo>
                  <a:lnTo>
                    <a:pt x="582" y="154"/>
                  </a:lnTo>
                  <a:lnTo>
                    <a:pt x="588" y="157"/>
                  </a:lnTo>
                  <a:lnTo>
                    <a:pt x="594" y="158"/>
                  </a:lnTo>
                  <a:lnTo>
                    <a:pt x="600" y="161"/>
                  </a:lnTo>
                  <a:lnTo>
                    <a:pt x="605" y="162"/>
                  </a:lnTo>
                  <a:lnTo>
                    <a:pt x="611" y="164"/>
                  </a:lnTo>
                  <a:lnTo>
                    <a:pt x="617" y="165"/>
                  </a:lnTo>
                  <a:lnTo>
                    <a:pt x="622" y="168"/>
                  </a:lnTo>
                  <a:lnTo>
                    <a:pt x="628" y="169"/>
                  </a:lnTo>
                  <a:lnTo>
                    <a:pt x="634" y="172"/>
                  </a:lnTo>
                  <a:lnTo>
                    <a:pt x="640" y="172"/>
                  </a:lnTo>
                  <a:lnTo>
                    <a:pt x="646" y="174"/>
                  </a:lnTo>
                  <a:lnTo>
                    <a:pt x="653" y="177"/>
                  </a:lnTo>
                  <a:lnTo>
                    <a:pt x="659" y="178"/>
                  </a:lnTo>
                  <a:lnTo>
                    <a:pt x="665" y="181"/>
                  </a:lnTo>
                  <a:lnTo>
                    <a:pt x="670" y="181"/>
                  </a:lnTo>
                  <a:lnTo>
                    <a:pt x="676" y="183"/>
                  </a:lnTo>
                  <a:lnTo>
                    <a:pt x="682" y="185"/>
                  </a:lnTo>
                  <a:lnTo>
                    <a:pt x="687" y="187"/>
                  </a:lnTo>
                  <a:lnTo>
                    <a:pt x="693" y="187"/>
                  </a:lnTo>
                  <a:lnTo>
                    <a:pt x="699" y="190"/>
                  </a:lnTo>
                  <a:lnTo>
                    <a:pt x="704" y="191"/>
                  </a:lnTo>
                  <a:lnTo>
                    <a:pt x="799" y="220"/>
                  </a:lnTo>
                  <a:lnTo>
                    <a:pt x="783" y="265"/>
                  </a:lnTo>
                </a:path>
              </a:pathLst>
            </a:custGeom>
            <a:solidFill>
              <a:srgbClr val="E5E5E5"/>
            </a:solidFill>
            <a:ln w="12700" cap="rnd" cmpd="sng">
              <a:noFill/>
              <a:prstDash val="solid"/>
              <a:round/>
              <a:headEnd type="none" w="med" len="med"/>
              <a:tailEnd type="none" w="med" len="med"/>
            </a:ln>
          </p:spPr>
          <p:txBody>
            <a:bodyPr/>
            <a:lstStyle/>
            <a:p>
              <a:endParaRPr lang="en-GB" sz="2800" b="1"/>
            </a:p>
          </p:txBody>
        </p:sp>
        <p:sp>
          <p:nvSpPr>
            <p:cNvPr id="46132" name="Freeform 40"/>
            <p:cNvSpPr>
              <a:spLocks/>
            </p:cNvSpPr>
            <p:nvPr/>
          </p:nvSpPr>
          <p:spPr bwMode="auto">
            <a:xfrm>
              <a:off x="2937" y="2657"/>
              <a:ext cx="812" cy="270"/>
            </a:xfrm>
            <a:custGeom>
              <a:avLst/>
              <a:gdLst>
                <a:gd name="T0" fmla="*/ 0 w 812"/>
                <a:gd name="T1" fmla="*/ 72 h 270"/>
                <a:gd name="T2" fmla="*/ 57 w 812"/>
                <a:gd name="T3" fmla="*/ 1 h 270"/>
                <a:gd name="T4" fmla="*/ 68 w 812"/>
                <a:gd name="T5" fmla="*/ 5 h 270"/>
                <a:gd name="T6" fmla="*/ 80 w 812"/>
                <a:gd name="T7" fmla="*/ 8 h 270"/>
                <a:gd name="T8" fmla="*/ 93 w 812"/>
                <a:gd name="T9" fmla="*/ 11 h 270"/>
                <a:gd name="T10" fmla="*/ 105 w 812"/>
                <a:gd name="T11" fmla="*/ 15 h 270"/>
                <a:gd name="T12" fmla="*/ 115 w 812"/>
                <a:gd name="T13" fmla="*/ 18 h 270"/>
                <a:gd name="T14" fmla="*/ 127 w 812"/>
                <a:gd name="T15" fmla="*/ 23 h 270"/>
                <a:gd name="T16" fmla="*/ 141 w 812"/>
                <a:gd name="T17" fmla="*/ 25 h 270"/>
                <a:gd name="T18" fmla="*/ 152 w 812"/>
                <a:gd name="T19" fmla="*/ 29 h 270"/>
                <a:gd name="T20" fmla="*/ 164 w 812"/>
                <a:gd name="T21" fmla="*/ 32 h 270"/>
                <a:gd name="T22" fmla="*/ 175 w 812"/>
                <a:gd name="T23" fmla="*/ 36 h 270"/>
                <a:gd name="T24" fmla="*/ 187 w 812"/>
                <a:gd name="T25" fmla="*/ 39 h 270"/>
                <a:gd name="T26" fmla="*/ 199 w 812"/>
                <a:gd name="T27" fmla="*/ 42 h 270"/>
                <a:gd name="T28" fmla="*/ 211 w 812"/>
                <a:gd name="T29" fmla="*/ 46 h 270"/>
                <a:gd name="T30" fmla="*/ 223 w 812"/>
                <a:gd name="T31" fmla="*/ 49 h 270"/>
                <a:gd name="T32" fmla="*/ 234 w 812"/>
                <a:gd name="T33" fmla="*/ 52 h 270"/>
                <a:gd name="T34" fmla="*/ 247 w 812"/>
                <a:gd name="T35" fmla="*/ 55 h 270"/>
                <a:gd name="T36" fmla="*/ 259 w 812"/>
                <a:gd name="T37" fmla="*/ 59 h 270"/>
                <a:gd name="T38" fmla="*/ 271 w 812"/>
                <a:gd name="T39" fmla="*/ 63 h 270"/>
                <a:gd name="T40" fmla="*/ 282 w 812"/>
                <a:gd name="T41" fmla="*/ 66 h 270"/>
                <a:gd name="T42" fmla="*/ 293 w 812"/>
                <a:gd name="T43" fmla="*/ 69 h 270"/>
                <a:gd name="T44" fmla="*/ 305 w 812"/>
                <a:gd name="T45" fmla="*/ 72 h 270"/>
                <a:gd name="T46" fmla="*/ 317 w 812"/>
                <a:gd name="T47" fmla="*/ 76 h 270"/>
                <a:gd name="T48" fmla="*/ 329 w 812"/>
                <a:gd name="T49" fmla="*/ 79 h 270"/>
                <a:gd name="T50" fmla="*/ 340 w 812"/>
                <a:gd name="T51" fmla="*/ 82 h 270"/>
                <a:gd name="T52" fmla="*/ 352 w 812"/>
                <a:gd name="T53" fmla="*/ 87 h 270"/>
                <a:gd name="T54" fmla="*/ 365 w 812"/>
                <a:gd name="T55" fmla="*/ 90 h 270"/>
                <a:gd name="T56" fmla="*/ 376 w 812"/>
                <a:gd name="T57" fmla="*/ 94 h 270"/>
                <a:gd name="T58" fmla="*/ 389 w 812"/>
                <a:gd name="T59" fmla="*/ 96 h 270"/>
                <a:gd name="T60" fmla="*/ 401 w 812"/>
                <a:gd name="T61" fmla="*/ 100 h 270"/>
                <a:gd name="T62" fmla="*/ 412 w 812"/>
                <a:gd name="T63" fmla="*/ 103 h 270"/>
                <a:gd name="T64" fmla="*/ 425 w 812"/>
                <a:gd name="T65" fmla="*/ 107 h 270"/>
                <a:gd name="T66" fmla="*/ 437 w 812"/>
                <a:gd name="T67" fmla="*/ 110 h 270"/>
                <a:gd name="T68" fmla="*/ 448 w 812"/>
                <a:gd name="T69" fmla="*/ 113 h 270"/>
                <a:gd name="T70" fmla="*/ 459 w 812"/>
                <a:gd name="T71" fmla="*/ 117 h 270"/>
                <a:gd name="T72" fmla="*/ 472 w 812"/>
                <a:gd name="T73" fmla="*/ 120 h 270"/>
                <a:gd name="T74" fmla="*/ 483 w 812"/>
                <a:gd name="T75" fmla="*/ 124 h 270"/>
                <a:gd name="T76" fmla="*/ 496 w 812"/>
                <a:gd name="T77" fmla="*/ 128 h 270"/>
                <a:gd name="T78" fmla="*/ 509 w 812"/>
                <a:gd name="T79" fmla="*/ 130 h 270"/>
                <a:gd name="T80" fmla="*/ 519 w 812"/>
                <a:gd name="T81" fmla="*/ 134 h 270"/>
                <a:gd name="T82" fmla="*/ 531 w 812"/>
                <a:gd name="T83" fmla="*/ 138 h 270"/>
                <a:gd name="T84" fmla="*/ 544 w 812"/>
                <a:gd name="T85" fmla="*/ 143 h 270"/>
                <a:gd name="T86" fmla="*/ 555 w 812"/>
                <a:gd name="T87" fmla="*/ 147 h 270"/>
                <a:gd name="T88" fmla="*/ 567 w 812"/>
                <a:gd name="T89" fmla="*/ 149 h 270"/>
                <a:gd name="T90" fmla="*/ 579 w 812"/>
                <a:gd name="T91" fmla="*/ 153 h 270"/>
                <a:gd name="T92" fmla="*/ 591 w 812"/>
                <a:gd name="T93" fmla="*/ 156 h 270"/>
                <a:gd name="T94" fmla="*/ 603 w 812"/>
                <a:gd name="T95" fmla="*/ 160 h 270"/>
                <a:gd name="T96" fmla="*/ 615 w 812"/>
                <a:gd name="T97" fmla="*/ 164 h 270"/>
                <a:gd name="T98" fmla="*/ 627 w 812"/>
                <a:gd name="T99" fmla="*/ 166 h 270"/>
                <a:gd name="T100" fmla="*/ 639 w 812"/>
                <a:gd name="T101" fmla="*/ 170 h 270"/>
                <a:gd name="T102" fmla="*/ 651 w 812"/>
                <a:gd name="T103" fmla="*/ 173 h 270"/>
                <a:gd name="T104" fmla="*/ 664 w 812"/>
                <a:gd name="T105" fmla="*/ 177 h 270"/>
                <a:gd name="T106" fmla="*/ 675 w 812"/>
                <a:gd name="T107" fmla="*/ 181 h 270"/>
                <a:gd name="T108" fmla="*/ 686 w 812"/>
                <a:gd name="T109" fmla="*/ 183 h 270"/>
                <a:gd name="T110" fmla="*/ 699 w 812"/>
                <a:gd name="T111" fmla="*/ 187 h 270"/>
                <a:gd name="T112" fmla="*/ 710 w 812"/>
                <a:gd name="T113" fmla="*/ 190 h 270"/>
                <a:gd name="T114" fmla="*/ 811 w 812"/>
                <a:gd name="T115" fmla="*/ 220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2"/>
                <a:gd name="T175" fmla="*/ 0 h 270"/>
                <a:gd name="T176" fmla="*/ 812 w 812"/>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2" h="270">
                  <a:moveTo>
                    <a:pt x="795" y="269"/>
                  </a:moveTo>
                  <a:lnTo>
                    <a:pt x="0" y="72"/>
                  </a:lnTo>
                  <a:lnTo>
                    <a:pt x="51" y="0"/>
                  </a:lnTo>
                  <a:lnTo>
                    <a:pt x="57" y="1"/>
                  </a:lnTo>
                  <a:lnTo>
                    <a:pt x="63" y="3"/>
                  </a:lnTo>
                  <a:lnTo>
                    <a:pt x="68" y="5"/>
                  </a:lnTo>
                  <a:lnTo>
                    <a:pt x="74" y="7"/>
                  </a:lnTo>
                  <a:lnTo>
                    <a:pt x="80" y="8"/>
                  </a:lnTo>
                  <a:lnTo>
                    <a:pt x="86" y="10"/>
                  </a:lnTo>
                  <a:lnTo>
                    <a:pt x="93" y="11"/>
                  </a:lnTo>
                  <a:lnTo>
                    <a:pt x="99" y="14"/>
                  </a:lnTo>
                  <a:lnTo>
                    <a:pt x="105" y="15"/>
                  </a:lnTo>
                  <a:lnTo>
                    <a:pt x="110" y="16"/>
                  </a:lnTo>
                  <a:lnTo>
                    <a:pt x="115" y="18"/>
                  </a:lnTo>
                  <a:lnTo>
                    <a:pt x="121" y="20"/>
                  </a:lnTo>
                  <a:lnTo>
                    <a:pt x="127" y="23"/>
                  </a:lnTo>
                  <a:lnTo>
                    <a:pt x="134" y="23"/>
                  </a:lnTo>
                  <a:lnTo>
                    <a:pt x="141" y="25"/>
                  </a:lnTo>
                  <a:lnTo>
                    <a:pt x="146" y="27"/>
                  </a:lnTo>
                  <a:lnTo>
                    <a:pt x="152" y="29"/>
                  </a:lnTo>
                  <a:lnTo>
                    <a:pt x="158" y="30"/>
                  </a:lnTo>
                  <a:lnTo>
                    <a:pt x="164" y="32"/>
                  </a:lnTo>
                  <a:lnTo>
                    <a:pt x="169" y="33"/>
                  </a:lnTo>
                  <a:lnTo>
                    <a:pt x="175" y="36"/>
                  </a:lnTo>
                  <a:lnTo>
                    <a:pt x="180" y="37"/>
                  </a:lnTo>
                  <a:lnTo>
                    <a:pt x="187" y="39"/>
                  </a:lnTo>
                  <a:lnTo>
                    <a:pt x="193" y="40"/>
                  </a:lnTo>
                  <a:lnTo>
                    <a:pt x="199" y="42"/>
                  </a:lnTo>
                  <a:lnTo>
                    <a:pt x="205" y="44"/>
                  </a:lnTo>
                  <a:lnTo>
                    <a:pt x="211" y="46"/>
                  </a:lnTo>
                  <a:lnTo>
                    <a:pt x="218" y="47"/>
                  </a:lnTo>
                  <a:lnTo>
                    <a:pt x="223" y="49"/>
                  </a:lnTo>
                  <a:lnTo>
                    <a:pt x="228" y="50"/>
                  </a:lnTo>
                  <a:lnTo>
                    <a:pt x="234" y="52"/>
                  </a:lnTo>
                  <a:lnTo>
                    <a:pt x="240" y="55"/>
                  </a:lnTo>
                  <a:lnTo>
                    <a:pt x="247" y="55"/>
                  </a:lnTo>
                  <a:lnTo>
                    <a:pt x="253" y="58"/>
                  </a:lnTo>
                  <a:lnTo>
                    <a:pt x="259" y="59"/>
                  </a:lnTo>
                  <a:lnTo>
                    <a:pt x="265" y="61"/>
                  </a:lnTo>
                  <a:lnTo>
                    <a:pt x="271" y="63"/>
                  </a:lnTo>
                  <a:lnTo>
                    <a:pt x="277" y="64"/>
                  </a:lnTo>
                  <a:lnTo>
                    <a:pt x="282" y="66"/>
                  </a:lnTo>
                  <a:lnTo>
                    <a:pt x="288" y="68"/>
                  </a:lnTo>
                  <a:lnTo>
                    <a:pt x="293" y="69"/>
                  </a:lnTo>
                  <a:lnTo>
                    <a:pt x="298" y="72"/>
                  </a:lnTo>
                  <a:lnTo>
                    <a:pt x="305" y="72"/>
                  </a:lnTo>
                  <a:lnTo>
                    <a:pt x="311" y="74"/>
                  </a:lnTo>
                  <a:lnTo>
                    <a:pt x="317" y="76"/>
                  </a:lnTo>
                  <a:lnTo>
                    <a:pt x="323" y="78"/>
                  </a:lnTo>
                  <a:lnTo>
                    <a:pt x="329" y="79"/>
                  </a:lnTo>
                  <a:lnTo>
                    <a:pt x="334" y="81"/>
                  </a:lnTo>
                  <a:lnTo>
                    <a:pt x="340" y="82"/>
                  </a:lnTo>
                  <a:lnTo>
                    <a:pt x="346" y="85"/>
                  </a:lnTo>
                  <a:lnTo>
                    <a:pt x="352" y="87"/>
                  </a:lnTo>
                  <a:lnTo>
                    <a:pt x="359" y="88"/>
                  </a:lnTo>
                  <a:lnTo>
                    <a:pt x="365" y="90"/>
                  </a:lnTo>
                  <a:lnTo>
                    <a:pt x="370" y="91"/>
                  </a:lnTo>
                  <a:lnTo>
                    <a:pt x="376" y="94"/>
                  </a:lnTo>
                  <a:lnTo>
                    <a:pt x="383" y="94"/>
                  </a:lnTo>
                  <a:lnTo>
                    <a:pt x="389" y="96"/>
                  </a:lnTo>
                  <a:lnTo>
                    <a:pt x="396" y="98"/>
                  </a:lnTo>
                  <a:lnTo>
                    <a:pt x="401" y="100"/>
                  </a:lnTo>
                  <a:lnTo>
                    <a:pt x="406" y="102"/>
                  </a:lnTo>
                  <a:lnTo>
                    <a:pt x="412" y="103"/>
                  </a:lnTo>
                  <a:lnTo>
                    <a:pt x="418" y="104"/>
                  </a:lnTo>
                  <a:lnTo>
                    <a:pt x="425" y="107"/>
                  </a:lnTo>
                  <a:lnTo>
                    <a:pt x="431" y="109"/>
                  </a:lnTo>
                  <a:lnTo>
                    <a:pt x="437" y="110"/>
                  </a:lnTo>
                  <a:lnTo>
                    <a:pt x="443" y="112"/>
                  </a:lnTo>
                  <a:lnTo>
                    <a:pt x="448" y="113"/>
                  </a:lnTo>
                  <a:lnTo>
                    <a:pt x="454" y="116"/>
                  </a:lnTo>
                  <a:lnTo>
                    <a:pt x="459" y="117"/>
                  </a:lnTo>
                  <a:lnTo>
                    <a:pt x="466" y="120"/>
                  </a:lnTo>
                  <a:lnTo>
                    <a:pt x="472" y="120"/>
                  </a:lnTo>
                  <a:lnTo>
                    <a:pt x="478" y="122"/>
                  </a:lnTo>
                  <a:lnTo>
                    <a:pt x="483" y="124"/>
                  </a:lnTo>
                  <a:lnTo>
                    <a:pt x="489" y="126"/>
                  </a:lnTo>
                  <a:lnTo>
                    <a:pt x="496" y="128"/>
                  </a:lnTo>
                  <a:lnTo>
                    <a:pt x="503" y="129"/>
                  </a:lnTo>
                  <a:lnTo>
                    <a:pt x="509" y="130"/>
                  </a:lnTo>
                  <a:lnTo>
                    <a:pt x="514" y="133"/>
                  </a:lnTo>
                  <a:lnTo>
                    <a:pt x="519" y="134"/>
                  </a:lnTo>
                  <a:lnTo>
                    <a:pt x="525" y="136"/>
                  </a:lnTo>
                  <a:lnTo>
                    <a:pt x="531" y="138"/>
                  </a:lnTo>
                  <a:lnTo>
                    <a:pt x="538" y="140"/>
                  </a:lnTo>
                  <a:lnTo>
                    <a:pt x="544" y="143"/>
                  </a:lnTo>
                  <a:lnTo>
                    <a:pt x="550" y="144"/>
                  </a:lnTo>
                  <a:lnTo>
                    <a:pt x="555" y="147"/>
                  </a:lnTo>
                  <a:lnTo>
                    <a:pt x="561" y="148"/>
                  </a:lnTo>
                  <a:lnTo>
                    <a:pt x="567" y="149"/>
                  </a:lnTo>
                  <a:lnTo>
                    <a:pt x="572" y="151"/>
                  </a:lnTo>
                  <a:lnTo>
                    <a:pt x="579" y="153"/>
                  </a:lnTo>
                  <a:lnTo>
                    <a:pt x="585" y="155"/>
                  </a:lnTo>
                  <a:lnTo>
                    <a:pt x="591" y="156"/>
                  </a:lnTo>
                  <a:lnTo>
                    <a:pt x="596" y="157"/>
                  </a:lnTo>
                  <a:lnTo>
                    <a:pt x="603" y="160"/>
                  </a:lnTo>
                  <a:lnTo>
                    <a:pt x="609" y="161"/>
                  </a:lnTo>
                  <a:lnTo>
                    <a:pt x="615" y="164"/>
                  </a:lnTo>
                  <a:lnTo>
                    <a:pt x="622" y="165"/>
                  </a:lnTo>
                  <a:lnTo>
                    <a:pt x="627" y="166"/>
                  </a:lnTo>
                  <a:lnTo>
                    <a:pt x="632" y="168"/>
                  </a:lnTo>
                  <a:lnTo>
                    <a:pt x="639" y="170"/>
                  </a:lnTo>
                  <a:lnTo>
                    <a:pt x="645" y="173"/>
                  </a:lnTo>
                  <a:lnTo>
                    <a:pt x="651" y="173"/>
                  </a:lnTo>
                  <a:lnTo>
                    <a:pt x="657" y="175"/>
                  </a:lnTo>
                  <a:lnTo>
                    <a:pt x="664" y="177"/>
                  </a:lnTo>
                  <a:lnTo>
                    <a:pt x="669" y="179"/>
                  </a:lnTo>
                  <a:lnTo>
                    <a:pt x="675" y="181"/>
                  </a:lnTo>
                  <a:lnTo>
                    <a:pt x="681" y="182"/>
                  </a:lnTo>
                  <a:lnTo>
                    <a:pt x="686" y="183"/>
                  </a:lnTo>
                  <a:lnTo>
                    <a:pt x="693" y="186"/>
                  </a:lnTo>
                  <a:lnTo>
                    <a:pt x="699" y="187"/>
                  </a:lnTo>
                  <a:lnTo>
                    <a:pt x="705" y="188"/>
                  </a:lnTo>
                  <a:lnTo>
                    <a:pt x="710" y="190"/>
                  </a:lnTo>
                  <a:lnTo>
                    <a:pt x="716" y="192"/>
                  </a:lnTo>
                  <a:lnTo>
                    <a:pt x="811" y="220"/>
                  </a:lnTo>
                  <a:lnTo>
                    <a:pt x="795" y="269"/>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33" name="Freeform 41"/>
            <p:cNvSpPr>
              <a:spLocks/>
            </p:cNvSpPr>
            <p:nvPr/>
          </p:nvSpPr>
          <p:spPr bwMode="auto">
            <a:xfrm>
              <a:off x="3735" y="2877"/>
              <a:ext cx="647" cy="204"/>
            </a:xfrm>
            <a:custGeom>
              <a:avLst/>
              <a:gdLst>
                <a:gd name="T0" fmla="*/ 14 w 647"/>
                <a:gd name="T1" fmla="*/ 0 h 204"/>
                <a:gd name="T2" fmla="*/ 164 w 647"/>
                <a:gd name="T3" fmla="*/ 44 h 204"/>
                <a:gd name="T4" fmla="*/ 171 w 647"/>
                <a:gd name="T5" fmla="*/ 46 h 204"/>
                <a:gd name="T6" fmla="*/ 181 w 647"/>
                <a:gd name="T7" fmla="*/ 49 h 204"/>
                <a:gd name="T8" fmla="*/ 191 w 647"/>
                <a:gd name="T9" fmla="*/ 51 h 204"/>
                <a:gd name="T10" fmla="*/ 202 w 647"/>
                <a:gd name="T11" fmla="*/ 55 h 204"/>
                <a:gd name="T12" fmla="*/ 211 w 647"/>
                <a:gd name="T13" fmla="*/ 58 h 204"/>
                <a:gd name="T14" fmla="*/ 221 w 647"/>
                <a:gd name="T15" fmla="*/ 61 h 204"/>
                <a:gd name="T16" fmla="*/ 230 w 647"/>
                <a:gd name="T17" fmla="*/ 63 h 204"/>
                <a:gd name="T18" fmla="*/ 240 w 647"/>
                <a:gd name="T19" fmla="*/ 67 h 204"/>
                <a:gd name="T20" fmla="*/ 249 w 647"/>
                <a:gd name="T21" fmla="*/ 69 h 204"/>
                <a:gd name="T22" fmla="*/ 259 w 647"/>
                <a:gd name="T23" fmla="*/ 72 h 204"/>
                <a:gd name="T24" fmla="*/ 269 w 647"/>
                <a:gd name="T25" fmla="*/ 74 h 204"/>
                <a:gd name="T26" fmla="*/ 278 w 647"/>
                <a:gd name="T27" fmla="*/ 78 h 204"/>
                <a:gd name="T28" fmla="*/ 288 w 647"/>
                <a:gd name="T29" fmla="*/ 81 h 204"/>
                <a:gd name="T30" fmla="*/ 298 w 647"/>
                <a:gd name="T31" fmla="*/ 84 h 204"/>
                <a:gd name="T32" fmla="*/ 307 w 647"/>
                <a:gd name="T33" fmla="*/ 86 h 204"/>
                <a:gd name="T34" fmla="*/ 317 w 647"/>
                <a:gd name="T35" fmla="*/ 89 h 204"/>
                <a:gd name="T36" fmla="*/ 326 w 647"/>
                <a:gd name="T37" fmla="*/ 91 h 204"/>
                <a:gd name="T38" fmla="*/ 335 w 647"/>
                <a:gd name="T39" fmla="*/ 94 h 204"/>
                <a:gd name="T40" fmla="*/ 346 w 647"/>
                <a:gd name="T41" fmla="*/ 97 h 204"/>
                <a:gd name="T42" fmla="*/ 356 w 647"/>
                <a:gd name="T43" fmla="*/ 101 h 204"/>
                <a:gd name="T44" fmla="*/ 364 w 647"/>
                <a:gd name="T45" fmla="*/ 104 h 204"/>
                <a:gd name="T46" fmla="*/ 374 w 647"/>
                <a:gd name="T47" fmla="*/ 105 h 204"/>
                <a:gd name="T48" fmla="*/ 384 w 647"/>
                <a:gd name="T49" fmla="*/ 108 h 204"/>
                <a:gd name="T50" fmla="*/ 393 w 647"/>
                <a:gd name="T51" fmla="*/ 112 h 204"/>
                <a:gd name="T52" fmla="*/ 403 w 647"/>
                <a:gd name="T53" fmla="*/ 115 h 204"/>
                <a:gd name="T54" fmla="*/ 413 w 647"/>
                <a:gd name="T55" fmla="*/ 118 h 204"/>
                <a:gd name="T56" fmla="*/ 423 w 647"/>
                <a:gd name="T57" fmla="*/ 121 h 204"/>
                <a:gd name="T58" fmla="*/ 430 w 647"/>
                <a:gd name="T59" fmla="*/ 125 h 204"/>
                <a:gd name="T60" fmla="*/ 441 w 647"/>
                <a:gd name="T61" fmla="*/ 127 h 204"/>
                <a:gd name="T62" fmla="*/ 451 w 647"/>
                <a:gd name="T63" fmla="*/ 130 h 204"/>
                <a:gd name="T64" fmla="*/ 461 w 647"/>
                <a:gd name="T65" fmla="*/ 133 h 204"/>
                <a:gd name="T66" fmla="*/ 470 w 647"/>
                <a:gd name="T67" fmla="*/ 137 h 204"/>
                <a:gd name="T68" fmla="*/ 480 w 647"/>
                <a:gd name="T69" fmla="*/ 139 h 204"/>
                <a:gd name="T70" fmla="*/ 489 w 647"/>
                <a:gd name="T71" fmla="*/ 142 h 204"/>
                <a:gd name="T72" fmla="*/ 498 w 647"/>
                <a:gd name="T73" fmla="*/ 145 h 204"/>
                <a:gd name="T74" fmla="*/ 507 w 647"/>
                <a:gd name="T75" fmla="*/ 148 h 204"/>
                <a:gd name="T76" fmla="*/ 517 w 647"/>
                <a:gd name="T77" fmla="*/ 151 h 204"/>
                <a:gd name="T78" fmla="*/ 528 w 647"/>
                <a:gd name="T79" fmla="*/ 153 h 204"/>
                <a:gd name="T80" fmla="*/ 538 w 647"/>
                <a:gd name="T81" fmla="*/ 156 h 204"/>
                <a:gd name="T82" fmla="*/ 545 w 647"/>
                <a:gd name="T83" fmla="*/ 160 h 204"/>
                <a:gd name="T84" fmla="*/ 554 w 647"/>
                <a:gd name="T85" fmla="*/ 163 h 204"/>
                <a:gd name="T86" fmla="*/ 565 w 647"/>
                <a:gd name="T87" fmla="*/ 166 h 204"/>
                <a:gd name="T88" fmla="*/ 575 w 647"/>
                <a:gd name="T89" fmla="*/ 168 h 204"/>
                <a:gd name="T90" fmla="*/ 584 w 647"/>
                <a:gd name="T91" fmla="*/ 172 h 204"/>
                <a:gd name="T92" fmla="*/ 593 w 647"/>
                <a:gd name="T93" fmla="*/ 174 h 204"/>
                <a:gd name="T94" fmla="*/ 603 w 647"/>
                <a:gd name="T95" fmla="*/ 177 h 204"/>
                <a:gd name="T96" fmla="*/ 614 w 647"/>
                <a:gd name="T97" fmla="*/ 180 h 204"/>
                <a:gd name="T98" fmla="*/ 625 w 647"/>
                <a:gd name="T99" fmla="*/ 184 h 204"/>
                <a:gd name="T100" fmla="*/ 636 w 647"/>
                <a:gd name="T101" fmla="*/ 189 h 204"/>
                <a:gd name="T102" fmla="*/ 643 w 647"/>
                <a:gd name="T103" fmla="*/ 194 h 204"/>
                <a:gd name="T104" fmla="*/ 646 w 647"/>
                <a:gd name="T105" fmla="*/ 199 h 204"/>
                <a:gd name="T106" fmla="*/ 645 w 647"/>
                <a:gd name="T107" fmla="*/ 201 h 204"/>
                <a:gd name="T108" fmla="*/ 638 w 647"/>
                <a:gd name="T109" fmla="*/ 203 h 204"/>
                <a:gd name="T110" fmla="*/ 629 w 647"/>
                <a:gd name="T111" fmla="*/ 202 h 204"/>
                <a:gd name="T112" fmla="*/ 618 w 647"/>
                <a:gd name="T113" fmla="*/ 201 h 204"/>
                <a:gd name="T114" fmla="*/ 0 w 647"/>
                <a:gd name="T115" fmla="*/ 40 h 2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7"/>
                <a:gd name="T175" fmla="*/ 0 h 204"/>
                <a:gd name="T176" fmla="*/ 647 w 647"/>
                <a:gd name="T177" fmla="*/ 204 h 2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7" h="204">
                  <a:moveTo>
                    <a:pt x="0" y="40"/>
                  </a:moveTo>
                  <a:lnTo>
                    <a:pt x="14" y="0"/>
                  </a:lnTo>
                  <a:lnTo>
                    <a:pt x="159" y="41"/>
                  </a:lnTo>
                  <a:lnTo>
                    <a:pt x="164" y="44"/>
                  </a:lnTo>
                  <a:lnTo>
                    <a:pt x="168" y="45"/>
                  </a:lnTo>
                  <a:lnTo>
                    <a:pt x="171" y="46"/>
                  </a:lnTo>
                  <a:lnTo>
                    <a:pt x="176" y="48"/>
                  </a:lnTo>
                  <a:lnTo>
                    <a:pt x="181" y="49"/>
                  </a:lnTo>
                  <a:lnTo>
                    <a:pt x="186" y="50"/>
                  </a:lnTo>
                  <a:lnTo>
                    <a:pt x="191" y="51"/>
                  </a:lnTo>
                  <a:lnTo>
                    <a:pt x="196" y="53"/>
                  </a:lnTo>
                  <a:lnTo>
                    <a:pt x="202" y="55"/>
                  </a:lnTo>
                  <a:lnTo>
                    <a:pt x="207" y="57"/>
                  </a:lnTo>
                  <a:lnTo>
                    <a:pt x="211" y="58"/>
                  </a:lnTo>
                  <a:lnTo>
                    <a:pt x="216" y="59"/>
                  </a:lnTo>
                  <a:lnTo>
                    <a:pt x="221" y="61"/>
                  </a:lnTo>
                  <a:lnTo>
                    <a:pt x="226" y="62"/>
                  </a:lnTo>
                  <a:lnTo>
                    <a:pt x="230" y="63"/>
                  </a:lnTo>
                  <a:lnTo>
                    <a:pt x="235" y="64"/>
                  </a:lnTo>
                  <a:lnTo>
                    <a:pt x="240" y="67"/>
                  </a:lnTo>
                  <a:lnTo>
                    <a:pt x="244" y="68"/>
                  </a:lnTo>
                  <a:lnTo>
                    <a:pt x="249" y="69"/>
                  </a:lnTo>
                  <a:lnTo>
                    <a:pt x="254" y="71"/>
                  </a:lnTo>
                  <a:lnTo>
                    <a:pt x="259" y="72"/>
                  </a:lnTo>
                  <a:lnTo>
                    <a:pt x="265" y="73"/>
                  </a:lnTo>
                  <a:lnTo>
                    <a:pt x="269" y="74"/>
                  </a:lnTo>
                  <a:lnTo>
                    <a:pt x="274" y="76"/>
                  </a:lnTo>
                  <a:lnTo>
                    <a:pt x="278" y="78"/>
                  </a:lnTo>
                  <a:lnTo>
                    <a:pt x="283" y="79"/>
                  </a:lnTo>
                  <a:lnTo>
                    <a:pt x="288" y="81"/>
                  </a:lnTo>
                  <a:lnTo>
                    <a:pt x="293" y="82"/>
                  </a:lnTo>
                  <a:lnTo>
                    <a:pt x="298" y="84"/>
                  </a:lnTo>
                  <a:lnTo>
                    <a:pt x="302" y="85"/>
                  </a:lnTo>
                  <a:lnTo>
                    <a:pt x="307" y="86"/>
                  </a:lnTo>
                  <a:lnTo>
                    <a:pt x="312" y="87"/>
                  </a:lnTo>
                  <a:lnTo>
                    <a:pt x="317" y="89"/>
                  </a:lnTo>
                  <a:lnTo>
                    <a:pt x="322" y="90"/>
                  </a:lnTo>
                  <a:lnTo>
                    <a:pt x="326" y="91"/>
                  </a:lnTo>
                  <a:lnTo>
                    <a:pt x="331" y="93"/>
                  </a:lnTo>
                  <a:lnTo>
                    <a:pt x="335" y="94"/>
                  </a:lnTo>
                  <a:lnTo>
                    <a:pt x="341" y="96"/>
                  </a:lnTo>
                  <a:lnTo>
                    <a:pt x="346" y="97"/>
                  </a:lnTo>
                  <a:lnTo>
                    <a:pt x="351" y="99"/>
                  </a:lnTo>
                  <a:lnTo>
                    <a:pt x="356" y="101"/>
                  </a:lnTo>
                  <a:lnTo>
                    <a:pt x="360" y="102"/>
                  </a:lnTo>
                  <a:lnTo>
                    <a:pt x="364" y="104"/>
                  </a:lnTo>
                  <a:lnTo>
                    <a:pt x="369" y="104"/>
                  </a:lnTo>
                  <a:lnTo>
                    <a:pt x="374" y="105"/>
                  </a:lnTo>
                  <a:lnTo>
                    <a:pt x="379" y="107"/>
                  </a:lnTo>
                  <a:lnTo>
                    <a:pt x="384" y="108"/>
                  </a:lnTo>
                  <a:lnTo>
                    <a:pt x="389" y="111"/>
                  </a:lnTo>
                  <a:lnTo>
                    <a:pt x="393" y="112"/>
                  </a:lnTo>
                  <a:lnTo>
                    <a:pt x="398" y="114"/>
                  </a:lnTo>
                  <a:lnTo>
                    <a:pt x="403" y="115"/>
                  </a:lnTo>
                  <a:lnTo>
                    <a:pt x="408" y="117"/>
                  </a:lnTo>
                  <a:lnTo>
                    <a:pt x="413" y="118"/>
                  </a:lnTo>
                  <a:lnTo>
                    <a:pt x="418" y="119"/>
                  </a:lnTo>
                  <a:lnTo>
                    <a:pt x="423" y="121"/>
                  </a:lnTo>
                  <a:lnTo>
                    <a:pt x="427" y="122"/>
                  </a:lnTo>
                  <a:lnTo>
                    <a:pt x="430" y="125"/>
                  </a:lnTo>
                  <a:lnTo>
                    <a:pt x="435" y="126"/>
                  </a:lnTo>
                  <a:lnTo>
                    <a:pt x="441" y="127"/>
                  </a:lnTo>
                  <a:lnTo>
                    <a:pt x="446" y="129"/>
                  </a:lnTo>
                  <a:lnTo>
                    <a:pt x="451" y="130"/>
                  </a:lnTo>
                  <a:lnTo>
                    <a:pt x="456" y="132"/>
                  </a:lnTo>
                  <a:lnTo>
                    <a:pt x="461" y="133"/>
                  </a:lnTo>
                  <a:lnTo>
                    <a:pt x="466" y="136"/>
                  </a:lnTo>
                  <a:lnTo>
                    <a:pt x="470" y="137"/>
                  </a:lnTo>
                  <a:lnTo>
                    <a:pt x="475" y="137"/>
                  </a:lnTo>
                  <a:lnTo>
                    <a:pt x="480" y="139"/>
                  </a:lnTo>
                  <a:lnTo>
                    <a:pt x="485" y="140"/>
                  </a:lnTo>
                  <a:lnTo>
                    <a:pt x="489" y="142"/>
                  </a:lnTo>
                  <a:lnTo>
                    <a:pt x="493" y="143"/>
                  </a:lnTo>
                  <a:lnTo>
                    <a:pt x="498" y="145"/>
                  </a:lnTo>
                  <a:lnTo>
                    <a:pt x="503" y="146"/>
                  </a:lnTo>
                  <a:lnTo>
                    <a:pt x="507" y="148"/>
                  </a:lnTo>
                  <a:lnTo>
                    <a:pt x="512" y="150"/>
                  </a:lnTo>
                  <a:lnTo>
                    <a:pt x="517" y="151"/>
                  </a:lnTo>
                  <a:lnTo>
                    <a:pt x="522" y="152"/>
                  </a:lnTo>
                  <a:lnTo>
                    <a:pt x="528" y="153"/>
                  </a:lnTo>
                  <a:lnTo>
                    <a:pt x="532" y="155"/>
                  </a:lnTo>
                  <a:lnTo>
                    <a:pt x="538" y="156"/>
                  </a:lnTo>
                  <a:lnTo>
                    <a:pt x="541" y="157"/>
                  </a:lnTo>
                  <a:lnTo>
                    <a:pt x="545" y="160"/>
                  </a:lnTo>
                  <a:lnTo>
                    <a:pt x="551" y="161"/>
                  </a:lnTo>
                  <a:lnTo>
                    <a:pt x="554" y="163"/>
                  </a:lnTo>
                  <a:lnTo>
                    <a:pt x="560" y="164"/>
                  </a:lnTo>
                  <a:lnTo>
                    <a:pt x="565" y="166"/>
                  </a:lnTo>
                  <a:lnTo>
                    <a:pt x="570" y="167"/>
                  </a:lnTo>
                  <a:lnTo>
                    <a:pt x="575" y="168"/>
                  </a:lnTo>
                  <a:lnTo>
                    <a:pt x="580" y="170"/>
                  </a:lnTo>
                  <a:lnTo>
                    <a:pt x="584" y="172"/>
                  </a:lnTo>
                  <a:lnTo>
                    <a:pt x="589" y="173"/>
                  </a:lnTo>
                  <a:lnTo>
                    <a:pt x="593" y="174"/>
                  </a:lnTo>
                  <a:lnTo>
                    <a:pt x="598" y="176"/>
                  </a:lnTo>
                  <a:lnTo>
                    <a:pt x="603" y="177"/>
                  </a:lnTo>
                  <a:lnTo>
                    <a:pt x="608" y="178"/>
                  </a:lnTo>
                  <a:lnTo>
                    <a:pt x="614" y="180"/>
                  </a:lnTo>
                  <a:lnTo>
                    <a:pt x="617" y="181"/>
                  </a:lnTo>
                  <a:lnTo>
                    <a:pt x="625" y="184"/>
                  </a:lnTo>
                  <a:lnTo>
                    <a:pt x="632" y="187"/>
                  </a:lnTo>
                  <a:lnTo>
                    <a:pt x="636" y="189"/>
                  </a:lnTo>
                  <a:lnTo>
                    <a:pt x="640" y="192"/>
                  </a:lnTo>
                  <a:lnTo>
                    <a:pt x="643" y="194"/>
                  </a:lnTo>
                  <a:lnTo>
                    <a:pt x="646" y="196"/>
                  </a:lnTo>
                  <a:lnTo>
                    <a:pt x="646" y="199"/>
                  </a:lnTo>
                  <a:lnTo>
                    <a:pt x="646" y="200"/>
                  </a:lnTo>
                  <a:lnTo>
                    <a:pt x="645" y="201"/>
                  </a:lnTo>
                  <a:lnTo>
                    <a:pt x="641" y="202"/>
                  </a:lnTo>
                  <a:lnTo>
                    <a:pt x="638" y="203"/>
                  </a:lnTo>
                  <a:lnTo>
                    <a:pt x="635" y="203"/>
                  </a:lnTo>
                  <a:lnTo>
                    <a:pt x="629" y="202"/>
                  </a:lnTo>
                  <a:lnTo>
                    <a:pt x="624" y="202"/>
                  </a:lnTo>
                  <a:lnTo>
                    <a:pt x="618" y="201"/>
                  </a:lnTo>
                  <a:lnTo>
                    <a:pt x="611" y="200"/>
                  </a:lnTo>
                  <a:lnTo>
                    <a:pt x="0" y="40"/>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46134" name="Freeform 42"/>
            <p:cNvSpPr>
              <a:spLocks/>
            </p:cNvSpPr>
            <p:nvPr/>
          </p:nvSpPr>
          <p:spPr bwMode="auto">
            <a:xfrm>
              <a:off x="3732" y="2879"/>
              <a:ext cx="658" cy="208"/>
            </a:xfrm>
            <a:custGeom>
              <a:avLst/>
              <a:gdLst>
                <a:gd name="T0" fmla="*/ 17 w 658"/>
                <a:gd name="T1" fmla="*/ 0 h 208"/>
                <a:gd name="T2" fmla="*/ 168 w 658"/>
                <a:gd name="T3" fmla="*/ 43 h 208"/>
                <a:gd name="T4" fmla="*/ 177 w 658"/>
                <a:gd name="T5" fmla="*/ 46 h 208"/>
                <a:gd name="T6" fmla="*/ 187 w 658"/>
                <a:gd name="T7" fmla="*/ 49 h 208"/>
                <a:gd name="T8" fmla="*/ 197 w 658"/>
                <a:gd name="T9" fmla="*/ 51 h 208"/>
                <a:gd name="T10" fmla="*/ 208 w 658"/>
                <a:gd name="T11" fmla="*/ 54 h 208"/>
                <a:gd name="T12" fmla="*/ 217 w 658"/>
                <a:gd name="T13" fmla="*/ 57 h 208"/>
                <a:gd name="T14" fmla="*/ 226 w 658"/>
                <a:gd name="T15" fmla="*/ 61 h 208"/>
                <a:gd name="T16" fmla="*/ 236 w 658"/>
                <a:gd name="T17" fmla="*/ 63 h 208"/>
                <a:gd name="T18" fmla="*/ 247 w 658"/>
                <a:gd name="T19" fmla="*/ 66 h 208"/>
                <a:gd name="T20" fmla="*/ 256 w 658"/>
                <a:gd name="T21" fmla="*/ 70 h 208"/>
                <a:gd name="T22" fmla="*/ 266 w 658"/>
                <a:gd name="T23" fmla="*/ 73 h 208"/>
                <a:gd name="T24" fmla="*/ 275 w 658"/>
                <a:gd name="T25" fmla="*/ 74 h 208"/>
                <a:gd name="T26" fmla="*/ 283 w 658"/>
                <a:gd name="T27" fmla="*/ 77 h 208"/>
                <a:gd name="T28" fmla="*/ 294 w 658"/>
                <a:gd name="T29" fmla="*/ 81 h 208"/>
                <a:gd name="T30" fmla="*/ 304 w 658"/>
                <a:gd name="T31" fmla="*/ 84 h 208"/>
                <a:gd name="T32" fmla="*/ 315 w 658"/>
                <a:gd name="T33" fmla="*/ 86 h 208"/>
                <a:gd name="T34" fmla="*/ 324 w 658"/>
                <a:gd name="T35" fmla="*/ 89 h 208"/>
                <a:gd name="T36" fmla="*/ 333 w 658"/>
                <a:gd name="T37" fmla="*/ 92 h 208"/>
                <a:gd name="T38" fmla="*/ 343 w 658"/>
                <a:gd name="T39" fmla="*/ 95 h 208"/>
                <a:gd name="T40" fmla="*/ 354 w 658"/>
                <a:gd name="T41" fmla="*/ 98 h 208"/>
                <a:gd name="T42" fmla="*/ 363 w 658"/>
                <a:gd name="T43" fmla="*/ 101 h 208"/>
                <a:gd name="T44" fmla="*/ 373 w 658"/>
                <a:gd name="T45" fmla="*/ 104 h 208"/>
                <a:gd name="T46" fmla="*/ 383 w 658"/>
                <a:gd name="T47" fmla="*/ 106 h 208"/>
                <a:gd name="T48" fmla="*/ 392 w 658"/>
                <a:gd name="T49" fmla="*/ 110 h 208"/>
                <a:gd name="T50" fmla="*/ 402 w 658"/>
                <a:gd name="T51" fmla="*/ 113 h 208"/>
                <a:gd name="T52" fmla="*/ 412 w 658"/>
                <a:gd name="T53" fmla="*/ 116 h 208"/>
                <a:gd name="T54" fmla="*/ 422 w 658"/>
                <a:gd name="T55" fmla="*/ 119 h 208"/>
                <a:gd name="T56" fmla="*/ 431 w 658"/>
                <a:gd name="T57" fmla="*/ 122 h 208"/>
                <a:gd name="T58" fmla="*/ 440 w 658"/>
                <a:gd name="T59" fmla="*/ 124 h 208"/>
                <a:gd name="T60" fmla="*/ 451 w 658"/>
                <a:gd name="T61" fmla="*/ 128 h 208"/>
                <a:gd name="T62" fmla="*/ 461 w 658"/>
                <a:gd name="T63" fmla="*/ 131 h 208"/>
                <a:gd name="T64" fmla="*/ 471 w 658"/>
                <a:gd name="T65" fmla="*/ 134 h 208"/>
                <a:gd name="T66" fmla="*/ 480 w 658"/>
                <a:gd name="T67" fmla="*/ 137 h 208"/>
                <a:gd name="T68" fmla="*/ 489 w 658"/>
                <a:gd name="T69" fmla="*/ 140 h 208"/>
                <a:gd name="T70" fmla="*/ 499 w 658"/>
                <a:gd name="T71" fmla="*/ 142 h 208"/>
                <a:gd name="T72" fmla="*/ 508 w 658"/>
                <a:gd name="T73" fmla="*/ 145 h 208"/>
                <a:gd name="T74" fmla="*/ 518 w 658"/>
                <a:gd name="T75" fmla="*/ 148 h 208"/>
                <a:gd name="T76" fmla="*/ 527 w 658"/>
                <a:gd name="T77" fmla="*/ 152 h 208"/>
                <a:gd name="T78" fmla="*/ 539 w 658"/>
                <a:gd name="T79" fmla="*/ 154 h 208"/>
                <a:gd name="T80" fmla="*/ 547 w 658"/>
                <a:gd name="T81" fmla="*/ 157 h 208"/>
                <a:gd name="T82" fmla="*/ 556 w 658"/>
                <a:gd name="T83" fmla="*/ 160 h 208"/>
                <a:gd name="T84" fmla="*/ 566 w 658"/>
                <a:gd name="T85" fmla="*/ 163 h 208"/>
                <a:gd name="T86" fmla="*/ 577 w 658"/>
                <a:gd name="T87" fmla="*/ 166 h 208"/>
                <a:gd name="T88" fmla="*/ 586 w 658"/>
                <a:gd name="T89" fmla="*/ 169 h 208"/>
                <a:gd name="T90" fmla="*/ 595 w 658"/>
                <a:gd name="T91" fmla="*/ 173 h 208"/>
                <a:gd name="T92" fmla="*/ 605 w 658"/>
                <a:gd name="T93" fmla="*/ 175 h 208"/>
                <a:gd name="T94" fmla="*/ 615 w 658"/>
                <a:gd name="T95" fmla="*/ 178 h 208"/>
                <a:gd name="T96" fmla="*/ 625 w 658"/>
                <a:gd name="T97" fmla="*/ 182 h 208"/>
                <a:gd name="T98" fmla="*/ 638 w 658"/>
                <a:gd name="T99" fmla="*/ 185 h 208"/>
                <a:gd name="T100" fmla="*/ 649 w 658"/>
                <a:gd name="T101" fmla="*/ 190 h 208"/>
                <a:gd name="T102" fmla="*/ 656 w 658"/>
                <a:gd name="T103" fmla="*/ 195 h 208"/>
                <a:gd name="T104" fmla="*/ 657 w 658"/>
                <a:gd name="T105" fmla="*/ 201 h 208"/>
                <a:gd name="T106" fmla="*/ 655 w 658"/>
                <a:gd name="T107" fmla="*/ 204 h 208"/>
                <a:gd name="T108" fmla="*/ 650 w 658"/>
                <a:gd name="T109" fmla="*/ 206 h 208"/>
                <a:gd name="T110" fmla="*/ 642 w 658"/>
                <a:gd name="T111" fmla="*/ 207 h 208"/>
                <a:gd name="T112" fmla="*/ 630 w 658"/>
                <a:gd name="T113" fmla="*/ 205 h 208"/>
                <a:gd name="T114" fmla="*/ 0 w 658"/>
                <a:gd name="T115" fmla="*/ 47 h 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8"/>
                <a:gd name="T175" fmla="*/ 0 h 208"/>
                <a:gd name="T176" fmla="*/ 658 w 658"/>
                <a:gd name="T177" fmla="*/ 208 h 2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8" h="208">
                  <a:moveTo>
                    <a:pt x="0" y="47"/>
                  </a:moveTo>
                  <a:lnTo>
                    <a:pt x="17" y="0"/>
                  </a:lnTo>
                  <a:lnTo>
                    <a:pt x="164" y="41"/>
                  </a:lnTo>
                  <a:lnTo>
                    <a:pt x="168" y="43"/>
                  </a:lnTo>
                  <a:lnTo>
                    <a:pt x="172" y="44"/>
                  </a:lnTo>
                  <a:lnTo>
                    <a:pt x="177" y="46"/>
                  </a:lnTo>
                  <a:lnTo>
                    <a:pt x="182" y="47"/>
                  </a:lnTo>
                  <a:lnTo>
                    <a:pt x="187" y="49"/>
                  </a:lnTo>
                  <a:lnTo>
                    <a:pt x="192" y="50"/>
                  </a:lnTo>
                  <a:lnTo>
                    <a:pt x="197" y="51"/>
                  </a:lnTo>
                  <a:lnTo>
                    <a:pt x="202" y="53"/>
                  </a:lnTo>
                  <a:lnTo>
                    <a:pt x="208" y="54"/>
                  </a:lnTo>
                  <a:lnTo>
                    <a:pt x="212" y="56"/>
                  </a:lnTo>
                  <a:lnTo>
                    <a:pt x="217" y="57"/>
                  </a:lnTo>
                  <a:lnTo>
                    <a:pt x="221" y="60"/>
                  </a:lnTo>
                  <a:lnTo>
                    <a:pt x="226" y="61"/>
                  </a:lnTo>
                  <a:lnTo>
                    <a:pt x="232" y="63"/>
                  </a:lnTo>
                  <a:lnTo>
                    <a:pt x="236" y="63"/>
                  </a:lnTo>
                  <a:lnTo>
                    <a:pt x="242" y="64"/>
                  </a:lnTo>
                  <a:lnTo>
                    <a:pt x="247" y="66"/>
                  </a:lnTo>
                  <a:lnTo>
                    <a:pt x="251" y="68"/>
                  </a:lnTo>
                  <a:lnTo>
                    <a:pt x="256" y="70"/>
                  </a:lnTo>
                  <a:lnTo>
                    <a:pt x="261" y="71"/>
                  </a:lnTo>
                  <a:lnTo>
                    <a:pt x="266" y="73"/>
                  </a:lnTo>
                  <a:lnTo>
                    <a:pt x="270" y="73"/>
                  </a:lnTo>
                  <a:lnTo>
                    <a:pt x="275" y="74"/>
                  </a:lnTo>
                  <a:lnTo>
                    <a:pt x="279" y="76"/>
                  </a:lnTo>
                  <a:lnTo>
                    <a:pt x="283" y="77"/>
                  </a:lnTo>
                  <a:lnTo>
                    <a:pt x="289" y="80"/>
                  </a:lnTo>
                  <a:lnTo>
                    <a:pt x="294" y="81"/>
                  </a:lnTo>
                  <a:lnTo>
                    <a:pt x="299" y="83"/>
                  </a:lnTo>
                  <a:lnTo>
                    <a:pt x="304" y="84"/>
                  </a:lnTo>
                  <a:lnTo>
                    <a:pt x="309" y="85"/>
                  </a:lnTo>
                  <a:lnTo>
                    <a:pt x="315" y="86"/>
                  </a:lnTo>
                  <a:lnTo>
                    <a:pt x="320" y="87"/>
                  </a:lnTo>
                  <a:lnTo>
                    <a:pt x="324" y="89"/>
                  </a:lnTo>
                  <a:lnTo>
                    <a:pt x="329" y="90"/>
                  </a:lnTo>
                  <a:lnTo>
                    <a:pt x="333" y="92"/>
                  </a:lnTo>
                  <a:lnTo>
                    <a:pt x="339" y="93"/>
                  </a:lnTo>
                  <a:lnTo>
                    <a:pt x="343" y="95"/>
                  </a:lnTo>
                  <a:lnTo>
                    <a:pt x="349" y="96"/>
                  </a:lnTo>
                  <a:lnTo>
                    <a:pt x="354" y="98"/>
                  </a:lnTo>
                  <a:lnTo>
                    <a:pt x="359" y="100"/>
                  </a:lnTo>
                  <a:lnTo>
                    <a:pt x="363" y="101"/>
                  </a:lnTo>
                  <a:lnTo>
                    <a:pt x="368" y="103"/>
                  </a:lnTo>
                  <a:lnTo>
                    <a:pt x="373" y="104"/>
                  </a:lnTo>
                  <a:lnTo>
                    <a:pt x="378" y="105"/>
                  </a:lnTo>
                  <a:lnTo>
                    <a:pt x="383" y="106"/>
                  </a:lnTo>
                  <a:lnTo>
                    <a:pt x="387" y="107"/>
                  </a:lnTo>
                  <a:lnTo>
                    <a:pt x="392" y="110"/>
                  </a:lnTo>
                  <a:lnTo>
                    <a:pt x="397" y="111"/>
                  </a:lnTo>
                  <a:lnTo>
                    <a:pt x="402" y="113"/>
                  </a:lnTo>
                  <a:lnTo>
                    <a:pt x="407" y="114"/>
                  </a:lnTo>
                  <a:lnTo>
                    <a:pt x="412" y="116"/>
                  </a:lnTo>
                  <a:lnTo>
                    <a:pt x="417" y="117"/>
                  </a:lnTo>
                  <a:lnTo>
                    <a:pt x="422" y="119"/>
                  </a:lnTo>
                  <a:lnTo>
                    <a:pt x="427" y="121"/>
                  </a:lnTo>
                  <a:lnTo>
                    <a:pt x="431" y="122"/>
                  </a:lnTo>
                  <a:lnTo>
                    <a:pt x="435" y="123"/>
                  </a:lnTo>
                  <a:lnTo>
                    <a:pt x="440" y="124"/>
                  </a:lnTo>
                  <a:lnTo>
                    <a:pt x="445" y="126"/>
                  </a:lnTo>
                  <a:lnTo>
                    <a:pt x="451" y="128"/>
                  </a:lnTo>
                  <a:lnTo>
                    <a:pt x="456" y="130"/>
                  </a:lnTo>
                  <a:lnTo>
                    <a:pt x="461" y="131"/>
                  </a:lnTo>
                  <a:lnTo>
                    <a:pt x="466" y="132"/>
                  </a:lnTo>
                  <a:lnTo>
                    <a:pt x="471" y="134"/>
                  </a:lnTo>
                  <a:lnTo>
                    <a:pt x="475" y="135"/>
                  </a:lnTo>
                  <a:lnTo>
                    <a:pt x="480" y="137"/>
                  </a:lnTo>
                  <a:lnTo>
                    <a:pt x="485" y="137"/>
                  </a:lnTo>
                  <a:lnTo>
                    <a:pt x="489" y="140"/>
                  </a:lnTo>
                  <a:lnTo>
                    <a:pt x="494" y="141"/>
                  </a:lnTo>
                  <a:lnTo>
                    <a:pt x="499" y="142"/>
                  </a:lnTo>
                  <a:lnTo>
                    <a:pt x="504" y="144"/>
                  </a:lnTo>
                  <a:lnTo>
                    <a:pt x="508" y="145"/>
                  </a:lnTo>
                  <a:lnTo>
                    <a:pt x="513" y="147"/>
                  </a:lnTo>
                  <a:lnTo>
                    <a:pt x="518" y="148"/>
                  </a:lnTo>
                  <a:lnTo>
                    <a:pt x="523" y="149"/>
                  </a:lnTo>
                  <a:lnTo>
                    <a:pt x="527" y="152"/>
                  </a:lnTo>
                  <a:lnTo>
                    <a:pt x="533" y="152"/>
                  </a:lnTo>
                  <a:lnTo>
                    <a:pt x="539" y="154"/>
                  </a:lnTo>
                  <a:lnTo>
                    <a:pt x="542" y="155"/>
                  </a:lnTo>
                  <a:lnTo>
                    <a:pt x="547" y="157"/>
                  </a:lnTo>
                  <a:lnTo>
                    <a:pt x="551" y="158"/>
                  </a:lnTo>
                  <a:lnTo>
                    <a:pt x="556" y="160"/>
                  </a:lnTo>
                  <a:lnTo>
                    <a:pt x="562" y="162"/>
                  </a:lnTo>
                  <a:lnTo>
                    <a:pt x="566" y="163"/>
                  </a:lnTo>
                  <a:lnTo>
                    <a:pt x="572" y="165"/>
                  </a:lnTo>
                  <a:lnTo>
                    <a:pt x="577" y="166"/>
                  </a:lnTo>
                  <a:lnTo>
                    <a:pt x="582" y="168"/>
                  </a:lnTo>
                  <a:lnTo>
                    <a:pt x="586" y="169"/>
                  </a:lnTo>
                  <a:lnTo>
                    <a:pt x="591" y="171"/>
                  </a:lnTo>
                  <a:lnTo>
                    <a:pt x="595" y="173"/>
                  </a:lnTo>
                  <a:lnTo>
                    <a:pt x="600" y="173"/>
                  </a:lnTo>
                  <a:lnTo>
                    <a:pt x="605" y="175"/>
                  </a:lnTo>
                  <a:lnTo>
                    <a:pt x="610" y="176"/>
                  </a:lnTo>
                  <a:lnTo>
                    <a:pt x="615" y="178"/>
                  </a:lnTo>
                  <a:lnTo>
                    <a:pt x="620" y="179"/>
                  </a:lnTo>
                  <a:lnTo>
                    <a:pt x="625" y="182"/>
                  </a:lnTo>
                  <a:lnTo>
                    <a:pt x="629" y="182"/>
                  </a:lnTo>
                  <a:lnTo>
                    <a:pt x="638" y="185"/>
                  </a:lnTo>
                  <a:lnTo>
                    <a:pt x="644" y="188"/>
                  </a:lnTo>
                  <a:lnTo>
                    <a:pt x="649" y="190"/>
                  </a:lnTo>
                  <a:lnTo>
                    <a:pt x="653" y="193"/>
                  </a:lnTo>
                  <a:lnTo>
                    <a:pt x="656" y="195"/>
                  </a:lnTo>
                  <a:lnTo>
                    <a:pt x="657" y="198"/>
                  </a:lnTo>
                  <a:lnTo>
                    <a:pt x="657" y="201"/>
                  </a:lnTo>
                  <a:lnTo>
                    <a:pt x="657" y="203"/>
                  </a:lnTo>
                  <a:lnTo>
                    <a:pt x="655" y="204"/>
                  </a:lnTo>
                  <a:lnTo>
                    <a:pt x="653" y="205"/>
                  </a:lnTo>
                  <a:lnTo>
                    <a:pt x="650" y="206"/>
                  </a:lnTo>
                  <a:lnTo>
                    <a:pt x="647" y="207"/>
                  </a:lnTo>
                  <a:lnTo>
                    <a:pt x="642" y="207"/>
                  </a:lnTo>
                  <a:lnTo>
                    <a:pt x="636" y="207"/>
                  </a:lnTo>
                  <a:lnTo>
                    <a:pt x="630" y="205"/>
                  </a:lnTo>
                  <a:lnTo>
                    <a:pt x="623" y="205"/>
                  </a:lnTo>
                  <a:lnTo>
                    <a:pt x="0" y="47"/>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35" name="Freeform 43"/>
            <p:cNvSpPr>
              <a:spLocks/>
            </p:cNvSpPr>
            <p:nvPr/>
          </p:nvSpPr>
          <p:spPr bwMode="auto">
            <a:xfrm>
              <a:off x="4043" y="3002"/>
              <a:ext cx="9" cy="15"/>
            </a:xfrm>
            <a:custGeom>
              <a:avLst/>
              <a:gdLst>
                <a:gd name="T0" fmla="*/ 5 w 9"/>
                <a:gd name="T1" fmla="*/ 1 h 15"/>
                <a:gd name="T2" fmla="*/ 7 w 9"/>
                <a:gd name="T3" fmla="*/ 2 h 15"/>
                <a:gd name="T4" fmla="*/ 8 w 9"/>
                <a:gd name="T5" fmla="*/ 2 h 15"/>
                <a:gd name="T6" fmla="*/ 7 w 9"/>
                <a:gd name="T7" fmla="*/ 3 h 15"/>
                <a:gd name="T8" fmla="*/ 4 w 9"/>
                <a:gd name="T9" fmla="*/ 13 h 15"/>
                <a:gd name="T10" fmla="*/ 4 w 9"/>
                <a:gd name="T11" fmla="*/ 14 h 15"/>
                <a:gd name="T12" fmla="*/ 3 w 9"/>
                <a:gd name="T13" fmla="*/ 14 h 15"/>
                <a:gd name="T14" fmla="*/ 1 w 9"/>
                <a:gd name="T15" fmla="*/ 14 h 15"/>
                <a:gd name="T16" fmla="*/ 0 w 9"/>
                <a:gd name="T17" fmla="*/ 13 h 15"/>
                <a:gd name="T18" fmla="*/ 0 w 9"/>
                <a:gd name="T19" fmla="*/ 12 h 15"/>
                <a:gd name="T20" fmla="*/ 3 w 9"/>
                <a:gd name="T21" fmla="*/ 1 h 15"/>
                <a:gd name="T22" fmla="*/ 5 w 9"/>
                <a:gd name="T23" fmla="*/ 0 h 15"/>
                <a:gd name="T24" fmla="*/ 5 w 9"/>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5"/>
                <a:gd name="T41" fmla="*/ 9 w 9"/>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5">
                  <a:moveTo>
                    <a:pt x="5" y="1"/>
                  </a:moveTo>
                  <a:lnTo>
                    <a:pt x="7" y="2"/>
                  </a:lnTo>
                  <a:lnTo>
                    <a:pt x="8" y="2"/>
                  </a:lnTo>
                  <a:lnTo>
                    <a:pt x="7" y="3"/>
                  </a:lnTo>
                  <a:lnTo>
                    <a:pt x="4" y="13"/>
                  </a:lnTo>
                  <a:lnTo>
                    <a:pt x="4" y="14"/>
                  </a:lnTo>
                  <a:lnTo>
                    <a:pt x="3" y="14"/>
                  </a:lnTo>
                  <a:lnTo>
                    <a:pt x="1" y="14"/>
                  </a:lnTo>
                  <a:lnTo>
                    <a:pt x="0" y="13"/>
                  </a:lnTo>
                  <a:lnTo>
                    <a:pt x="0" y="12"/>
                  </a:lnTo>
                  <a:lnTo>
                    <a:pt x="3" y="1"/>
                  </a:lnTo>
                  <a:lnTo>
                    <a:pt x="5" y="0"/>
                  </a:lnTo>
                  <a:lnTo>
                    <a:pt x="5" y="1"/>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36" name="Freeform 44"/>
            <p:cNvSpPr>
              <a:spLocks/>
            </p:cNvSpPr>
            <p:nvPr/>
          </p:nvSpPr>
          <p:spPr bwMode="auto">
            <a:xfrm>
              <a:off x="4044" y="3004"/>
              <a:ext cx="14" cy="25"/>
            </a:xfrm>
            <a:custGeom>
              <a:avLst/>
              <a:gdLst>
                <a:gd name="T0" fmla="*/ 12 w 14"/>
                <a:gd name="T1" fmla="*/ 1 h 25"/>
                <a:gd name="T2" fmla="*/ 8 w 14"/>
                <a:gd name="T3" fmla="*/ 0 h 25"/>
                <a:gd name="T4" fmla="*/ 7 w 14"/>
                <a:gd name="T5" fmla="*/ 0 h 25"/>
                <a:gd name="T6" fmla="*/ 6 w 14"/>
                <a:gd name="T7" fmla="*/ 1 h 25"/>
                <a:gd name="T8" fmla="*/ 1 w 14"/>
                <a:gd name="T9" fmla="*/ 20 h 25"/>
                <a:gd name="T10" fmla="*/ 0 w 14"/>
                <a:gd name="T11" fmla="*/ 21 h 25"/>
                <a:gd name="T12" fmla="*/ 1 w 14"/>
                <a:gd name="T13" fmla="*/ 21 h 25"/>
                <a:gd name="T14" fmla="*/ 4 w 14"/>
                <a:gd name="T15" fmla="*/ 23 h 25"/>
                <a:gd name="T16" fmla="*/ 5 w 14"/>
                <a:gd name="T17" fmla="*/ 24 h 25"/>
                <a:gd name="T18" fmla="*/ 6 w 14"/>
                <a:gd name="T19" fmla="*/ 23 h 25"/>
                <a:gd name="T20" fmla="*/ 12 w 14"/>
                <a:gd name="T21" fmla="*/ 3 h 25"/>
                <a:gd name="T22" fmla="*/ 13 w 14"/>
                <a:gd name="T23" fmla="*/ 2 h 25"/>
                <a:gd name="T24" fmla="*/ 12 w 14"/>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5"/>
                <a:gd name="T41" fmla="*/ 14 w 1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5">
                  <a:moveTo>
                    <a:pt x="12" y="1"/>
                  </a:moveTo>
                  <a:lnTo>
                    <a:pt x="8" y="0"/>
                  </a:lnTo>
                  <a:lnTo>
                    <a:pt x="7" y="0"/>
                  </a:lnTo>
                  <a:lnTo>
                    <a:pt x="6" y="1"/>
                  </a:lnTo>
                  <a:lnTo>
                    <a:pt x="1" y="20"/>
                  </a:lnTo>
                  <a:lnTo>
                    <a:pt x="0" y="21"/>
                  </a:lnTo>
                  <a:lnTo>
                    <a:pt x="1" y="21"/>
                  </a:lnTo>
                  <a:lnTo>
                    <a:pt x="4" y="23"/>
                  </a:lnTo>
                  <a:lnTo>
                    <a:pt x="5" y="24"/>
                  </a:lnTo>
                  <a:lnTo>
                    <a:pt x="6" y="23"/>
                  </a:lnTo>
                  <a:lnTo>
                    <a:pt x="12" y="3"/>
                  </a:lnTo>
                  <a:lnTo>
                    <a:pt x="13" y="2"/>
                  </a:lnTo>
                  <a:lnTo>
                    <a:pt x="12" y="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37" name="Freeform 45"/>
            <p:cNvSpPr>
              <a:spLocks/>
            </p:cNvSpPr>
            <p:nvPr/>
          </p:nvSpPr>
          <p:spPr bwMode="auto">
            <a:xfrm>
              <a:off x="3759" y="2902"/>
              <a:ext cx="64" cy="28"/>
            </a:xfrm>
            <a:custGeom>
              <a:avLst/>
              <a:gdLst>
                <a:gd name="T0" fmla="*/ 49 w 64"/>
                <a:gd name="T1" fmla="*/ 13 h 28"/>
                <a:gd name="T2" fmla="*/ 17 w 64"/>
                <a:gd name="T3" fmla="*/ 2 h 28"/>
                <a:gd name="T4" fmla="*/ 13 w 64"/>
                <a:gd name="T5" fmla="*/ 2 h 28"/>
                <a:gd name="T6" fmla="*/ 11 w 64"/>
                <a:gd name="T7" fmla="*/ 2 h 28"/>
                <a:gd name="T8" fmla="*/ 8 w 64"/>
                <a:gd name="T9" fmla="*/ 0 h 28"/>
                <a:gd name="T10" fmla="*/ 5 w 64"/>
                <a:gd name="T11" fmla="*/ 1 h 28"/>
                <a:gd name="T12" fmla="*/ 4 w 64"/>
                <a:gd name="T13" fmla="*/ 2 h 28"/>
                <a:gd name="T14" fmla="*/ 2 w 64"/>
                <a:gd name="T15" fmla="*/ 2 h 28"/>
                <a:gd name="T16" fmla="*/ 1 w 64"/>
                <a:gd name="T17" fmla="*/ 3 h 28"/>
                <a:gd name="T18" fmla="*/ 0 w 64"/>
                <a:gd name="T19" fmla="*/ 5 h 28"/>
                <a:gd name="T20" fmla="*/ 0 w 64"/>
                <a:gd name="T21" fmla="*/ 6 h 28"/>
                <a:gd name="T22" fmla="*/ 1 w 64"/>
                <a:gd name="T23" fmla="*/ 7 h 28"/>
                <a:gd name="T24" fmla="*/ 2 w 64"/>
                <a:gd name="T25" fmla="*/ 9 h 28"/>
                <a:gd name="T26" fmla="*/ 2 w 64"/>
                <a:gd name="T27" fmla="*/ 10 h 28"/>
                <a:gd name="T28" fmla="*/ 4 w 64"/>
                <a:gd name="T29" fmla="*/ 11 h 28"/>
                <a:gd name="T30" fmla="*/ 7 w 64"/>
                <a:gd name="T31" fmla="*/ 12 h 28"/>
                <a:gd name="T32" fmla="*/ 9 w 64"/>
                <a:gd name="T33" fmla="*/ 13 h 28"/>
                <a:gd name="T34" fmla="*/ 13 w 64"/>
                <a:gd name="T35" fmla="*/ 15 h 28"/>
                <a:gd name="T36" fmla="*/ 45 w 64"/>
                <a:gd name="T37" fmla="*/ 26 h 28"/>
                <a:gd name="T38" fmla="*/ 49 w 64"/>
                <a:gd name="T39" fmla="*/ 27 h 28"/>
                <a:gd name="T40" fmla="*/ 51 w 64"/>
                <a:gd name="T41" fmla="*/ 26 h 28"/>
                <a:gd name="T42" fmla="*/ 54 w 64"/>
                <a:gd name="T43" fmla="*/ 27 h 28"/>
                <a:gd name="T44" fmla="*/ 56 w 64"/>
                <a:gd name="T45" fmla="*/ 27 h 28"/>
                <a:gd name="T46" fmla="*/ 58 w 64"/>
                <a:gd name="T47" fmla="*/ 27 h 28"/>
                <a:gd name="T48" fmla="*/ 60 w 64"/>
                <a:gd name="T49" fmla="*/ 26 h 28"/>
                <a:gd name="T50" fmla="*/ 61 w 64"/>
                <a:gd name="T51" fmla="*/ 25 h 28"/>
                <a:gd name="T52" fmla="*/ 62 w 64"/>
                <a:gd name="T53" fmla="*/ 24 h 28"/>
                <a:gd name="T54" fmla="*/ 63 w 64"/>
                <a:gd name="T55" fmla="*/ 22 h 28"/>
                <a:gd name="T56" fmla="*/ 62 w 64"/>
                <a:gd name="T57" fmla="*/ 21 h 28"/>
                <a:gd name="T58" fmla="*/ 60 w 64"/>
                <a:gd name="T59" fmla="*/ 20 h 28"/>
                <a:gd name="T60" fmla="*/ 59 w 64"/>
                <a:gd name="T61" fmla="*/ 18 h 28"/>
                <a:gd name="T62" fmla="*/ 58 w 64"/>
                <a:gd name="T63" fmla="*/ 17 h 28"/>
                <a:gd name="T64" fmla="*/ 55 w 64"/>
                <a:gd name="T65" fmla="*/ 15 h 28"/>
                <a:gd name="T66" fmla="*/ 53 w 64"/>
                <a:gd name="T67" fmla="*/ 15 h 28"/>
                <a:gd name="T68" fmla="*/ 49 w 64"/>
                <a:gd name="T69" fmla="*/ 13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8"/>
                <a:gd name="T107" fmla="*/ 64 w 64"/>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8">
                  <a:moveTo>
                    <a:pt x="49" y="13"/>
                  </a:moveTo>
                  <a:lnTo>
                    <a:pt x="17" y="2"/>
                  </a:lnTo>
                  <a:lnTo>
                    <a:pt x="13" y="2"/>
                  </a:lnTo>
                  <a:lnTo>
                    <a:pt x="11" y="2"/>
                  </a:lnTo>
                  <a:lnTo>
                    <a:pt x="8" y="0"/>
                  </a:lnTo>
                  <a:lnTo>
                    <a:pt x="5" y="1"/>
                  </a:lnTo>
                  <a:lnTo>
                    <a:pt x="4" y="2"/>
                  </a:lnTo>
                  <a:lnTo>
                    <a:pt x="2" y="2"/>
                  </a:lnTo>
                  <a:lnTo>
                    <a:pt x="1" y="3"/>
                  </a:lnTo>
                  <a:lnTo>
                    <a:pt x="0" y="5"/>
                  </a:lnTo>
                  <a:lnTo>
                    <a:pt x="0" y="6"/>
                  </a:lnTo>
                  <a:lnTo>
                    <a:pt x="1" y="7"/>
                  </a:lnTo>
                  <a:lnTo>
                    <a:pt x="2" y="9"/>
                  </a:lnTo>
                  <a:lnTo>
                    <a:pt x="2" y="10"/>
                  </a:lnTo>
                  <a:lnTo>
                    <a:pt x="4" y="11"/>
                  </a:lnTo>
                  <a:lnTo>
                    <a:pt x="7" y="12"/>
                  </a:lnTo>
                  <a:lnTo>
                    <a:pt x="9" y="13"/>
                  </a:lnTo>
                  <a:lnTo>
                    <a:pt x="13" y="15"/>
                  </a:lnTo>
                  <a:lnTo>
                    <a:pt x="45" y="26"/>
                  </a:lnTo>
                  <a:lnTo>
                    <a:pt x="49" y="27"/>
                  </a:lnTo>
                  <a:lnTo>
                    <a:pt x="51" y="26"/>
                  </a:lnTo>
                  <a:lnTo>
                    <a:pt x="54" y="27"/>
                  </a:lnTo>
                  <a:lnTo>
                    <a:pt x="56" y="27"/>
                  </a:lnTo>
                  <a:lnTo>
                    <a:pt x="58" y="27"/>
                  </a:lnTo>
                  <a:lnTo>
                    <a:pt x="60" y="26"/>
                  </a:lnTo>
                  <a:lnTo>
                    <a:pt x="61" y="25"/>
                  </a:lnTo>
                  <a:lnTo>
                    <a:pt x="62" y="24"/>
                  </a:lnTo>
                  <a:lnTo>
                    <a:pt x="63" y="22"/>
                  </a:lnTo>
                  <a:lnTo>
                    <a:pt x="62" y="21"/>
                  </a:lnTo>
                  <a:lnTo>
                    <a:pt x="60" y="20"/>
                  </a:lnTo>
                  <a:lnTo>
                    <a:pt x="59" y="18"/>
                  </a:lnTo>
                  <a:lnTo>
                    <a:pt x="58" y="17"/>
                  </a:lnTo>
                  <a:lnTo>
                    <a:pt x="55" y="15"/>
                  </a:lnTo>
                  <a:lnTo>
                    <a:pt x="53" y="15"/>
                  </a:lnTo>
                  <a:lnTo>
                    <a:pt x="49" y="13"/>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38" name="Freeform 46"/>
            <p:cNvSpPr>
              <a:spLocks/>
            </p:cNvSpPr>
            <p:nvPr/>
          </p:nvSpPr>
          <p:spPr bwMode="auto">
            <a:xfrm>
              <a:off x="3757" y="2904"/>
              <a:ext cx="73" cy="39"/>
            </a:xfrm>
            <a:custGeom>
              <a:avLst/>
              <a:gdLst>
                <a:gd name="T0" fmla="*/ 59 w 73"/>
                <a:gd name="T1" fmla="*/ 14 h 39"/>
                <a:gd name="T2" fmla="*/ 21 w 73"/>
                <a:gd name="T3" fmla="*/ 1 h 39"/>
                <a:gd name="T4" fmla="*/ 17 w 73"/>
                <a:gd name="T5" fmla="*/ 1 h 39"/>
                <a:gd name="T6" fmla="*/ 14 w 73"/>
                <a:gd name="T7" fmla="*/ 0 h 39"/>
                <a:gd name="T8" fmla="*/ 10 w 73"/>
                <a:gd name="T9" fmla="*/ 0 h 39"/>
                <a:gd name="T10" fmla="*/ 8 w 73"/>
                <a:gd name="T11" fmla="*/ 1 h 39"/>
                <a:gd name="T12" fmla="*/ 6 w 73"/>
                <a:gd name="T13" fmla="*/ 2 h 39"/>
                <a:gd name="T14" fmla="*/ 3 w 73"/>
                <a:gd name="T15" fmla="*/ 3 h 39"/>
                <a:gd name="T16" fmla="*/ 2 w 73"/>
                <a:gd name="T17" fmla="*/ 5 h 39"/>
                <a:gd name="T18" fmla="*/ 0 w 73"/>
                <a:gd name="T19" fmla="*/ 7 h 39"/>
                <a:gd name="T20" fmla="*/ 0 w 73"/>
                <a:gd name="T21" fmla="*/ 9 h 39"/>
                <a:gd name="T22" fmla="*/ 0 w 73"/>
                <a:gd name="T23" fmla="*/ 11 h 39"/>
                <a:gd name="T24" fmla="*/ 2 w 73"/>
                <a:gd name="T25" fmla="*/ 15 h 39"/>
                <a:gd name="T26" fmla="*/ 3 w 73"/>
                <a:gd name="T27" fmla="*/ 17 h 39"/>
                <a:gd name="T28" fmla="*/ 4 w 73"/>
                <a:gd name="T29" fmla="*/ 19 h 39"/>
                <a:gd name="T30" fmla="*/ 7 w 73"/>
                <a:gd name="T31" fmla="*/ 20 h 39"/>
                <a:gd name="T32" fmla="*/ 10 w 73"/>
                <a:gd name="T33" fmla="*/ 22 h 39"/>
                <a:gd name="T34" fmla="*/ 14 w 73"/>
                <a:gd name="T35" fmla="*/ 24 h 39"/>
                <a:gd name="T36" fmla="*/ 52 w 73"/>
                <a:gd name="T37" fmla="*/ 36 h 39"/>
                <a:gd name="T38" fmla="*/ 56 w 73"/>
                <a:gd name="T39" fmla="*/ 38 h 39"/>
                <a:gd name="T40" fmla="*/ 59 w 73"/>
                <a:gd name="T41" fmla="*/ 37 h 39"/>
                <a:gd name="T42" fmla="*/ 61 w 73"/>
                <a:gd name="T43" fmla="*/ 37 h 39"/>
                <a:gd name="T44" fmla="*/ 63 w 73"/>
                <a:gd name="T45" fmla="*/ 36 h 39"/>
                <a:gd name="T46" fmla="*/ 66 w 73"/>
                <a:gd name="T47" fmla="*/ 35 h 39"/>
                <a:gd name="T48" fmla="*/ 69 w 73"/>
                <a:gd name="T49" fmla="*/ 34 h 39"/>
                <a:gd name="T50" fmla="*/ 71 w 73"/>
                <a:gd name="T51" fmla="*/ 33 h 39"/>
                <a:gd name="T52" fmla="*/ 71 w 73"/>
                <a:gd name="T53" fmla="*/ 31 h 39"/>
                <a:gd name="T54" fmla="*/ 72 w 73"/>
                <a:gd name="T55" fmla="*/ 28 h 39"/>
                <a:gd name="T56" fmla="*/ 71 w 73"/>
                <a:gd name="T57" fmla="*/ 25 h 39"/>
                <a:gd name="T58" fmla="*/ 71 w 73"/>
                <a:gd name="T59" fmla="*/ 23 h 39"/>
                <a:gd name="T60" fmla="*/ 69 w 73"/>
                <a:gd name="T61" fmla="*/ 20 h 39"/>
                <a:gd name="T62" fmla="*/ 67 w 73"/>
                <a:gd name="T63" fmla="*/ 18 h 39"/>
                <a:gd name="T64" fmla="*/ 66 w 73"/>
                <a:gd name="T65" fmla="*/ 16 h 39"/>
                <a:gd name="T66" fmla="*/ 63 w 73"/>
                <a:gd name="T67" fmla="*/ 16 h 39"/>
                <a:gd name="T68" fmla="*/ 59 w 73"/>
                <a:gd name="T69" fmla="*/ 14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39"/>
                <a:gd name="T107" fmla="*/ 73 w 73"/>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39">
                  <a:moveTo>
                    <a:pt x="59" y="14"/>
                  </a:moveTo>
                  <a:lnTo>
                    <a:pt x="21" y="1"/>
                  </a:lnTo>
                  <a:lnTo>
                    <a:pt x="17" y="1"/>
                  </a:lnTo>
                  <a:lnTo>
                    <a:pt x="14" y="0"/>
                  </a:lnTo>
                  <a:lnTo>
                    <a:pt x="10" y="0"/>
                  </a:lnTo>
                  <a:lnTo>
                    <a:pt x="8" y="1"/>
                  </a:lnTo>
                  <a:lnTo>
                    <a:pt x="6" y="2"/>
                  </a:lnTo>
                  <a:lnTo>
                    <a:pt x="3" y="3"/>
                  </a:lnTo>
                  <a:lnTo>
                    <a:pt x="2" y="5"/>
                  </a:lnTo>
                  <a:lnTo>
                    <a:pt x="0" y="7"/>
                  </a:lnTo>
                  <a:lnTo>
                    <a:pt x="0" y="9"/>
                  </a:lnTo>
                  <a:lnTo>
                    <a:pt x="0" y="11"/>
                  </a:lnTo>
                  <a:lnTo>
                    <a:pt x="2" y="15"/>
                  </a:lnTo>
                  <a:lnTo>
                    <a:pt x="3" y="17"/>
                  </a:lnTo>
                  <a:lnTo>
                    <a:pt x="4" y="19"/>
                  </a:lnTo>
                  <a:lnTo>
                    <a:pt x="7" y="20"/>
                  </a:lnTo>
                  <a:lnTo>
                    <a:pt x="10" y="22"/>
                  </a:lnTo>
                  <a:lnTo>
                    <a:pt x="14" y="24"/>
                  </a:lnTo>
                  <a:lnTo>
                    <a:pt x="52" y="36"/>
                  </a:lnTo>
                  <a:lnTo>
                    <a:pt x="56" y="38"/>
                  </a:lnTo>
                  <a:lnTo>
                    <a:pt x="59" y="37"/>
                  </a:lnTo>
                  <a:lnTo>
                    <a:pt x="61" y="37"/>
                  </a:lnTo>
                  <a:lnTo>
                    <a:pt x="63" y="36"/>
                  </a:lnTo>
                  <a:lnTo>
                    <a:pt x="66" y="35"/>
                  </a:lnTo>
                  <a:lnTo>
                    <a:pt x="69" y="34"/>
                  </a:lnTo>
                  <a:lnTo>
                    <a:pt x="71" y="33"/>
                  </a:lnTo>
                  <a:lnTo>
                    <a:pt x="71" y="31"/>
                  </a:lnTo>
                  <a:lnTo>
                    <a:pt x="72" y="28"/>
                  </a:lnTo>
                  <a:lnTo>
                    <a:pt x="71" y="25"/>
                  </a:lnTo>
                  <a:lnTo>
                    <a:pt x="71" y="23"/>
                  </a:lnTo>
                  <a:lnTo>
                    <a:pt x="69" y="20"/>
                  </a:lnTo>
                  <a:lnTo>
                    <a:pt x="67" y="18"/>
                  </a:lnTo>
                  <a:lnTo>
                    <a:pt x="66" y="16"/>
                  </a:lnTo>
                  <a:lnTo>
                    <a:pt x="63" y="16"/>
                  </a:lnTo>
                  <a:lnTo>
                    <a:pt x="59" y="14"/>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39" name="Freeform 47"/>
            <p:cNvSpPr>
              <a:spLocks/>
            </p:cNvSpPr>
            <p:nvPr/>
          </p:nvSpPr>
          <p:spPr bwMode="auto">
            <a:xfrm>
              <a:off x="2670" y="2518"/>
              <a:ext cx="333" cy="227"/>
            </a:xfrm>
            <a:custGeom>
              <a:avLst/>
              <a:gdLst>
                <a:gd name="T0" fmla="*/ 20 w 333"/>
                <a:gd name="T1" fmla="*/ 20 h 227"/>
                <a:gd name="T2" fmla="*/ 0 w 333"/>
                <a:gd name="T3" fmla="*/ 29 h 227"/>
                <a:gd name="T4" fmla="*/ 2 w 333"/>
                <a:gd name="T5" fmla="*/ 32 h 227"/>
                <a:gd name="T6" fmla="*/ 5 w 333"/>
                <a:gd name="T7" fmla="*/ 38 h 227"/>
                <a:gd name="T8" fmla="*/ 10 w 333"/>
                <a:gd name="T9" fmla="*/ 41 h 227"/>
                <a:gd name="T10" fmla="*/ 11 w 333"/>
                <a:gd name="T11" fmla="*/ 50 h 227"/>
                <a:gd name="T12" fmla="*/ 11 w 333"/>
                <a:gd name="T13" fmla="*/ 60 h 227"/>
                <a:gd name="T14" fmla="*/ 10 w 333"/>
                <a:gd name="T15" fmla="*/ 69 h 227"/>
                <a:gd name="T16" fmla="*/ 10 w 333"/>
                <a:gd name="T17" fmla="*/ 79 h 227"/>
                <a:gd name="T18" fmla="*/ 12 w 333"/>
                <a:gd name="T19" fmla="*/ 88 h 227"/>
                <a:gd name="T20" fmla="*/ 13 w 333"/>
                <a:gd name="T21" fmla="*/ 98 h 227"/>
                <a:gd name="T22" fmla="*/ 15 w 333"/>
                <a:gd name="T23" fmla="*/ 108 h 227"/>
                <a:gd name="T24" fmla="*/ 18 w 333"/>
                <a:gd name="T25" fmla="*/ 118 h 227"/>
                <a:gd name="T26" fmla="*/ 21 w 333"/>
                <a:gd name="T27" fmla="*/ 130 h 227"/>
                <a:gd name="T28" fmla="*/ 24 w 333"/>
                <a:gd name="T29" fmla="*/ 138 h 227"/>
                <a:gd name="T30" fmla="*/ 28 w 333"/>
                <a:gd name="T31" fmla="*/ 146 h 227"/>
                <a:gd name="T32" fmla="*/ 32 w 333"/>
                <a:gd name="T33" fmla="*/ 151 h 227"/>
                <a:gd name="T34" fmla="*/ 37 w 333"/>
                <a:gd name="T35" fmla="*/ 157 h 227"/>
                <a:gd name="T36" fmla="*/ 40 w 333"/>
                <a:gd name="T37" fmla="*/ 164 h 227"/>
                <a:gd name="T38" fmla="*/ 44 w 333"/>
                <a:gd name="T39" fmla="*/ 169 h 227"/>
                <a:gd name="T40" fmla="*/ 50 w 333"/>
                <a:gd name="T41" fmla="*/ 175 h 227"/>
                <a:gd name="T42" fmla="*/ 59 w 333"/>
                <a:gd name="T43" fmla="*/ 181 h 227"/>
                <a:gd name="T44" fmla="*/ 70 w 333"/>
                <a:gd name="T45" fmla="*/ 187 h 227"/>
                <a:gd name="T46" fmla="*/ 77 w 333"/>
                <a:gd name="T47" fmla="*/ 191 h 227"/>
                <a:gd name="T48" fmla="*/ 86 w 333"/>
                <a:gd name="T49" fmla="*/ 195 h 227"/>
                <a:gd name="T50" fmla="*/ 94 w 333"/>
                <a:gd name="T51" fmla="*/ 200 h 227"/>
                <a:gd name="T52" fmla="*/ 103 w 333"/>
                <a:gd name="T53" fmla="*/ 204 h 227"/>
                <a:gd name="T54" fmla="*/ 110 w 333"/>
                <a:gd name="T55" fmla="*/ 206 h 227"/>
                <a:gd name="T56" fmla="*/ 121 w 333"/>
                <a:gd name="T57" fmla="*/ 209 h 227"/>
                <a:gd name="T58" fmla="*/ 133 w 333"/>
                <a:gd name="T59" fmla="*/ 213 h 227"/>
                <a:gd name="T60" fmla="*/ 143 w 333"/>
                <a:gd name="T61" fmla="*/ 216 h 227"/>
                <a:gd name="T62" fmla="*/ 154 w 333"/>
                <a:gd name="T63" fmla="*/ 218 h 227"/>
                <a:gd name="T64" fmla="*/ 164 w 333"/>
                <a:gd name="T65" fmla="*/ 221 h 227"/>
                <a:gd name="T66" fmla="*/ 173 w 333"/>
                <a:gd name="T67" fmla="*/ 222 h 227"/>
                <a:gd name="T68" fmla="*/ 182 w 333"/>
                <a:gd name="T69" fmla="*/ 224 h 227"/>
                <a:gd name="T70" fmla="*/ 191 w 333"/>
                <a:gd name="T71" fmla="*/ 223 h 227"/>
                <a:gd name="T72" fmla="*/ 202 w 333"/>
                <a:gd name="T73" fmla="*/ 225 h 227"/>
                <a:gd name="T74" fmla="*/ 211 w 333"/>
                <a:gd name="T75" fmla="*/ 224 h 227"/>
                <a:gd name="T76" fmla="*/ 219 w 333"/>
                <a:gd name="T77" fmla="*/ 223 h 227"/>
                <a:gd name="T78" fmla="*/ 228 w 333"/>
                <a:gd name="T79" fmla="*/ 221 h 227"/>
                <a:gd name="T80" fmla="*/ 234 w 333"/>
                <a:gd name="T81" fmla="*/ 219 h 227"/>
                <a:gd name="T82" fmla="*/ 241 w 333"/>
                <a:gd name="T83" fmla="*/ 219 h 227"/>
                <a:gd name="T84" fmla="*/ 248 w 333"/>
                <a:gd name="T85" fmla="*/ 214 h 227"/>
                <a:gd name="T86" fmla="*/ 255 w 333"/>
                <a:gd name="T87" fmla="*/ 209 h 227"/>
                <a:gd name="T88" fmla="*/ 260 w 333"/>
                <a:gd name="T89" fmla="*/ 203 h 227"/>
                <a:gd name="T90" fmla="*/ 270 w 333"/>
                <a:gd name="T91" fmla="*/ 195 h 227"/>
                <a:gd name="T92" fmla="*/ 278 w 333"/>
                <a:gd name="T93" fmla="*/ 187 h 227"/>
                <a:gd name="T94" fmla="*/ 284 w 333"/>
                <a:gd name="T95" fmla="*/ 180 h 227"/>
                <a:gd name="T96" fmla="*/ 290 w 333"/>
                <a:gd name="T97" fmla="*/ 174 h 227"/>
                <a:gd name="T98" fmla="*/ 294 w 333"/>
                <a:gd name="T99" fmla="*/ 167 h 227"/>
                <a:gd name="T100" fmla="*/ 299 w 333"/>
                <a:gd name="T101" fmla="*/ 161 h 227"/>
                <a:gd name="T102" fmla="*/ 303 w 333"/>
                <a:gd name="T103" fmla="*/ 156 h 227"/>
                <a:gd name="T104" fmla="*/ 308 w 333"/>
                <a:gd name="T105" fmla="*/ 148 h 227"/>
                <a:gd name="T106" fmla="*/ 332 w 333"/>
                <a:gd name="T107" fmla="*/ 140 h 227"/>
                <a:gd name="T108" fmla="*/ 322 w 333"/>
                <a:gd name="T109" fmla="*/ 114 h 227"/>
                <a:gd name="T110" fmla="*/ 323 w 333"/>
                <a:gd name="T111" fmla="*/ 106 h 227"/>
                <a:gd name="T112" fmla="*/ 325 w 333"/>
                <a:gd name="T113" fmla="*/ 103 h 227"/>
                <a:gd name="T114" fmla="*/ 326 w 333"/>
                <a:gd name="T115" fmla="*/ 101 h 227"/>
                <a:gd name="T116" fmla="*/ 25 w 333"/>
                <a:gd name="T117" fmla="*/ 0 h 2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3"/>
                <a:gd name="T178" fmla="*/ 0 h 227"/>
                <a:gd name="T179" fmla="*/ 333 w 333"/>
                <a:gd name="T180" fmla="*/ 227 h 2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3" h="227">
                  <a:moveTo>
                    <a:pt x="25" y="0"/>
                  </a:moveTo>
                  <a:lnTo>
                    <a:pt x="20" y="20"/>
                  </a:lnTo>
                  <a:lnTo>
                    <a:pt x="0" y="27"/>
                  </a:lnTo>
                  <a:lnTo>
                    <a:pt x="0" y="29"/>
                  </a:lnTo>
                  <a:lnTo>
                    <a:pt x="2" y="30"/>
                  </a:lnTo>
                  <a:lnTo>
                    <a:pt x="2" y="32"/>
                  </a:lnTo>
                  <a:lnTo>
                    <a:pt x="3" y="35"/>
                  </a:lnTo>
                  <a:lnTo>
                    <a:pt x="5" y="38"/>
                  </a:lnTo>
                  <a:lnTo>
                    <a:pt x="7" y="39"/>
                  </a:lnTo>
                  <a:lnTo>
                    <a:pt x="10" y="41"/>
                  </a:lnTo>
                  <a:lnTo>
                    <a:pt x="12" y="43"/>
                  </a:lnTo>
                  <a:lnTo>
                    <a:pt x="11" y="50"/>
                  </a:lnTo>
                  <a:lnTo>
                    <a:pt x="11" y="55"/>
                  </a:lnTo>
                  <a:lnTo>
                    <a:pt x="11" y="60"/>
                  </a:lnTo>
                  <a:lnTo>
                    <a:pt x="12" y="65"/>
                  </a:lnTo>
                  <a:lnTo>
                    <a:pt x="10" y="69"/>
                  </a:lnTo>
                  <a:lnTo>
                    <a:pt x="11" y="74"/>
                  </a:lnTo>
                  <a:lnTo>
                    <a:pt x="10" y="79"/>
                  </a:lnTo>
                  <a:lnTo>
                    <a:pt x="11" y="84"/>
                  </a:lnTo>
                  <a:lnTo>
                    <a:pt x="12" y="88"/>
                  </a:lnTo>
                  <a:lnTo>
                    <a:pt x="12" y="94"/>
                  </a:lnTo>
                  <a:lnTo>
                    <a:pt x="13" y="98"/>
                  </a:lnTo>
                  <a:lnTo>
                    <a:pt x="14" y="103"/>
                  </a:lnTo>
                  <a:lnTo>
                    <a:pt x="15" y="108"/>
                  </a:lnTo>
                  <a:lnTo>
                    <a:pt x="17" y="112"/>
                  </a:lnTo>
                  <a:lnTo>
                    <a:pt x="18" y="118"/>
                  </a:lnTo>
                  <a:lnTo>
                    <a:pt x="19" y="126"/>
                  </a:lnTo>
                  <a:lnTo>
                    <a:pt x="21" y="130"/>
                  </a:lnTo>
                  <a:lnTo>
                    <a:pt x="23" y="133"/>
                  </a:lnTo>
                  <a:lnTo>
                    <a:pt x="24" y="138"/>
                  </a:lnTo>
                  <a:lnTo>
                    <a:pt x="26" y="141"/>
                  </a:lnTo>
                  <a:lnTo>
                    <a:pt x="28" y="146"/>
                  </a:lnTo>
                  <a:lnTo>
                    <a:pt x="30" y="150"/>
                  </a:lnTo>
                  <a:lnTo>
                    <a:pt x="32" y="151"/>
                  </a:lnTo>
                  <a:lnTo>
                    <a:pt x="35" y="154"/>
                  </a:lnTo>
                  <a:lnTo>
                    <a:pt x="37" y="157"/>
                  </a:lnTo>
                  <a:lnTo>
                    <a:pt x="38" y="161"/>
                  </a:lnTo>
                  <a:lnTo>
                    <a:pt x="40" y="164"/>
                  </a:lnTo>
                  <a:lnTo>
                    <a:pt x="43" y="167"/>
                  </a:lnTo>
                  <a:lnTo>
                    <a:pt x="44" y="169"/>
                  </a:lnTo>
                  <a:lnTo>
                    <a:pt x="48" y="172"/>
                  </a:lnTo>
                  <a:lnTo>
                    <a:pt x="50" y="175"/>
                  </a:lnTo>
                  <a:lnTo>
                    <a:pt x="53" y="178"/>
                  </a:lnTo>
                  <a:lnTo>
                    <a:pt x="59" y="181"/>
                  </a:lnTo>
                  <a:lnTo>
                    <a:pt x="65" y="182"/>
                  </a:lnTo>
                  <a:lnTo>
                    <a:pt x="70" y="187"/>
                  </a:lnTo>
                  <a:lnTo>
                    <a:pt x="73" y="189"/>
                  </a:lnTo>
                  <a:lnTo>
                    <a:pt x="77" y="191"/>
                  </a:lnTo>
                  <a:lnTo>
                    <a:pt x="81" y="193"/>
                  </a:lnTo>
                  <a:lnTo>
                    <a:pt x="86" y="195"/>
                  </a:lnTo>
                  <a:lnTo>
                    <a:pt x="91" y="197"/>
                  </a:lnTo>
                  <a:lnTo>
                    <a:pt x="94" y="200"/>
                  </a:lnTo>
                  <a:lnTo>
                    <a:pt x="98" y="201"/>
                  </a:lnTo>
                  <a:lnTo>
                    <a:pt x="103" y="204"/>
                  </a:lnTo>
                  <a:lnTo>
                    <a:pt x="107" y="205"/>
                  </a:lnTo>
                  <a:lnTo>
                    <a:pt x="110" y="206"/>
                  </a:lnTo>
                  <a:lnTo>
                    <a:pt x="116" y="208"/>
                  </a:lnTo>
                  <a:lnTo>
                    <a:pt x="121" y="209"/>
                  </a:lnTo>
                  <a:lnTo>
                    <a:pt x="127" y="212"/>
                  </a:lnTo>
                  <a:lnTo>
                    <a:pt x="133" y="213"/>
                  </a:lnTo>
                  <a:lnTo>
                    <a:pt x="139" y="215"/>
                  </a:lnTo>
                  <a:lnTo>
                    <a:pt x="143" y="216"/>
                  </a:lnTo>
                  <a:lnTo>
                    <a:pt x="147" y="218"/>
                  </a:lnTo>
                  <a:lnTo>
                    <a:pt x="154" y="218"/>
                  </a:lnTo>
                  <a:lnTo>
                    <a:pt x="158" y="219"/>
                  </a:lnTo>
                  <a:lnTo>
                    <a:pt x="164" y="221"/>
                  </a:lnTo>
                  <a:lnTo>
                    <a:pt x="169" y="221"/>
                  </a:lnTo>
                  <a:lnTo>
                    <a:pt x="173" y="222"/>
                  </a:lnTo>
                  <a:lnTo>
                    <a:pt x="177" y="223"/>
                  </a:lnTo>
                  <a:lnTo>
                    <a:pt x="182" y="224"/>
                  </a:lnTo>
                  <a:lnTo>
                    <a:pt x="187" y="224"/>
                  </a:lnTo>
                  <a:lnTo>
                    <a:pt x="191" y="223"/>
                  </a:lnTo>
                  <a:lnTo>
                    <a:pt x="196" y="226"/>
                  </a:lnTo>
                  <a:lnTo>
                    <a:pt x="202" y="225"/>
                  </a:lnTo>
                  <a:lnTo>
                    <a:pt x="207" y="225"/>
                  </a:lnTo>
                  <a:lnTo>
                    <a:pt x="211" y="224"/>
                  </a:lnTo>
                  <a:lnTo>
                    <a:pt x="215" y="222"/>
                  </a:lnTo>
                  <a:lnTo>
                    <a:pt x="219" y="223"/>
                  </a:lnTo>
                  <a:lnTo>
                    <a:pt x="224" y="222"/>
                  </a:lnTo>
                  <a:lnTo>
                    <a:pt x="228" y="221"/>
                  </a:lnTo>
                  <a:lnTo>
                    <a:pt x="230" y="220"/>
                  </a:lnTo>
                  <a:lnTo>
                    <a:pt x="234" y="219"/>
                  </a:lnTo>
                  <a:lnTo>
                    <a:pt x="237" y="218"/>
                  </a:lnTo>
                  <a:lnTo>
                    <a:pt x="241" y="219"/>
                  </a:lnTo>
                  <a:lnTo>
                    <a:pt x="244" y="216"/>
                  </a:lnTo>
                  <a:lnTo>
                    <a:pt x="248" y="214"/>
                  </a:lnTo>
                  <a:lnTo>
                    <a:pt x="252" y="211"/>
                  </a:lnTo>
                  <a:lnTo>
                    <a:pt x="255" y="209"/>
                  </a:lnTo>
                  <a:lnTo>
                    <a:pt x="257" y="207"/>
                  </a:lnTo>
                  <a:lnTo>
                    <a:pt x="260" y="203"/>
                  </a:lnTo>
                  <a:lnTo>
                    <a:pt x="265" y="200"/>
                  </a:lnTo>
                  <a:lnTo>
                    <a:pt x="270" y="195"/>
                  </a:lnTo>
                  <a:lnTo>
                    <a:pt x="275" y="191"/>
                  </a:lnTo>
                  <a:lnTo>
                    <a:pt x="278" y="187"/>
                  </a:lnTo>
                  <a:lnTo>
                    <a:pt x="281" y="184"/>
                  </a:lnTo>
                  <a:lnTo>
                    <a:pt x="284" y="180"/>
                  </a:lnTo>
                  <a:lnTo>
                    <a:pt x="287" y="176"/>
                  </a:lnTo>
                  <a:lnTo>
                    <a:pt x="290" y="174"/>
                  </a:lnTo>
                  <a:lnTo>
                    <a:pt x="292" y="170"/>
                  </a:lnTo>
                  <a:lnTo>
                    <a:pt x="294" y="167"/>
                  </a:lnTo>
                  <a:lnTo>
                    <a:pt x="296" y="165"/>
                  </a:lnTo>
                  <a:lnTo>
                    <a:pt x="299" y="161"/>
                  </a:lnTo>
                  <a:lnTo>
                    <a:pt x="302" y="157"/>
                  </a:lnTo>
                  <a:lnTo>
                    <a:pt x="303" y="156"/>
                  </a:lnTo>
                  <a:lnTo>
                    <a:pt x="304" y="153"/>
                  </a:lnTo>
                  <a:lnTo>
                    <a:pt x="308" y="148"/>
                  </a:lnTo>
                  <a:lnTo>
                    <a:pt x="311" y="144"/>
                  </a:lnTo>
                  <a:lnTo>
                    <a:pt x="332" y="140"/>
                  </a:lnTo>
                  <a:lnTo>
                    <a:pt x="319" y="122"/>
                  </a:lnTo>
                  <a:lnTo>
                    <a:pt x="322" y="114"/>
                  </a:lnTo>
                  <a:lnTo>
                    <a:pt x="323" y="109"/>
                  </a:lnTo>
                  <a:lnTo>
                    <a:pt x="323" y="106"/>
                  </a:lnTo>
                  <a:lnTo>
                    <a:pt x="325" y="104"/>
                  </a:lnTo>
                  <a:lnTo>
                    <a:pt x="325" y="103"/>
                  </a:lnTo>
                  <a:lnTo>
                    <a:pt x="325" y="102"/>
                  </a:lnTo>
                  <a:lnTo>
                    <a:pt x="326" y="101"/>
                  </a:lnTo>
                  <a:lnTo>
                    <a:pt x="326" y="99"/>
                  </a:lnTo>
                  <a:lnTo>
                    <a:pt x="25" y="0"/>
                  </a:lnTo>
                </a:path>
              </a:pathLst>
            </a:custGeom>
            <a:solidFill>
              <a:srgbClr val="FF0000"/>
            </a:solidFill>
            <a:ln w="12700" cap="rnd" cmpd="sng">
              <a:noFill/>
              <a:prstDash val="solid"/>
              <a:round/>
              <a:headEnd type="none" w="med" len="med"/>
              <a:tailEnd type="none" w="med" len="med"/>
            </a:ln>
          </p:spPr>
          <p:txBody>
            <a:bodyPr/>
            <a:lstStyle/>
            <a:p>
              <a:endParaRPr lang="en-GB" sz="2800" b="1"/>
            </a:p>
          </p:txBody>
        </p:sp>
        <p:sp>
          <p:nvSpPr>
            <p:cNvPr id="46140" name="Freeform 48"/>
            <p:cNvSpPr>
              <a:spLocks/>
            </p:cNvSpPr>
            <p:nvPr/>
          </p:nvSpPr>
          <p:spPr bwMode="auto">
            <a:xfrm>
              <a:off x="2669" y="2518"/>
              <a:ext cx="342" cy="237"/>
            </a:xfrm>
            <a:custGeom>
              <a:avLst/>
              <a:gdLst>
                <a:gd name="T0" fmla="*/ 21 w 342"/>
                <a:gd name="T1" fmla="*/ 21 h 237"/>
                <a:gd name="T2" fmla="*/ 0 w 342"/>
                <a:gd name="T3" fmla="*/ 31 h 237"/>
                <a:gd name="T4" fmla="*/ 2 w 342"/>
                <a:gd name="T5" fmla="*/ 34 h 237"/>
                <a:gd name="T6" fmla="*/ 6 w 342"/>
                <a:gd name="T7" fmla="*/ 40 h 237"/>
                <a:gd name="T8" fmla="*/ 9 w 342"/>
                <a:gd name="T9" fmla="*/ 44 h 237"/>
                <a:gd name="T10" fmla="*/ 12 w 342"/>
                <a:gd name="T11" fmla="*/ 53 h 237"/>
                <a:gd name="T12" fmla="*/ 12 w 342"/>
                <a:gd name="T13" fmla="*/ 63 h 237"/>
                <a:gd name="T14" fmla="*/ 11 w 342"/>
                <a:gd name="T15" fmla="*/ 73 h 237"/>
                <a:gd name="T16" fmla="*/ 11 w 342"/>
                <a:gd name="T17" fmla="*/ 84 h 237"/>
                <a:gd name="T18" fmla="*/ 12 w 342"/>
                <a:gd name="T19" fmla="*/ 94 h 237"/>
                <a:gd name="T20" fmla="*/ 13 w 342"/>
                <a:gd name="T21" fmla="*/ 104 h 237"/>
                <a:gd name="T22" fmla="*/ 15 w 342"/>
                <a:gd name="T23" fmla="*/ 114 h 237"/>
                <a:gd name="T24" fmla="*/ 18 w 342"/>
                <a:gd name="T25" fmla="*/ 125 h 237"/>
                <a:gd name="T26" fmla="*/ 21 w 342"/>
                <a:gd name="T27" fmla="*/ 138 h 237"/>
                <a:gd name="T28" fmla="*/ 25 w 342"/>
                <a:gd name="T29" fmla="*/ 146 h 237"/>
                <a:gd name="T30" fmla="*/ 29 w 342"/>
                <a:gd name="T31" fmla="*/ 153 h 237"/>
                <a:gd name="T32" fmla="*/ 33 w 342"/>
                <a:gd name="T33" fmla="*/ 160 h 237"/>
                <a:gd name="T34" fmla="*/ 37 w 342"/>
                <a:gd name="T35" fmla="*/ 166 h 237"/>
                <a:gd name="T36" fmla="*/ 40 w 342"/>
                <a:gd name="T37" fmla="*/ 174 h 237"/>
                <a:gd name="T38" fmla="*/ 45 w 342"/>
                <a:gd name="T39" fmla="*/ 179 h 237"/>
                <a:gd name="T40" fmla="*/ 51 w 342"/>
                <a:gd name="T41" fmla="*/ 185 h 237"/>
                <a:gd name="T42" fmla="*/ 60 w 342"/>
                <a:gd name="T43" fmla="*/ 191 h 237"/>
                <a:gd name="T44" fmla="*/ 71 w 342"/>
                <a:gd name="T45" fmla="*/ 198 h 237"/>
                <a:gd name="T46" fmla="*/ 79 w 342"/>
                <a:gd name="T47" fmla="*/ 202 h 237"/>
                <a:gd name="T48" fmla="*/ 88 w 342"/>
                <a:gd name="T49" fmla="*/ 206 h 237"/>
                <a:gd name="T50" fmla="*/ 96 w 342"/>
                <a:gd name="T51" fmla="*/ 211 h 237"/>
                <a:gd name="T52" fmla="*/ 105 w 342"/>
                <a:gd name="T53" fmla="*/ 215 h 237"/>
                <a:gd name="T54" fmla="*/ 113 w 342"/>
                <a:gd name="T55" fmla="*/ 217 h 237"/>
                <a:gd name="T56" fmla="*/ 124 w 342"/>
                <a:gd name="T57" fmla="*/ 221 h 237"/>
                <a:gd name="T58" fmla="*/ 136 w 342"/>
                <a:gd name="T59" fmla="*/ 224 h 237"/>
                <a:gd name="T60" fmla="*/ 147 w 342"/>
                <a:gd name="T61" fmla="*/ 227 h 237"/>
                <a:gd name="T62" fmla="*/ 157 w 342"/>
                <a:gd name="T63" fmla="*/ 229 h 237"/>
                <a:gd name="T64" fmla="*/ 167 w 342"/>
                <a:gd name="T65" fmla="*/ 233 h 237"/>
                <a:gd name="T66" fmla="*/ 177 w 342"/>
                <a:gd name="T67" fmla="*/ 234 h 237"/>
                <a:gd name="T68" fmla="*/ 186 w 342"/>
                <a:gd name="T69" fmla="*/ 236 h 237"/>
                <a:gd name="T70" fmla="*/ 196 w 342"/>
                <a:gd name="T71" fmla="*/ 236 h 237"/>
                <a:gd name="T72" fmla="*/ 206 w 342"/>
                <a:gd name="T73" fmla="*/ 236 h 237"/>
                <a:gd name="T74" fmla="*/ 216 w 342"/>
                <a:gd name="T75" fmla="*/ 235 h 237"/>
                <a:gd name="T76" fmla="*/ 225 w 342"/>
                <a:gd name="T77" fmla="*/ 234 h 237"/>
                <a:gd name="T78" fmla="*/ 233 w 342"/>
                <a:gd name="T79" fmla="*/ 233 h 237"/>
                <a:gd name="T80" fmla="*/ 240 w 342"/>
                <a:gd name="T81" fmla="*/ 231 h 237"/>
                <a:gd name="T82" fmla="*/ 247 w 342"/>
                <a:gd name="T83" fmla="*/ 227 h 237"/>
                <a:gd name="T84" fmla="*/ 255 w 342"/>
                <a:gd name="T85" fmla="*/ 224 h 237"/>
                <a:gd name="T86" fmla="*/ 262 w 342"/>
                <a:gd name="T87" fmla="*/ 219 h 237"/>
                <a:gd name="T88" fmla="*/ 269 w 342"/>
                <a:gd name="T89" fmla="*/ 213 h 237"/>
                <a:gd name="T90" fmla="*/ 277 w 342"/>
                <a:gd name="T91" fmla="*/ 203 h 237"/>
                <a:gd name="T92" fmla="*/ 285 w 342"/>
                <a:gd name="T93" fmla="*/ 194 h 237"/>
                <a:gd name="T94" fmla="*/ 292 w 342"/>
                <a:gd name="T95" fmla="*/ 188 h 237"/>
                <a:gd name="T96" fmla="*/ 298 w 342"/>
                <a:gd name="T97" fmla="*/ 181 h 237"/>
                <a:gd name="T98" fmla="*/ 301 w 342"/>
                <a:gd name="T99" fmla="*/ 175 h 237"/>
                <a:gd name="T100" fmla="*/ 307 w 342"/>
                <a:gd name="T101" fmla="*/ 168 h 237"/>
                <a:gd name="T102" fmla="*/ 311 w 342"/>
                <a:gd name="T103" fmla="*/ 161 h 237"/>
                <a:gd name="T104" fmla="*/ 317 w 342"/>
                <a:gd name="T105" fmla="*/ 154 h 237"/>
                <a:gd name="T106" fmla="*/ 341 w 342"/>
                <a:gd name="T107" fmla="*/ 145 h 237"/>
                <a:gd name="T108" fmla="*/ 331 w 342"/>
                <a:gd name="T109" fmla="*/ 118 h 237"/>
                <a:gd name="T110" fmla="*/ 334 w 342"/>
                <a:gd name="T111" fmla="*/ 109 h 237"/>
                <a:gd name="T112" fmla="*/ 335 w 342"/>
                <a:gd name="T113" fmla="*/ 106 h 237"/>
                <a:gd name="T114" fmla="*/ 337 w 342"/>
                <a:gd name="T115" fmla="*/ 104 h 237"/>
                <a:gd name="T116" fmla="*/ 26 w 342"/>
                <a:gd name="T117" fmla="*/ 0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2"/>
                <a:gd name="T178" fmla="*/ 0 h 237"/>
                <a:gd name="T179" fmla="*/ 342 w 342"/>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2" h="237">
                  <a:moveTo>
                    <a:pt x="26" y="0"/>
                  </a:moveTo>
                  <a:lnTo>
                    <a:pt x="21" y="21"/>
                  </a:lnTo>
                  <a:lnTo>
                    <a:pt x="0" y="29"/>
                  </a:lnTo>
                  <a:lnTo>
                    <a:pt x="0" y="31"/>
                  </a:lnTo>
                  <a:lnTo>
                    <a:pt x="2" y="32"/>
                  </a:lnTo>
                  <a:lnTo>
                    <a:pt x="2" y="34"/>
                  </a:lnTo>
                  <a:lnTo>
                    <a:pt x="4" y="37"/>
                  </a:lnTo>
                  <a:lnTo>
                    <a:pt x="6" y="40"/>
                  </a:lnTo>
                  <a:lnTo>
                    <a:pt x="7" y="41"/>
                  </a:lnTo>
                  <a:lnTo>
                    <a:pt x="9" y="44"/>
                  </a:lnTo>
                  <a:lnTo>
                    <a:pt x="11" y="46"/>
                  </a:lnTo>
                  <a:lnTo>
                    <a:pt x="12" y="53"/>
                  </a:lnTo>
                  <a:lnTo>
                    <a:pt x="12" y="58"/>
                  </a:lnTo>
                  <a:lnTo>
                    <a:pt x="12" y="63"/>
                  </a:lnTo>
                  <a:lnTo>
                    <a:pt x="12" y="68"/>
                  </a:lnTo>
                  <a:lnTo>
                    <a:pt x="11" y="73"/>
                  </a:lnTo>
                  <a:lnTo>
                    <a:pt x="11" y="79"/>
                  </a:lnTo>
                  <a:lnTo>
                    <a:pt x="11" y="84"/>
                  </a:lnTo>
                  <a:lnTo>
                    <a:pt x="11" y="89"/>
                  </a:lnTo>
                  <a:lnTo>
                    <a:pt x="12" y="94"/>
                  </a:lnTo>
                  <a:lnTo>
                    <a:pt x="13" y="99"/>
                  </a:lnTo>
                  <a:lnTo>
                    <a:pt x="13" y="104"/>
                  </a:lnTo>
                  <a:lnTo>
                    <a:pt x="14" y="108"/>
                  </a:lnTo>
                  <a:lnTo>
                    <a:pt x="15" y="114"/>
                  </a:lnTo>
                  <a:lnTo>
                    <a:pt x="16" y="119"/>
                  </a:lnTo>
                  <a:lnTo>
                    <a:pt x="18" y="125"/>
                  </a:lnTo>
                  <a:lnTo>
                    <a:pt x="19" y="133"/>
                  </a:lnTo>
                  <a:lnTo>
                    <a:pt x="21" y="138"/>
                  </a:lnTo>
                  <a:lnTo>
                    <a:pt x="23" y="141"/>
                  </a:lnTo>
                  <a:lnTo>
                    <a:pt x="25" y="146"/>
                  </a:lnTo>
                  <a:lnTo>
                    <a:pt x="26" y="149"/>
                  </a:lnTo>
                  <a:lnTo>
                    <a:pt x="29" y="153"/>
                  </a:lnTo>
                  <a:lnTo>
                    <a:pt x="31" y="157"/>
                  </a:lnTo>
                  <a:lnTo>
                    <a:pt x="33" y="160"/>
                  </a:lnTo>
                  <a:lnTo>
                    <a:pt x="35" y="163"/>
                  </a:lnTo>
                  <a:lnTo>
                    <a:pt x="37" y="166"/>
                  </a:lnTo>
                  <a:lnTo>
                    <a:pt x="39" y="171"/>
                  </a:lnTo>
                  <a:lnTo>
                    <a:pt x="40" y="174"/>
                  </a:lnTo>
                  <a:lnTo>
                    <a:pt x="43" y="176"/>
                  </a:lnTo>
                  <a:lnTo>
                    <a:pt x="45" y="179"/>
                  </a:lnTo>
                  <a:lnTo>
                    <a:pt x="49" y="182"/>
                  </a:lnTo>
                  <a:lnTo>
                    <a:pt x="51" y="185"/>
                  </a:lnTo>
                  <a:lnTo>
                    <a:pt x="54" y="187"/>
                  </a:lnTo>
                  <a:lnTo>
                    <a:pt x="60" y="191"/>
                  </a:lnTo>
                  <a:lnTo>
                    <a:pt x="66" y="193"/>
                  </a:lnTo>
                  <a:lnTo>
                    <a:pt x="71" y="198"/>
                  </a:lnTo>
                  <a:lnTo>
                    <a:pt x="74" y="200"/>
                  </a:lnTo>
                  <a:lnTo>
                    <a:pt x="79" y="202"/>
                  </a:lnTo>
                  <a:lnTo>
                    <a:pt x="83" y="204"/>
                  </a:lnTo>
                  <a:lnTo>
                    <a:pt x="88" y="206"/>
                  </a:lnTo>
                  <a:lnTo>
                    <a:pt x="92" y="209"/>
                  </a:lnTo>
                  <a:lnTo>
                    <a:pt x="96" y="211"/>
                  </a:lnTo>
                  <a:lnTo>
                    <a:pt x="100" y="212"/>
                  </a:lnTo>
                  <a:lnTo>
                    <a:pt x="105" y="215"/>
                  </a:lnTo>
                  <a:lnTo>
                    <a:pt x="108" y="216"/>
                  </a:lnTo>
                  <a:lnTo>
                    <a:pt x="113" y="217"/>
                  </a:lnTo>
                  <a:lnTo>
                    <a:pt x="119" y="219"/>
                  </a:lnTo>
                  <a:lnTo>
                    <a:pt x="124" y="221"/>
                  </a:lnTo>
                  <a:lnTo>
                    <a:pt x="130" y="223"/>
                  </a:lnTo>
                  <a:lnTo>
                    <a:pt x="136" y="224"/>
                  </a:lnTo>
                  <a:lnTo>
                    <a:pt x="142" y="227"/>
                  </a:lnTo>
                  <a:lnTo>
                    <a:pt x="147" y="227"/>
                  </a:lnTo>
                  <a:lnTo>
                    <a:pt x="151" y="229"/>
                  </a:lnTo>
                  <a:lnTo>
                    <a:pt x="157" y="229"/>
                  </a:lnTo>
                  <a:lnTo>
                    <a:pt x="161" y="231"/>
                  </a:lnTo>
                  <a:lnTo>
                    <a:pt x="167" y="233"/>
                  </a:lnTo>
                  <a:lnTo>
                    <a:pt x="173" y="234"/>
                  </a:lnTo>
                  <a:lnTo>
                    <a:pt x="177" y="234"/>
                  </a:lnTo>
                  <a:lnTo>
                    <a:pt x="182" y="236"/>
                  </a:lnTo>
                  <a:lnTo>
                    <a:pt x="186" y="236"/>
                  </a:lnTo>
                  <a:lnTo>
                    <a:pt x="191" y="236"/>
                  </a:lnTo>
                  <a:lnTo>
                    <a:pt x="196" y="236"/>
                  </a:lnTo>
                  <a:lnTo>
                    <a:pt x="201" y="236"/>
                  </a:lnTo>
                  <a:lnTo>
                    <a:pt x="206" y="236"/>
                  </a:lnTo>
                  <a:lnTo>
                    <a:pt x="212" y="235"/>
                  </a:lnTo>
                  <a:lnTo>
                    <a:pt x="216" y="235"/>
                  </a:lnTo>
                  <a:lnTo>
                    <a:pt x="222" y="234"/>
                  </a:lnTo>
                  <a:lnTo>
                    <a:pt x="225" y="234"/>
                  </a:lnTo>
                  <a:lnTo>
                    <a:pt x="229" y="234"/>
                  </a:lnTo>
                  <a:lnTo>
                    <a:pt x="233" y="233"/>
                  </a:lnTo>
                  <a:lnTo>
                    <a:pt x="236" y="231"/>
                  </a:lnTo>
                  <a:lnTo>
                    <a:pt x="240" y="231"/>
                  </a:lnTo>
                  <a:lnTo>
                    <a:pt x="244" y="229"/>
                  </a:lnTo>
                  <a:lnTo>
                    <a:pt x="247" y="227"/>
                  </a:lnTo>
                  <a:lnTo>
                    <a:pt x="251" y="225"/>
                  </a:lnTo>
                  <a:lnTo>
                    <a:pt x="255" y="224"/>
                  </a:lnTo>
                  <a:lnTo>
                    <a:pt x="258" y="222"/>
                  </a:lnTo>
                  <a:lnTo>
                    <a:pt x="262" y="219"/>
                  </a:lnTo>
                  <a:lnTo>
                    <a:pt x="265" y="217"/>
                  </a:lnTo>
                  <a:lnTo>
                    <a:pt x="269" y="213"/>
                  </a:lnTo>
                  <a:lnTo>
                    <a:pt x="273" y="209"/>
                  </a:lnTo>
                  <a:lnTo>
                    <a:pt x="277" y="203"/>
                  </a:lnTo>
                  <a:lnTo>
                    <a:pt x="281" y="200"/>
                  </a:lnTo>
                  <a:lnTo>
                    <a:pt x="285" y="194"/>
                  </a:lnTo>
                  <a:lnTo>
                    <a:pt x="290" y="193"/>
                  </a:lnTo>
                  <a:lnTo>
                    <a:pt x="292" y="188"/>
                  </a:lnTo>
                  <a:lnTo>
                    <a:pt x="295" y="185"/>
                  </a:lnTo>
                  <a:lnTo>
                    <a:pt x="298" y="181"/>
                  </a:lnTo>
                  <a:lnTo>
                    <a:pt x="300" y="177"/>
                  </a:lnTo>
                  <a:lnTo>
                    <a:pt x="301" y="175"/>
                  </a:lnTo>
                  <a:lnTo>
                    <a:pt x="304" y="172"/>
                  </a:lnTo>
                  <a:lnTo>
                    <a:pt x="307" y="168"/>
                  </a:lnTo>
                  <a:lnTo>
                    <a:pt x="309" y="164"/>
                  </a:lnTo>
                  <a:lnTo>
                    <a:pt x="311" y="161"/>
                  </a:lnTo>
                  <a:lnTo>
                    <a:pt x="314" y="158"/>
                  </a:lnTo>
                  <a:lnTo>
                    <a:pt x="317" y="154"/>
                  </a:lnTo>
                  <a:lnTo>
                    <a:pt x="321" y="150"/>
                  </a:lnTo>
                  <a:lnTo>
                    <a:pt x="341" y="145"/>
                  </a:lnTo>
                  <a:lnTo>
                    <a:pt x="330" y="125"/>
                  </a:lnTo>
                  <a:lnTo>
                    <a:pt x="331" y="118"/>
                  </a:lnTo>
                  <a:lnTo>
                    <a:pt x="334" y="113"/>
                  </a:lnTo>
                  <a:lnTo>
                    <a:pt x="334" y="109"/>
                  </a:lnTo>
                  <a:lnTo>
                    <a:pt x="335" y="107"/>
                  </a:lnTo>
                  <a:lnTo>
                    <a:pt x="335" y="106"/>
                  </a:lnTo>
                  <a:lnTo>
                    <a:pt x="336" y="105"/>
                  </a:lnTo>
                  <a:lnTo>
                    <a:pt x="337" y="104"/>
                  </a:lnTo>
                  <a:lnTo>
                    <a:pt x="337" y="102"/>
                  </a:lnTo>
                  <a:lnTo>
                    <a:pt x="26"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41" name="Freeform 49"/>
            <p:cNvSpPr>
              <a:spLocks/>
            </p:cNvSpPr>
            <p:nvPr/>
          </p:nvSpPr>
          <p:spPr bwMode="auto">
            <a:xfrm>
              <a:off x="2711" y="2431"/>
              <a:ext cx="282" cy="209"/>
            </a:xfrm>
            <a:custGeom>
              <a:avLst/>
              <a:gdLst>
                <a:gd name="T0" fmla="*/ 209 w 282"/>
                <a:gd name="T1" fmla="*/ 191 h 209"/>
                <a:gd name="T2" fmla="*/ 217 w 282"/>
                <a:gd name="T3" fmla="*/ 178 h 209"/>
                <a:gd name="T4" fmla="*/ 224 w 282"/>
                <a:gd name="T5" fmla="*/ 163 h 209"/>
                <a:gd name="T6" fmla="*/ 225 w 282"/>
                <a:gd name="T7" fmla="*/ 144 h 209"/>
                <a:gd name="T8" fmla="*/ 224 w 282"/>
                <a:gd name="T9" fmla="*/ 123 h 209"/>
                <a:gd name="T10" fmla="*/ 219 w 282"/>
                <a:gd name="T11" fmla="*/ 106 h 209"/>
                <a:gd name="T12" fmla="*/ 208 w 282"/>
                <a:gd name="T13" fmla="*/ 88 h 209"/>
                <a:gd name="T14" fmla="*/ 191 w 282"/>
                <a:gd name="T15" fmla="*/ 73 h 209"/>
                <a:gd name="T16" fmla="*/ 169 w 282"/>
                <a:gd name="T17" fmla="*/ 62 h 209"/>
                <a:gd name="T18" fmla="*/ 145 w 282"/>
                <a:gd name="T19" fmla="*/ 58 h 209"/>
                <a:gd name="T20" fmla="*/ 124 w 282"/>
                <a:gd name="T21" fmla="*/ 59 h 209"/>
                <a:gd name="T22" fmla="*/ 104 w 282"/>
                <a:gd name="T23" fmla="*/ 67 h 209"/>
                <a:gd name="T24" fmla="*/ 89 w 282"/>
                <a:gd name="T25" fmla="*/ 76 h 209"/>
                <a:gd name="T26" fmla="*/ 76 w 282"/>
                <a:gd name="T27" fmla="*/ 90 h 209"/>
                <a:gd name="T28" fmla="*/ 65 w 282"/>
                <a:gd name="T29" fmla="*/ 105 h 209"/>
                <a:gd name="T30" fmla="*/ 60 w 282"/>
                <a:gd name="T31" fmla="*/ 123 h 209"/>
                <a:gd name="T32" fmla="*/ 56 w 282"/>
                <a:gd name="T33" fmla="*/ 140 h 209"/>
                <a:gd name="T34" fmla="*/ 2 w 282"/>
                <a:gd name="T35" fmla="*/ 111 h 209"/>
                <a:gd name="T36" fmla="*/ 11 w 282"/>
                <a:gd name="T37" fmla="*/ 85 h 209"/>
                <a:gd name="T38" fmla="*/ 23 w 282"/>
                <a:gd name="T39" fmla="*/ 61 h 209"/>
                <a:gd name="T40" fmla="*/ 42 w 282"/>
                <a:gd name="T41" fmla="*/ 39 h 209"/>
                <a:gd name="T42" fmla="*/ 67 w 282"/>
                <a:gd name="T43" fmla="*/ 20 h 209"/>
                <a:gd name="T44" fmla="*/ 94 w 282"/>
                <a:gd name="T45" fmla="*/ 7 h 209"/>
                <a:gd name="T46" fmla="*/ 127 w 282"/>
                <a:gd name="T47" fmla="*/ 1 h 209"/>
                <a:gd name="T48" fmla="*/ 162 w 282"/>
                <a:gd name="T49" fmla="*/ 5 h 209"/>
                <a:gd name="T50" fmla="*/ 198 w 282"/>
                <a:gd name="T51" fmla="*/ 16 h 209"/>
                <a:gd name="T52" fmla="*/ 229 w 282"/>
                <a:gd name="T53" fmla="*/ 33 h 209"/>
                <a:gd name="T54" fmla="*/ 253 w 282"/>
                <a:gd name="T55" fmla="*/ 55 h 209"/>
                <a:gd name="T56" fmla="*/ 268 w 282"/>
                <a:gd name="T57" fmla="*/ 82 h 209"/>
                <a:gd name="T58" fmla="*/ 278 w 282"/>
                <a:gd name="T59" fmla="*/ 109 h 209"/>
                <a:gd name="T60" fmla="*/ 281 w 282"/>
                <a:gd name="T61" fmla="*/ 136 h 209"/>
                <a:gd name="T62" fmla="*/ 278 w 282"/>
                <a:gd name="T63" fmla="*/ 167 h 209"/>
                <a:gd name="T64" fmla="*/ 269 w 282"/>
                <a:gd name="T65" fmla="*/ 196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2"/>
                <a:gd name="T100" fmla="*/ 0 h 209"/>
                <a:gd name="T101" fmla="*/ 282 w 282"/>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2" h="209">
                  <a:moveTo>
                    <a:pt x="263" y="208"/>
                  </a:moveTo>
                  <a:lnTo>
                    <a:pt x="209" y="191"/>
                  </a:lnTo>
                  <a:lnTo>
                    <a:pt x="213" y="186"/>
                  </a:lnTo>
                  <a:lnTo>
                    <a:pt x="217" y="178"/>
                  </a:lnTo>
                  <a:lnTo>
                    <a:pt x="221" y="171"/>
                  </a:lnTo>
                  <a:lnTo>
                    <a:pt x="224" y="163"/>
                  </a:lnTo>
                  <a:lnTo>
                    <a:pt x="226" y="153"/>
                  </a:lnTo>
                  <a:lnTo>
                    <a:pt x="225" y="144"/>
                  </a:lnTo>
                  <a:lnTo>
                    <a:pt x="225" y="133"/>
                  </a:lnTo>
                  <a:lnTo>
                    <a:pt x="224" y="123"/>
                  </a:lnTo>
                  <a:lnTo>
                    <a:pt x="222" y="114"/>
                  </a:lnTo>
                  <a:lnTo>
                    <a:pt x="219" y="106"/>
                  </a:lnTo>
                  <a:lnTo>
                    <a:pt x="213" y="96"/>
                  </a:lnTo>
                  <a:lnTo>
                    <a:pt x="208" y="88"/>
                  </a:lnTo>
                  <a:lnTo>
                    <a:pt x="200" y="80"/>
                  </a:lnTo>
                  <a:lnTo>
                    <a:pt x="191" y="73"/>
                  </a:lnTo>
                  <a:lnTo>
                    <a:pt x="182" y="67"/>
                  </a:lnTo>
                  <a:lnTo>
                    <a:pt x="169" y="62"/>
                  </a:lnTo>
                  <a:lnTo>
                    <a:pt x="156" y="59"/>
                  </a:lnTo>
                  <a:lnTo>
                    <a:pt x="145" y="58"/>
                  </a:lnTo>
                  <a:lnTo>
                    <a:pt x="134" y="57"/>
                  </a:lnTo>
                  <a:lnTo>
                    <a:pt x="124" y="59"/>
                  </a:lnTo>
                  <a:lnTo>
                    <a:pt x="114" y="61"/>
                  </a:lnTo>
                  <a:lnTo>
                    <a:pt x="104" y="67"/>
                  </a:lnTo>
                  <a:lnTo>
                    <a:pt x="97" y="70"/>
                  </a:lnTo>
                  <a:lnTo>
                    <a:pt x="89" y="76"/>
                  </a:lnTo>
                  <a:lnTo>
                    <a:pt x="81" y="83"/>
                  </a:lnTo>
                  <a:lnTo>
                    <a:pt x="76" y="90"/>
                  </a:lnTo>
                  <a:lnTo>
                    <a:pt x="70" y="97"/>
                  </a:lnTo>
                  <a:lnTo>
                    <a:pt x="65" y="105"/>
                  </a:lnTo>
                  <a:lnTo>
                    <a:pt x="62" y="114"/>
                  </a:lnTo>
                  <a:lnTo>
                    <a:pt x="60" y="123"/>
                  </a:lnTo>
                  <a:lnTo>
                    <a:pt x="58" y="132"/>
                  </a:lnTo>
                  <a:lnTo>
                    <a:pt x="56" y="140"/>
                  </a:lnTo>
                  <a:lnTo>
                    <a:pt x="0" y="122"/>
                  </a:lnTo>
                  <a:lnTo>
                    <a:pt x="2" y="111"/>
                  </a:lnTo>
                  <a:lnTo>
                    <a:pt x="6" y="97"/>
                  </a:lnTo>
                  <a:lnTo>
                    <a:pt x="11" y="85"/>
                  </a:lnTo>
                  <a:lnTo>
                    <a:pt x="16" y="73"/>
                  </a:lnTo>
                  <a:lnTo>
                    <a:pt x="23" y="61"/>
                  </a:lnTo>
                  <a:lnTo>
                    <a:pt x="32" y="49"/>
                  </a:lnTo>
                  <a:lnTo>
                    <a:pt x="42" y="39"/>
                  </a:lnTo>
                  <a:lnTo>
                    <a:pt x="54" y="29"/>
                  </a:lnTo>
                  <a:lnTo>
                    <a:pt x="67" y="20"/>
                  </a:lnTo>
                  <a:lnTo>
                    <a:pt x="79" y="14"/>
                  </a:lnTo>
                  <a:lnTo>
                    <a:pt x="94" y="7"/>
                  </a:lnTo>
                  <a:lnTo>
                    <a:pt x="111" y="3"/>
                  </a:lnTo>
                  <a:lnTo>
                    <a:pt x="127" y="1"/>
                  </a:lnTo>
                  <a:lnTo>
                    <a:pt x="144" y="0"/>
                  </a:lnTo>
                  <a:lnTo>
                    <a:pt x="162" y="5"/>
                  </a:lnTo>
                  <a:lnTo>
                    <a:pt x="181" y="10"/>
                  </a:lnTo>
                  <a:lnTo>
                    <a:pt x="198" y="16"/>
                  </a:lnTo>
                  <a:lnTo>
                    <a:pt x="215" y="24"/>
                  </a:lnTo>
                  <a:lnTo>
                    <a:pt x="229" y="33"/>
                  </a:lnTo>
                  <a:lnTo>
                    <a:pt x="241" y="43"/>
                  </a:lnTo>
                  <a:lnTo>
                    <a:pt x="253" y="55"/>
                  </a:lnTo>
                  <a:lnTo>
                    <a:pt x="262" y="67"/>
                  </a:lnTo>
                  <a:lnTo>
                    <a:pt x="268" y="82"/>
                  </a:lnTo>
                  <a:lnTo>
                    <a:pt x="274" y="94"/>
                  </a:lnTo>
                  <a:lnTo>
                    <a:pt x="278" y="109"/>
                  </a:lnTo>
                  <a:lnTo>
                    <a:pt x="280" y="123"/>
                  </a:lnTo>
                  <a:lnTo>
                    <a:pt x="281" y="136"/>
                  </a:lnTo>
                  <a:lnTo>
                    <a:pt x="280" y="151"/>
                  </a:lnTo>
                  <a:lnTo>
                    <a:pt x="278" y="167"/>
                  </a:lnTo>
                  <a:lnTo>
                    <a:pt x="273" y="180"/>
                  </a:lnTo>
                  <a:lnTo>
                    <a:pt x="269" y="196"/>
                  </a:lnTo>
                  <a:lnTo>
                    <a:pt x="263" y="208"/>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42" name="Freeform 50"/>
            <p:cNvSpPr>
              <a:spLocks/>
            </p:cNvSpPr>
            <p:nvPr/>
          </p:nvSpPr>
          <p:spPr bwMode="auto">
            <a:xfrm>
              <a:off x="2777" y="2493"/>
              <a:ext cx="144" cy="143"/>
            </a:xfrm>
            <a:custGeom>
              <a:avLst/>
              <a:gdLst>
                <a:gd name="T0" fmla="*/ 57 w 144"/>
                <a:gd name="T1" fmla="*/ 140 h 143"/>
                <a:gd name="T2" fmla="*/ 72 w 144"/>
                <a:gd name="T3" fmla="*/ 142 h 143"/>
                <a:gd name="T4" fmla="*/ 85 w 144"/>
                <a:gd name="T5" fmla="*/ 142 h 143"/>
                <a:gd name="T6" fmla="*/ 99 w 144"/>
                <a:gd name="T7" fmla="*/ 138 h 143"/>
                <a:gd name="T8" fmla="*/ 111 w 144"/>
                <a:gd name="T9" fmla="*/ 131 h 143"/>
                <a:gd name="T10" fmla="*/ 122 w 144"/>
                <a:gd name="T11" fmla="*/ 123 h 143"/>
                <a:gd name="T12" fmla="*/ 129 w 144"/>
                <a:gd name="T13" fmla="*/ 112 h 143"/>
                <a:gd name="T14" fmla="*/ 138 w 144"/>
                <a:gd name="T15" fmla="*/ 101 h 143"/>
                <a:gd name="T16" fmla="*/ 143 w 144"/>
                <a:gd name="T17" fmla="*/ 86 h 143"/>
                <a:gd name="T18" fmla="*/ 143 w 144"/>
                <a:gd name="T19" fmla="*/ 72 h 143"/>
                <a:gd name="T20" fmla="*/ 143 w 144"/>
                <a:gd name="T21" fmla="*/ 58 h 143"/>
                <a:gd name="T22" fmla="*/ 139 w 144"/>
                <a:gd name="T23" fmla="*/ 45 h 143"/>
                <a:gd name="T24" fmla="*/ 133 w 144"/>
                <a:gd name="T25" fmla="*/ 34 h 143"/>
                <a:gd name="T26" fmla="*/ 125 w 144"/>
                <a:gd name="T27" fmla="*/ 21 h 143"/>
                <a:gd name="T28" fmla="*/ 114 w 144"/>
                <a:gd name="T29" fmla="*/ 13 h 143"/>
                <a:gd name="T30" fmla="*/ 101 w 144"/>
                <a:gd name="T31" fmla="*/ 6 h 143"/>
                <a:gd name="T32" fmla="*/ 87 w 144"/>
                <a:gd name="T33" fmla="*/ 2 h 143"/>
                <a:gd name="T34" fmla="*/ 73 w 144"/>
                <a:gd name="T35" fmla="*/ 0 h 143"/>
                <a:gd name="T36" fmla="*/ 60 w 144"/>
                <a:gd name="T37" fmla="*/ 0 h 143"/>
                <a:gd name="T38" fmla="*/ 46 w 144"/>
                <a:gd name="T39" fmla="*/ 5 h 143"/>
                <a:gd name="T40" fmla="*/ 35 w 144"/>
                <a:gd name="T41" fmla="*/ 10 h 143"/>
                <a:gd name="T42" fmla="*/ 23 w 144"/>
                <a:gd name="T43" fmla="*/ 18 h 143"/>
                <a:gd name="T44" fmla="*/ 14 w 144"/>
                <a:gd name="T45" fmla="*/ 30 h 143"/>
                <a:gd name="T46" fmla="*/ 7 w 144"/>
                <a:gd name="T47" fmla="*/ 41 h 143"/>
                <a:gd name="T48" fmla="*/ 2 w 144"/>
                <a:gd name="T49" fmla="*/ 56 h 143"/>
                <a:gd name="T50" fmla="*/ 0 w 144"/>
                <a:gd name="T51" fmla="*/ 71 h 143"/>
                <a:gd name="T52" fmla="*/ 2 w 144"/>
                <a:gd name="T53" fmla="*/ 84 h 143"/>
                <a:gd name="T54" fmla="*/ 6 w 144"/>
                <a:gd name="T55" fmla="*/ 97 h 143"/>
                <a:gd name="T56" fmla="*/ 12 w 144"/>
                <a:gd name="T57" fmla="*/ 109 h 143"/>
                <a:gd name="T58" fmla="*/ 20 w 144"/>
                <a:gd name="T59" fmla="*/ 121 h 143"/>
                <a:gd name="T60" fmla="*/ 31 w 144"/>
                <a:gd name="T61" fmla="*/ 129 h 143"/>
                <a:gd name="T62" fmla="*/ 43 w 144"/>
                <a:gd name="T63" fmla="*/ 13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0" y="139"/>
                  </a:moveTo>
                  <a:lnTo>
                    <a:pt x="57" y="140"/>
                  </a:lnTo>
                  <a:lnTo>
                    <a:pt x="64" y="142"/>
                  </a:lnTo>
                  <a:lnTo>
                    <a:pt x="72" y="142"/>
                  </a:lnTo>
                  <a:lnTo>
                    <a:pt x="78" y="142"/>
                  </a:lnTo>
                  <a:lnTo>
                    <a:pt x="85" y="142"/>
                  </a:lnTo>
                  <a:lnTo>
                    <a:pt x="92" y="139"/>
                  </a:lnTo>
                  <a:lnTo>
                    <a:pt x="99" y="138"/>
                  </a:lnTo>
                  <a:lnTo>
                    <a:pt x="105" y="134"/>
                  </a:lnTo>
                  <a:lnTo>
                    <a:pt x="111" y="131"/>
                  </a:lnTo>
                  <a:lnTo>
                    <a:pt x="117" y="127"/>
                  </a:lnTo>
                  <a:lnTo>
                    <a:pt x="122" y="123"/>
                  </a:lnTo>
                  <a:lnTo>
                    <a:pt x="126" y="118"/>
                  </a:lnTo>
                  <a:lnTo>
                    <a:pt x="129" y="112"/>
                  </a:lnTo>
                  <a:lnTo>
                    <a:pt x="134" y="107"/>
                  </a:lnTo>
                  <a:lnTo>
                    <a:pt x="138" y="101"/>
                  </a:lnTo>
                  <a:lnTo>
                    <a:pt x="140" y="94"/>
                  </a:lnTo>
                  <a:lnTo>
                    <a:pt x="143" y="86"/>
                  </a:lnTo>
                  <a:lnTo>
                    <a:pt x="143" y="79"/>
                  </a:lnTo>
                  <a:lnTo>
                    <a:pt x="143" y="72"/>
                  </a:lnTo>
                  <a:lnTo>
                    <a:pt x="143" y="65"/>
                  </a:lnTo>
                  <a:lnTo>
                    <a:pt x="143" y="58"/>
                  </a:lnTo>
                  <a:lnTo>
                    <a:pt x="142" y="52"/>
                  </a:lnTo>
                  <a:lnTo>
                    <a:pt x="139" y="45"/>
                  </a:lnTo>
                  <a:lnTo>
                    <a:pt x="137" y="39"/>
                  </a:lnTo>
                  <a:lnTo>
                    <a:pt x="133" y="34"/>
                  </a:lnTo>
                  <a:lnTo>
                    <a:pt x="129" y="27"/>
                  </a:lnTo>
                  <a:lnTo>
                    <a:pt x="125" y="21"/>
                  </a:lnTo>
                  <a:lnTo>
                    <a:pt x="119" y="18"/>
                  </a:lnTo>
                  <a:lnTo>
                    <a:pt x="114" y="13"/>
                  </a:lnTo>
                  <a:lnTo>
                    <a:pt x="108" y="10"/>
                  </a:lnTo>
                  <a:lnTo>
                    <a:pt x="101" y="6"/>
                  </a:lnTo>
                  <a:lnTo>
                    <a:pt x="95" y="3"/>
                  </a:lnTo>
                  <a:lnTo>
                    <a:pt x="87" y="2"/>
                  </a:lnTo>
                  <a:lnTo>
                    <a:pt x="80" y="0"/>
                  </a:lnTo>
                  <a:lnTo>
                    <a:pt x="73" y="0"/>
                  </a:lnTo>
                  <a:lnTo>
                    <a:pt x="67" y="0"/>
                  </a:lnTo>
                  <a:lnTo>
                    <a:pt x="60" y="0"/>
                  </a:lnTo>
                  <a:lnTo>
                    <a:pt x="53" y="3"/>
                  </a:lnTo>
                  <a:lnTo>
                    <a:pt x="46" y="5"/>
                  </a:lnTo>
                  <a:lnTo>
                    <a:pt x="40" y="8"/>
                  </a:lnTo>
                  <a:lnTo>
                    <a:pt x="35" y="10"/>
                  </a:lnTo>
                  <a:lnTo>
                    <a:pt x="28" y="15"/>
                  </a:lnTo>
                  <a:lnTo>
                    <a:pt x="23" y="18"/>
                  </a:lnTo>
                  <a:lnTo>
                    <a:pt x="18" y="25"/>
                  </a:lnTo>
                  <a:lnTo>
                    <a:pt x="14" y="30"/>
                  </a:lnTo>
                  <a:lnTo>
                    <a:pt x="10" y="36"/>
                  </a:lnTo>
                  <a:lnTo>
                    <a:pt x="7" y="41"/>
                  </a:lnTo>
                  <a:lnTo>
                    <a:pt x="4" y="49"/>
                  </a:lnTo>
                  <a:lnTo>
                    <a:pt x="2" y="56"/>
                  </a:lnTo>
                  <a:lnTo>
                    <a:pt x="1" y="64"/>
                  </a:lnTo>
                  <a:lnTo>
                    <a:pt x="0" y="71"/>
                  </a:lnTo>
                  <a:lnTo>
                    <a:pt x="1" y="79"/>
                  </a:lnTo>
                  <a:lnTo>
                    <a:pt x="2" y="84"/>
                  </a:lnTo>
                  <a:lnTo>
                    <a:pt x="3" y="91"/>
                  </a:lnTo>
                  <a:lnTo>
                    <a:pt x="6" y="97"/>
                  </a:lnTo>
                  <a:lnTo>
                    <a:pt x="8" y="103"/>
                  </a:lnTo>
                  <a:lnTo>
                    <a:pt x="12" y="109"/>
                  </a:lnTo>
                  <a:lnTo>
                    <a:pt x="16" y="115"/>
                  </a:lnTo>
                  <a:lnTo>
                    <a:pt x="20" y="121"/>
                  </a:lnTo>
                  <a:lnTo>
                    <a:pt x="26" y="124"/>
                  </a:lnTo>
                  <a:lnTo>
                    <a:pt x="31" y="129"/>
                  </a:lnTo>
                  <a:lnTo>
                    <a:pt x="36" y="132"/>
                  </a:lnTo>
                  <a:lnTo>
                    <a:pt x="43" y="136"/>
                  </a:lnTo>
                  <a:lnTo>
                    <a:pt x="50" y="139"/>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43" name="Freeform 51"/>
            <p:cNvSpPr>
              <a:spLocks/>
            </p:cNvSpPr>
            <p:nvPr/>
          </p:nvSpPr>
          <p:spPr bwMode="auto">
            <a:xfrm>
              <a:off x="2776" y="2494"/>
              <a:ext cx="154" cy="154"/>
            </a:xfrm>
            <a:custGeom>
              <a:avLst/>
              <a:gdLst>
                <a:gd name="T0" fmla="*/ 53 w 154"/>
                <a:gd name="T1" fmla="*/ 149 h 154"/>
                <a:gd name="T2" fmla="*/ 68 w 154"/>
                <a:gd name="T3" fmla="*/ 152 h 154"/>
                <a:gd name="T4" fmla="*/ 82 w 154"/>
                <a:gd name="T5" fmla="*/ 151 h 154"/>
                <a:gd name="T6" fmla="*/ 98 w 154"/>
                <a:gd name="T7" fmla="*/ 149 h 154"/>
                <a:gd name="T8" fmla="*/ 111 w 154"/>
                <a:gd name="T9" fmla="*/ 145 h 154"/>
                <a:gd name="T10" fmla="*/ 123 w 154"/>
                <a:gd name="T11" fmla="*/ 137 h 154"/>
                <a:gd name="T12" fmla="*/ 134 w 154"/>
                <a:gd name="T13" fmla="*/ 126 h 154"/>
                <a:gd name="T14" fmla="*/ 143 w 154"/>
                <a:gd name="T15" fmla="*/ 113 h 154"/>
                <a:gd name="T16" fmla="*/ 149 w 154"/>
                <a:gd name="T17" fmla="*/ 101 h 154"/>
                <a:gd name="T18" fmla="*/ 153 w 154"/>
                <a:gd name="T19" fmla="*/ 85 h 154"/>
                <a:gd name="T20" fmla="*/ 153 w 154"/>
                <a:gd name="T21" fmla="*/ 70 h 154"/>
                <a:gd name="T22" fmla="*/ 150 w 154"/>
                <a:gd name="T23" fmla="*/ 56 h 154"/>
                <a:gd name="T24" fmla="*/ 145 w 154"/>
                <a:gd name="T25" fmla="*/ 42 h 154"/>
                <a:gd name="T26" fmla="*/ 137 w 154"/>
                <a:gd name="T27" fmla="*/ 29 h 154"/>
                <a:gd name="T28" fmla="*/ 126 w 154"/>
                <a:gd name="T29" fmla="*/ 18 h 154"/>
                <a:gd name="T30" fmla="*/ 115 w 154"/>
                <a:gd name="T31" fmla="*/ 10 h 154"/>
                <a:gd name="T32" fmla="*/ 100 w 154"/>
                <a:gd name="T33" fmla="*/ 4 h 154"/>
                <a:gd name="T34" fmla="*/ 85 w 154"/>
                <a:gd name="T35" fmla="*/ 0 h 154"/>
                <a:gd name="T36" fmla="*/ 71 w 154"/>
                <a:gd name="T37" fmla="*/ 0 h 154"/>
                <a:gd name="T38" fmla="*/ 55 w 154"/>
                <a:gd name="T39" fmla="*/ 3 h 154"/>
                <a:gd name="T40" fmla="*/ 41 w 154"/>
                <a:gd name="T41" fmla="*/ 8 h 154"/>
                <a:gd name="T42" fmla="*/ 30 w 154"/>
                <a:gd name="T43" fmla="*/ 16 h 154"/>
                <a:gd name="T44" fmla="*/ 19 w 154"/>
                <a:gd name="T45" fmla="*/ 27 h 154"/>
                <a:gd name="T46" fmla="*/ 10 w 154"/>
                <a:gd name="T47" fmla="*/ 39 h 154"/>
                <a:gd name="T48" fmla="*/ 4 w 154"/>
                <a:gd name="T49" fmla="*/ 53 h 154"/>
                <a:gd name="T50" fmla="*/ 0 w 154"/>
                <a:gd name="T51" fmla="*/ 69 h 154"/>
                <a:gd name="T52" fmla="*/ 0 w 154"/>
                <a:gd name="T53" fmla="*/ 84 h 154"/>
                <a:gd name="T54" fmla="*/ 3 w 154"/>
                <a:gd name="T55" fmla="*/ 98 h 154"/>
                <a:gd name="T56" fmla="*/ 7 w 154"/>
                <a:gd name="T57" fmla="*/ 111 h 154"/>
                <a:gd name="T58" fmla="*/ 16 w 154"/>
                <a:gd name="T59" fmla="*/ 122 h 154"/>
                <a:gd name="T60" fmla="*/ 27 w 154"/>
                <a:gd name="T61" fmla="*/ 133 h 154"/>
                <a:gd name="T62" fmla="*/ 38 w 154"/>
                <a:gd name="T63" fmla="*/ 142 h 154"/>
                <a:gd name="T64" fmla="*/ 53 w 154"/>
                <a:gd name="T65" fmla="*/ 149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54"/>
                <a:gd name="T101" fmla="*/ 154 w 15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54">
                  <a:moveTo>
                    <a:pt x="53" y="149"/>
                  </a:moveTo>
                  <a:lnTo>
                    <a:pt x="53" y="149"/>
                  </a:lnTo>
                  <a:lnTo>
                    <a:pt x="60" y="150"/>
                  </a:lnTo>
                  <a:lnTo>
                    <a:pt x="68" y="152"/>
                  </a:lnTo>
                  <a:lnTo>
                    <a:pt x="75" y="153"/>
                  </a:lnTo>
                  <a:lnTo>
                    <a:pt x="82" y="151"/>
                  </a:lnTo>
                  <a:lnTo>
                    <a:pt x="91" y="151"/>
                  </a:lnTo>
                  <a:lnTo>
                    <a:pt x="98" y="149"/>
                  </a:lnTo>
                  <a:lnTo>
                    <a:pt x="105" y="147"/>
                  </a:lnTo>
                  <a:lnTo>
                    <a:pt x="111" y="145"/>
                  </a:lnTo>
                  <a:lnTo>
                    <a:pt x="117" y="140"/>
                  </a:lnTo>
                  <a:lnTo>
                    <a:pt x="123" y="137"/>
                  </a:lnTo>
                  <a:lnTo>
                    <a:pt x="130" y="131"/>
                  </a:lnTo>
                  <a:lnTo>
                    <a:pt x="134" y="126"/>
                  </a:lnTo>
                  <a:lnTo>
                    <a:pt x="139" y="120"/>
                  </a:lnTo>
                  <a:lnTo>
                    <a:pt x="143" y="113"/>
                  </a:lnTo>
                  <a:lnTo>
                    <a:pt x="147" y="108"/>
                  </a:lnTo>
                  <a:lnTo>
                    <a:pt x="149" y="101"/>
                  </a:lnTo>
                  <a:lnTo>
                    <a:pt x="152" y="93"/>
                  </a:lnTo>
                  <a:lnTo>
                    <a:pt x="153" y="85"/>
                  </a:lnTo>
                  <a:lnTo>
                    <a:pt x="152" y="78"/>
                  </a:lnTo>
                  <a:lnTo>
                    <a:pt x="153" y="70"/>
                  </a:lnTo>
                  <a:lnTo>
                    <a:pt x="152" y="63"/>
                  </a:lnTo>
                  <a:lnTo>
                    <a:pt x="150" y="56"/>
                  </a:lnTo>
                  <a:lnTo>
                    <a:pt x="147" y="48"/>
                  </a:lnTo>
                  <a:lnTo>
                    <a:pt x="145" y="42"/>
                  </a:lnTo>
                  <a:lnTo>
                    <a:pt x="141" y="36"/>
                  </a:lnTo>
                  <a:lnTo>
                    <a:pt x="137" y="29"/>
                  </a:lnTo>
                  <a:lnTo>
                    <a:pt x="132" y="24"/>
                  </a:lnTo>
                  <a:lnTo>
                    <a:pt x="126" y="18"/>
                  </a:lnTo>
                  <a:lnTo>
                    <a:pt x="120" y="15"/>
                  </a:lnTo>
                  <a:lnTo>
                    <a:pt x="115" y="10"/>
                  </a:lnTo>
                  <a:lnTo>
                    <a:pt x="107" y="6"/>
                  </a:lnTo>
                  <a:lnTo>
                    <a:pt x="100" y="4"/>
                  </a:lnTo>
                  <a:lnTo>
                    <a:pt x="93" y="2"/>
                  </a:lnTo>
                  <a:lnTo>
                    <a:pt x="85" y="0"/>
                  </a:lnTo>
                  <a:lnTo>
                    <a:pt x="78" y="1"/>
                  </a:lnTo>
                  <a:lnTo>
                    <a:pt x="71" y="0"/>
                  </a:lnTo>
                  <a:lnTo>
                    <a:pt x="62" y="1"/>
                  </a:lnTo>
                  <a:lnTo>
                    <a:pt x="55" y="3"/>
                  </a:lnTo>
                  <a:lnTo>
                    <a:pt x="48" y="6"/>
                  </a:lnTo>
                  <a:lnTo>
                    <a:pt x="41" y="8"/>
                  </a:lnTo>
                  <a:lnTo>
                    <a:pt x="35" y="11"/>
                  </a:lnTo>
                  <a:lnTo>
                    <a:pt x="30" y="16"/>
                  </a:lnTo>
                  <a:lnTo>
                    <a:pt x="23" y="20"/>
                  </a:lnTo>
                  <a:lnTo>
                    <a:pt x="19" y="27"/>
                  </a:lnTo>
                  <a:lnTo>
                    <a:pt x="13" y="33"/>
                  </a:lnTo>
                  <a:lnTo>
                    <a:pt x="10" y="39"/>
                  </a:lnTo>
                  <a:lnTo>
                    <a:pt x="6" y="45"/>
                  </a:lnTo>
                  <a:lnTo>
                    <a:pt x="4" y="53"/>
                  </a:lnTo>
                  <a:lnTo>
                    <a:pt x="1" y="60"/>
                  </a:lnTo>
                  <a:lnTo>
                    <a:pt x="0" y="69"/>
                  </a:lnTo>
                  <a:lnTo>
                    <a:pt x="0" y="76"/>
                  </a:lnTo>
                  <a:lnTo>
                    <a:pt x="0" y="84"/>
                  </a:lnTo>
                  <a:lnTo>
                    <a:pt x="1" y="90"/>
                  </a:lnTo>
                  <a:lnTo>
                    <a:pt x="3" y="98"/>
                  </a:lnTo>
                  <a:lnTo>
                    <a:pt x="5" y="103"/>
                  </a:lnTo>
                  <a:lnTo>
                    <a:pt x="7" y="111"/>
                  </a:lnTo>
                  <a:lnTo>
                    <a:pt x="12" y="118"/>
                  </a:lnTo>
                  <a:lnTo>
                    <a:pt x="16" y="122"/>
                  </a:lnTo>
                  <a:lnTo>
                    <a:pt x="21" y="128"/>
                  </a:lnTo>
                  <a:lnTo>
                    <a:pt x="27" y="133"/>
                  </a:lnTo>
                  <a:lnTo>
                    <a:pt x="33" y="139"/>
                  </a:lnTo>
                  <a:lnTo>
                    <a:pt x="38" y="142"/>
                  </a:lnTo>
                  <a:lnTo>
                    <a:pt x="46" y="146"/>
                  </a:lnTo>
                  <a:lnTo>
                    <a:pt x="53" y="149"/>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44" name="Freeform 52"/>
            <p:cNvSpPr>
              <a:spLocks/>
            </p:cNvSpPr>
            <p:nvPr/>
          </p:nvSpPr>
          <p:spPr bwMode="auto">
            <a:xfrm>
              <a:off x="2741" y="2602"/>
              <a:ext cx="168" cy="97"/>
            </a:xfrm>
            <a:custGeom>
              <a:avLst/>
              <a:gdLst>
                <a:gd name="T0" fmla="*/ 30 w 168"/>
                <a:gd name="T1" fmla="*/ 5 h 97"/>
                <a:gd name="T2" fmla="*/ 34 w 168"/>
                <a:gd name="T3" fmla="*/ 9 h 97"/>
                <a:gd name="T4" fmla="*/ 37 w 168"/>
                <a:gd name="T5" fmla="*/ 15 h 97"/>
                <a:gd name="T6" fmla="*/ 41 w 168"/>
                <a:gd name="T7" fmla="*/ 23 h 97"/>
                <a:gd name="T8" fmla="*/ 46 w 168"/>
                <a:gd name="T9" fmla="*/ 29 h 97"/>
                <a:gd name="T10" fmla="*/ 54 w 168"/>
                <a:gd name="T11" fmla="*/ 36 h 97"/>
                <a:gd name="T12" fmla="*/ 62 w 168"/>
                <a:gd name="T13" fmla="*/ 43 h 97"/>
                <a:gd name="T14" fmla="*/ 72 w 168"/>
                <a:gd name="T15" fmla="*/ 48 h 97"/>
                <a:gd name="T16" fmla="*/ 87 w 168"/>
                <a:gd name="T17" fmla="*/ 53 h 97"/>
                <a:gd name="T18" fmla="*/ 100 w 168"/>
                <a:gd name="T19" fmla="*/ 55 h 97"/>
                <a:gd name="T20" fmla="*/ 109 w 168"/>
                <a:gd name="T21" fmla="*/ 55 h 97"/>
                <a:gd name="T22" fmla="*/ 120 w 168"/>
                <a:gd name="T23" fmla="*/ 55 h 97"/>
                <a:gd name="T24" fmla="*/ 127 w 168"/>
                <a:gd name="T25" fmla="*/ 53 h 97"/>
                <a:gd name="T26" fmla="*/ 134 w 168"/>
                <a:gd name="T27" fmla="*/ 51 h 97"/>
                <a:gd name="T28" fmla="*/ 141 w 168"/>
                <a:gd name="T29" fmla="*/ 48 h 97"/>
                <a:gd name="T30" fmla="*/ 146 w 168"/>
                <a:gd name="T31" fmla="*/ 45 h 97"/>
                <a:gd name="T32" fmla="*/ 155 w 168"/>
                <a:gd name="T33" fmla="*/ 46 h 97"/>
                <a:gd name="T34" fmla="*/ 161 w 168"/>
                <a:gd name="T35" fmla="*/ 49 h 97"/>
                <a:gd name="T36" fmla="*/ 165 w 168"/>
                <a:gd name="T37" fmla="*/ 55 h 97"/>
                <a:gd name="T38" fmla="*/ 166 w 168"/>
                <a:gd name="T39" fmla="*/ 62 h 97"/>
                <a:gd name="T40" fmla="*/ 165 w 168"/>
                <a:gd name="T41" fmla="*/ 69 h 97"/>
                <a:gd name="T42" fmla="*/ 160 w 168"/>
                <a:gd name="T43" fmla="*/ 75 h 97"/>
                <a:gd name="T44" fmla="*/ 154 w 168"/>
                <a:gd name="T45" fmla="*/ 83 h 97"/>
                <a:gd name="T46" fmla="*/ 146 w 168"/>
                <a:gd name="T47" fmla="*/ 88 h 97"/>
                <a:gd name="T48" fmla="*/ 134 w 168"/>
                <a:gd name="T49" fmla="*/ 92 h 97"/>
                <a:gd name="T50" fmla="*/ 124 w 168"/>
                <a:gd name="T51" fmla="*/ 95 h 97"/>
                <a:gd name="T52" fmla="*/ 111 w 168"/>
                <a:gd name="T53" fmla="*/ 95 h 97"/>
                <a:gd name="T54" fmla="*/ 98 w 168"/>
                <a:gd name="T55" fmla="*/ 96 h 97"/>
                <a:gd name="T56" fmla="*/ 87 w 168"/>
                <a:gd name="T57" fmla="*/ 93 h 97"/>
                <a:gd name="T58" fmla="*/ 76 w 168"/>
                <a:gd name="T59" fmla="*/ 92 h 97"/>
                <a:gd name="T60" fmla="*/ 67 w 168"/>
                <a:gd name="T61" fmla="*/ 90 h 97"/>
                <a:gd name="T62" fmla="*/ 62 w 168"/>
                <a:gd name="T63" fmla="*/ 88 h 97"/>
                <a:gd name="T64" fmla="*/ 60 w 168"/>
                <a:gd name="T65" fmla="*/ 88 h 97"/>
                <a:gd name="T66" fmla="*/ 57 w 168"/>
                <a:gd name="T67" fmla="*/ 86 h 97"/>
                <a:gd name="T68" fmla="*/ 52 w 168"/>
                <a:gd name="T69" fmla="*/ 84 h 97"/>
                <a:gd name="T70" fmla="*/ 47 w 168"/>
                <a:gd name="T71" fmla="*/ 82 h 97"/>
                <a:gd name="T72" fmla="*/ 40 w 168"/>
                <a:gd name="T73" fmla="*/ 77 h 97"/>
                <a:gd name="T74" fmla="*/ 31 w 168"/>
                <a:gd name="T75" fmla="*/ 72 h 97"/>
                <a:gd name="T76" fmla="*/ 24 w 168"/>
                <a:gd name="T77" fmla="*/ 65 h 97"/>
                <a:gd name="T78" fmla="*/ 16 w 168"/>
                <a:gd name="T79" fmla="*/ 59 h 97"/>
                <a:gd name="T80" fmla="*/ 8 w 168"/>
                <a:gd name="T81" fmla="*/ 44 h 97"/>
                <a:gd name="T82" fmla="*/ 1 w 168"/>
                <a:gd name="T83" fmla="*/ 27 h 97"/>
                <a:gd name="T84" fmla="*/ 0 w 168"/>
                <a:gd name="T85" fmla="*/ 16 h 97"/>
                <a:gd name="T86" fmla="*/ 4 w 168"/>
                <a:gd name="T87" fmla="*/ 8 h 97"/>
                <a:gd name="T88" fmla="*/ 9 w 168"/>
                <a:gd name="T89" fmla="*/ 3 h 97"/>
                <a:gd name="T90" fmla="*/ 15 w 168"/>
                <a:gd name="T91" fmla="*/ 1 h 97"/>
                <a:gd name="T92" fmla="*/ 22 w 168"/>
                <a:gd name="T93" fmla="*/ 1 h 97"/>
                <a:gd name="T94" fmla="*/ 26 w 168"/>
                <a:gd name="T95" fmla="*/ 1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97"/>
                <a:gd name="T146" fmla="*/ 168 w 168"/>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97">
                  <a:moveTo>
                    <a:pt x="27" y="1"/>
                  </a:moveTo>
                  <a:lnTo>
                    <a:pt x="30" y="5"/>
                  </a:lnTo>
                  <a:lnTo>
                    <a:pt x="31" y="7"/>
                  </a:lnTo>
                  <a:lnTo>
                    <a:pt x="34" y="9"/>
                  </a:lnTo>
                  <a:lnTo>
                    <a:pt x="35" y="12"/>
                  </a:lnTo>
                  <a:lnTo>
                    <a:pt x="37" y="15"/>
                  </a:lnTo>
                  <a:lnTo>
                    <a:pt x="39" y="18"/>
                  </a:lnTo>
                  <a:lnTo>
                    <a:pt x="41" y="23"/>
                  </a:lnTo>
                  <a:lnTo>
                    <a:pt x="43" y="26"/>
                  </a:lnTo>
                  <a:lnTo>
                    <a:pt x="46" y="29"/>
                  </a:lnTo>
                  <a:lnTo>
                    <a:pt x="50" y="33"/>
                  </a:lnTo>
                  <a:lnTo>
                    <a:pt x="54" y="36"/>
                  </a:lnTo>
                  <a:lnTo>
                    <a:pt x="57" y="39"/>
                  </a:lnTo>
                  <a:lnTo>
                    <a:pt x="62" y="43"/>
                  </a:lnTo>
                  <a:lnTo>
                    <a:pt x="66" y="45"/>
                  </a:lnTo>
                  <a:lnTo>
                    <a:pt x="72" y="48"/>
                  </a:lnTo>
                  <a:lnTo>
                    <a:pt x="80" y="51"/>
                  </a:lnTo>
                  <a:lnTo>
                    <a:pt x="87" y="53"/>
                  </a:lnTo>
                  <a:lnTo>
                    <a:pt x="93" y="54"/>
                  </a:lnTo>
                  <a:lnTo>
                    <a:pt x="100" y="55"/>
                  </a:lnTo>
                  <a:lnTo>
                    <a:pt x="105" y="55"/>
                  </a:lnTo>
                  <a:lnTo>
                    <a:pt x="109" y="55"/>
                  </a:lnTo>
                  <a:lnTo>
                    <a:pt x="115" y="55"/>
                  </a:lnTo>
                  <a:lnTo>
                    <a:pt x="120" y="55"/>
                  </a:lnTo>
                  <a:lnTo>
                    <a:pt x="124" y="54"/>
                  </a:lnTo>
                  <a:lnTo>
                    <a:pt x="127" y="53"/>
                  </a:lnTo>
                  <a:lnTo>
                    <a:pt x="130" y="53"/>
                  </a:lnTo>
                  <a:lnTo>
                    <a:pt x="134" y="51"/>
                  </a:lnTo>
                  <a:lnTo>
                    <a:pt x="138" y="49"/>
                  </a:lnTo>
                  <a:lnTo>
                    <a:pt x="141" y="48"/>
                  </a:lnTo>
                  <a:lnTo>
                    <a:pt x="143" y="47"/>
                  </a:lnTo>
                  <a:lnTo>
                    <a:pt x="146" y="45"/>
                  </a:lnTo>
                  <a:lnTo>
                    <a:pt x="149" y="44"/>
                  </a:lnTo>
                  <a:lnTo>
                    <a:pt x="155" y="46"/>
                  </a:lnTo>
                  <a:lnTo>
                    <a:pt x="157" y="48"/>
                  </a:lnTo>
                  <a:lnTo>
                    <a:pt x="161" y="49"/>
                  </a:lnTo>
                  <a:lnTo>
                    <a:pt x="164" y="51"/>
                  </a:lnTo>
                  <a:lnTo>
                    <a:pt x="165" y="55"/>
                  </a:lnTo>
                  <a:lnTo>
                    <a:pt x="167" y="57"/>
                  </a:lnTo>
                  <a:lnTo>
                    <a:pt x="166" y="62"/>
                  </a:lnTo>
                  <a:lnTo>
                    <a:pt x="166" y="65"/>
                  </a:lnTo>
                  <a:lnTo>
                    <a:pt x="165" y="69"/>
                  </a:lnTo>
                  <a:lnTo>
                    <a:pt x="163" y="72"/>
                  </a:lnTo>
                  <a:lnTo>
                    <a:pt x="160" y="75"/>
                  </a:lnTo>
                  <a:lnTo>
                    <a:pt x="158" y="79"/>
                  </a:lnTo>
                  <a:lnTo>
                    <a:pt x="154" y="83"/>
                  </a:lnTo>
                  <a:lnTo>
                    <a:pt x="150" y="86"/>
                  </a:lnTo>
                  <a:lnTo>
                    <a:pt x="146" y="88"/>
                  </a:lnTo>
                  <a:lnTo>
                    <a:pt x="141" y="90"/>
                  </a:lnTo>
                  <a:lnTo>
                    <a:pt x="134" y="92"/>
                  </a:lnTo>
                  <a:lnTo>
                    <a:pt x="129" y="94"/>
                  </a:lnTo>
                  <a:lnTo>
                    <a:pt x="124" y="95"/>
                  </a:lnTo>
                  <a:lnTo>
                    <a:pt x="117" y="96"/>
                  </a:lnTo>
                  <a:lnTo>
                    <a:pt x="111" y="95"/>
                  </a:lnTo>
                  <a:lnTo>
                    <a:pt x="104" y="96"/>
                  </a:lnTo>
                  <a:lnTo>
                    <a:pt x="98" y="96"/>
                  </a:lnTo>
                  <a:lnTo>
                    <a:pt x="92" y="94"/>
                  </a:lnTo>
                  <a:lnTo>
                    <a:pt x="87" y="93"/>
                  </a:lnTo>
                  <a:lnTo>
                    <a:pt x="81" y="93"/>
                  </a:lnTo>
                  <a:lnTo>
                    <a:pt x="76" y="92"/>
                  </a:lnTo>
                  <a:lnTo>
                    <a:pt x="71" y="90"/>
                  </a:lnTo>
                  <a:lnTo>
                    <a:pt x="67" y="90"/>
                  </a:lnTo>
                  <a:lnTo>
                    <a:pt x="64" y="89"/>
                  </a:lnTo>
                  <a:lnTo>
                    <a:pt x="62" y="88"/>
                  </a:lnTo>
                  <a:lnTo>
                    <a:pt x="61" y="88"/>
                  </a:lnTo>
                  <a:lnTo>
                    <a:pt x="60" y="88"/>
                  </a:lnTo>
                  <a:lnTo>
                    <a:pt x="58" y="87"/>
                  </a:lnTo>
                  <a:lnTo>
                    <a:pt x="57" y="86"/>
                  </a:lnTo>
                  <a:lnTo>
                    <a:pt x="55" y="85"/>
                  </a:lnTo>
                  <a:lnTo>
                    <a:pt x="52" y="84"/>
                  </a:lnTo>
                  <a:lnTo>
                    <a:pt x="50" y="82"/>
                  </a:lnTo>
                  <a:lnTo>
                    <a:pt x="47" y="82"/>
                  </a:lnTo>
                  <a:lnTo>
                    <a:pt x="44" y="79"/>
                  </a:lnTo>
                  <a:lnTo>
                    <a:pt x="40" y="77"/>
                  </a:lnTo>
                  <a:lnTo>
                    <a:pt x="36" y="76"/>
                  </a:lnTo>
                  <a:lnTo>
                    <a:pt x="31" y="72"/>
                  </a:lnTo>
                  <a:lnTo>
                    <a:pt x="29" y="69"/>
                  </a:lnTo>
                  <a:lnTo>
                    <a:pt x="24" y="65"/>
                  </a:lnTo>
                  <a:lnTo>
                    <a:pt x="20" y="62"/>
                  </a:lnTo>
                  <a:lnTo>
                    <a:pt x="16" y="59"/>
                  </a:lnTo>
                  <a:lnTo>
                    <a:pt x="14" y="54"/>
                  </a:lnTo>
                  <a:lnTo>
                    <a:pt x="8" y="44"/>
                  </a:lnTo>
                  <a:lnTo>
                    <a:pt x="3" y="35"/>
                  </a:lnTo>
                  <a:lnTo>
                    <a:pt x="1" y="27"/>
                  </a:lnTo>
                  <a:lnTo>
                    <a:pt x="0" y="21"/>
                  </a:lnTo>
                  <a:lnTo>
                    <a:pt x="0" y="16"/>
                  </a:lnTo>
                  <a:lnTo>
                    <a:pt x="1" y="11"/>
                  </a:lnTo>
                  <a:lnTo>
                    <a:pt x="4" y="8"/>
                  </a:lnTo>
                  <a:lnTo>
                    <a:pt x="7" y="6"/>
                  </a:lnTo>
                  <a:lnTo>
                    <a:pt x="9" y="3"/>
                  </a:lnTo>
                  <a:lnTo>
                    <a:pt x="13" y="2"/>
                  </a:lnTo>
                  <a:lnTo>
                    <a:pt x="15" y="1"/>
                  </a:lnTo>
                  <a:lnTo>
                    <a:pt x="20" y="2"/>
                  </a:lnTo>
                  <a:lnTo>
                    <a:pt x="22" y="1"/>
                  </a:lnTo>
                  <a:lnTo>
                    <a:pt x="26" y="0"/>
                  </a:lnTo>
                  <a:lnTo>
                    <a:pt x="26" y="1"/>
                  </a:lnTo>
                  <a:lnTo>
                    <a:pt x="27" y="1"/>
                  </a:lnTo>
                </a:path>
              </a:pathLst>
            </a:custGeom>
            <a:solidFill>
              <a:srgbClr val="000000"/>
            </a:solidFill>
            <a:ln w="12700" cap="rnd" cmpd="sng">
              <a:noFill/>
              <a:prstDash val="solid"/>
              <a:round/>
              <a:headEnd type="none" w="med" len="med"/>
              <a:tailEnd type="none" w="med" len="med"/>
            </a:ln>
          </p:spPr>
          <p:txBody>
            <a:bodyPr/>
            <a:lstStyle/>
            <a:p>
              <a:endParaRPr lang="en-GB" sz="2800" b="1"/>
            </a:p>
          </p:txBody>
        </p:sp>
        <p:sp>
          <p:nvSpPr>
            <p:cNvPr id="46145" name="Freeform 53"/>
            <p:cNvSpPr>
              <a:spLocks/>
            </p:cNvSpPr>
            <p:nvPr/>
          </p:nvSpPr>
          <p:spPr bwMode="auto">
            <a:xfrm>
              <a:off x="2739" y="2603"/>
              <a:ext cx="179" cy="107"/>
            </a:xfrm>
            <a:custGeom>
              <a:avLst/>
              <a:gdLst>
                <a:gd name="T0" fmla="*/ 30 w 179"/>
                <a:gd name="T1" fmla="*/ 0 h 107"/>
                <a:gd name="T2" fmla="*/ 35 w 179"/>
                <a:gd name="T3" fmla="*/ 7 h 107"/>
                <a:gd name="T4" fmla="*/ 38 w 179"/>
                <a:gd name="T5" fmla="*/ 13 h 107"/>
                <a:gd name="T6" fmla="*/ 43 w 179"/>
                <a:gd name="T7" fmla="*/ 20 h 107"/>
                <a:gd name="T8" fmla="*/ 47 w 179"/>
                <a:gd name="T9" fmla="*/ 29 h 107"/>
                <a:gd name="T10" fmla="*/ 53 w 179"/>
                <a:gd name="T11" fmla="*/ 37 h 107"/>
                <a:gd name="T12" fmla="*/ 62 w 179"/>
                <a:gd name="T13" fmla="*/ 43 h 107"/>
                <a:gd name="T14" fmla="*/ 72 w 179"/>
                <a:gd name="T15" fmla="*/ 49 h 107"/>
                <a:gd name="T16" fmla="*/ 85 w 179"/>
                <a:gd name="T17" fmla="*/ 56 h 107"/>
                <a:gd name="T18" fmla="*/ 101 w 179"/>
                <a:gd name="T19" fmla="*/ 59 h 107"/>
                <a:gd name="T20" fmla="*/ 112 w 179"/>
                <a:gd name="T21" fmla="*/ 61 h 107"/>
                <a:gd name="T22" fmla="*/ 123 w 179"/>
                <a:gd name="T23" fmla="*/ 60 h 107"/>
                <a:gd name="T24" fmla="*/ 132 w 179"/>
                <a:gd name="T25" fmla="*/ 59 h 107"/>
                <a:gd name="T26" fmla="*/ 139 w 179"/>
                <a:gd name="T27" fmla="*/ 56 h 107"/>
                <a:gd name="T28" fmla="*/ 146 w 179"/>
                <a:gd name="T29" fmla="*/ 52 h 107"/>
                <a:gd name="T30" fmla="*/ 152 w 179"/>
                <a:gd name="T31" fmla="*/ 49 h 107"/>
                <a:gd name="T32" fmla="*/ 159 w 179"/>
                <a:gd name="T33" fmla="*/ 46 h 107"/>
                <a:gd name="T34" fmla="*/ 168 w 179"/>
                <a:gd name="T35" fmla="*/ 50 h 107"/>
                <a:gd name="T36" fmla="*/ 176 w 179"/>
                <a:gd name="T37" fmla="*/ 54 h 107"/>
                <a:gd name="T38" fmla="*/ 177 w 179"/>
                <a:gd name="T39" fmla="*/ 62 h 107"/>
                <a:gd name="T40" fmla="*/ 178 w 179"/>
                <a:gd name="T41" fmla="*/ 69 h 107"/>
                <a:gd name="T42" fmla="*/ 174 w 179"/>
                <a:gd name="T43" fmla="*/ 77 h 107"/>
                <a:gd name="T44" fmla="*/ 167 w 179"/>
                <a:gd name="T45" fmla="*/ 86 h 107"/>
                <a:gd name="T46" fmla="*/ 158 w 179"/>
                <a:gd name="T47" fmla="*/ 92 h 107"/>
                <a:gd name="T48" fmla="*/ 149 w 179"/>
                <a:gd name="T49" fmla="*/ 98 h 107"/>
                <a:gd name="T50" fmla="*/ 137 w 179"/>
                <a:gd name="T51" fmla="*/ 103 h 107"/>
                <a:gd name="T52" fmla="*/ 124 w 179"/>
                <a:gd name="T53" fmla="*/ 105 h 107"/>
                <a:gd name="T54" fmla="*/ 110 w 179"/>
                <a:gd name="T55" fmla="*/ 105 h 107"/>
                <a:gd name="T56" fmla="*/ 97 w 179"/>
                <a:gd name="T57" fmla="*/ 105 h 107"/>
                <a:gd name="T58" fmla="*/ 86 w 179"/>
                <a:gd name="T59" fmla="*/ 103 h 107"/>
                <a:gd name="T60" fmla="*/ 75 w 179"/>
                <a:gd name="T61" fmla="*/ 101 h 107"/>
                <a:gd name="T62" fmla="*/ 68 w 179"/>
                <a:gd name="T63" fmla="*/ 99 h 107"/>
                <a:gd name="T64" fmla="*/ 65 w 179"/>
                <a:gd name="T65" fmla="*/ 98 h 107"/>
                <a:gd name="T66" fmla="*/ 62 w 179"/>
                <a:gd name="T67" fmla="*/ 97 h 107"/>
                <a:gd name="T68" fmla="*/ 58 w 179"/>
                <a:gd name="T69" fmla="*/ 96 h 107"/>
                <a:gd name="T70" fmla="*/ 52 w 179"/>
                <a:gd name="T71" fmla="*/ 92 h 107"/>
                <a:gd name="T72" fmla="*/ 46 w 179"/>
                <a:gd name="T73" fmla="*/ 89 h 107"/>
                <a:gd name="T74" fmla="*/ 38 w 179"/>
                <a:gd name="T75" fmla="*/ 85 h 107"/>
                <a:gd name="T76" fmla="*/ 30 w 179"/>
                <a:gd name="T77" fmla="*/ 77 h 107"/>
                <a:gd name="T78" fmla="*/ 21 w 179"/>
                <a:gd name="T79" fmla="*/ 69 h 107"/>
                <a:gd name="T80" fmla="*/ 14 w 179"/>
                <a:gd name="T81" fmla="*/ 60 h 107"/>
                <a:gd name="T82" fmla="*/ 4 w 179"/>
                <a:gd name="T83" fmla="*/ 39 h 107"/>
                <a:gd name="T84" fmla="*/ 0 w 179"/>
                <a:gd name="T85" fmla="*/ 24 h 107"/>
                <a:gd name="T86" fmla="*/ 2 w 179"/>
                <a:gd name="T87" fmla="*/ 13 h 107"/>
                <a:gd name="T88" fmla="*/ 8 w 179"/>
                <a:gd name="T89" fmla="*/ 6 h 107"/>
                <a:gd name="T90" fmla="*/ 15 w 179"/>
                <a:gd name="T91" fmla="*/ 2 h 107"/>
                <a:gd name="T92" fmla="*/ 23 w 179"/>
                <a:gd name="T93" fmla="*/ 2 h 107"/>
                <a:gd name="T94" fmla="*/ 28 w 179"/>
                <a:gd name="T95" fmla="*/ 0 h 107"/>
                <a:gd name="T96" fmla="*/ 30 w 179"/>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107"/>
                <a:gd name="T149" fmla="*/ 179 w 179"/>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107">
                  <a:moveTo>
                    <a:pt x="30" y="0"/>
                  </a:moveTo>
                  <a:lnTo>
                    <a:pt x="30" y="0"/>
                  </a:lnTo>
                  <a:lnTo>
                    <a:pt x="33" y="4"/>
                  </a:lnTo>
                  <a:lnTo>
                    <a:pt x="35" y="7"/>
                  </a:lnTo>
                  <a:lnTo>
                    <a:pt x="37" y="9"/>
                  </a:lnTo>
                  <a:lnTo>
                    <a:pt x="38" y="13"/>
                  </a:lnTo>
                  <a:lnTo>
                    <a:pt x="40" y="17"/>
                  </a:lnTo>
                  <a:lnTo>
                    <a:pt x="43" y="20"/>
                  </a:lnTo>
                  <a:lnTo>
                    <a:pt x="44" y="25"/>
                  </a:lnTo>
                  <a:lnTo>
                    <a:pt x="47" y="29"/>
                  </a:lnTo>
                  <a:lnTo>
                    <a:pt x="51" y="32"/>
                  </a:lnTo>
                  <a:lnTo>
                    <a:pt x="53" y="37"/>
                  </a:lnTo>
                  <a:lnTo>
                    <a:pt x="57" y="39"/>
                  </a:lnTo>
                  <a:lnTo>
                    <a:pt x="62" y="43"/>
                  </a:lnTo>
                  <a:lnTo>
                    <a:pt x="66" y="47"/>
                  </a:lnTo>
                  <a:lnTo>
                    <a:pt x="72" y="49"/>
                  </a:lnTo>
                  <a:lnTo>
                    <a:pt x="77" y="53"/>
                  </a:lnTo>
                  <a:lnTo>
                    <a:pt x="85" y="56"/>
                  </a:lnTo>
                  <a:lnTo>
                    <a:pt x="93" y="57"/>
                  </a:lnTo>
                  <a:lnTo>
                    <a:pt x="101" y="59"/>
                  </a:lnTo>
                  <a:lnTo>
                    <a:pt x="106" y="59"/>
                  </a:lnTo>
                  <a:lnTo>
                    <a:pt x="112" y="61"/>
                  </a:lnTo>
                  <a:lnTo>
                    <a:pt x="117" y="60"/>
                  </a:lnTo>
                  <a:lnTo>
                    <a:pt x="123" y="60"/>
                  </a:lnTo>
                  <a:lnTo>
                    <a:pt x="127" y="59"/>
                  </a:lnTo>
                  <a:lnTo>
                    <a:pt x="132" y="59"/>
                  </a:lnTo>
                  <a:lnTo>
                    <a:pt x="135" y="57"/>
                  </a:lnTo>
                  <a:lnTo>
                    <a:pt x="139" y="56"/>
                  </a:lnTo>
                  <a:lnTo>
                    <a:pt x="143" y="54"/>
                  </a:lnTo>
                  <a:lnTo>
                    <a:pt x="146" y="52"/>
                  </a:lnTo>
                  <a:lnTo>
                    <a:pt x="150" y="51"/>
                  </a:lnTo>
                  <a:lnTo>
                    <a:pt x="152" y="49"/>
                  </a:lnTo>
                  <a:lnTo>
                    <a:pt x="156" y="47"/>
                  </a:lnTo>
                  <a:lnTo>
                    <a:pt x="159" y="46"/>
                  </a:lnTo>
                  <a:lnTo>
                    <a:pt x="165" y="47"/>
                  </a:lnTo>
                  <a:lnTo>
                    <a:pt x="168" y="50"/>
                  </a:lnTo>
                  <a:lnTo>
                    <a:pt x="172" y="52"/>
                  </a:lnTo>
                  <a:lnTo>
                    <a:pt x="176" y="54"/>
                  </a:lnTo>
                  <a:lnTo>
                    <a:pt x="177" y="57"/>
                  </a:lnTo>
                  <a:lnTo>
                    <a:pt x="177" y="62"/>
                  </a:lnTo>
                  <a:lnTo>
                    <a:pt x="177" y="66"/>
                  </a:lnTo>
                  <a:lnTo>
                    <a:pt x="178" y="69"/>
                  </a:lnTo>
                  <a:lnTo>
                    <a:pt x="176" y="74"/>
                  </a:lnTo>
                  <a:lnTo>
                    <a:pt x="174" y="77"/>
                  </a:lnTo>
                  <a:lnTo>
                    <a:pt x="171" y="82"/>
                  </a:lnTo>
                  <a:lnTo>
                    <a:pt x="167" y="86"/>
                  </a:lnTo>
                  <a:lnTo>
                    <a:pt x="165" y="90"/>
                  </a:lnTo>
                  <a:lnTo>
                    <a:pt x="158" y="92"/>
                  </a:lnTo>
                  <a:lnTo>
                    <a:pt x="154" y="96"/>
                  </a:lnTo>
                  <a:lnTo>
                    <a:pt x="149" y="98"/>
                  </a:lnTo>
                  <a:lnTo>
                    <a:pt x="143" y="101"/>
                  </a:lnTo>
                  <a:lnTo>
                    <a:pt x="137" y="103"/>
                  </a:lnTo>
                  <a:lnTo>
                    <a:pt x="130" y="105"/>
                  </a:lnTo>
                  <a:lnTo>
                    <a:pt x="124" y="105"/>
                  </a:lnTo>
                  <a:lnTo>
                    <a:pt x="118" y="106"/>
                  </a:lnTo>
                  <a:lnTo>
                    <a:pt x="110" y="105"/>
                  </a:lnTo>
                  <a:lnTo>
                    <a:pt x="104" y="106"/>
                  </a:lnTo>
                  <a:lnTo>
                    <a:pt x="97" y="105"/>
                  </a:lnTo>
                  <a:lnTo>
                    <a:pt x="90" y="103"/>
                  </a:lnTo>
                  <a:lnTo>
                    <a:pt x="86" y="103"/>
                  </a:lnTo>
                  <a:lnTo>
                    <a:pt x="80" y="102"/>
                  </a:lnTo>
                  <a:lnTo>
                    <a:pt x="75" y="101"/>
                  </a:lnTo>
                  <a:lnTo>
                    <a:pt x="71" y="101"/>
                  </a:lnTo>
                  <a:lnTo>
                    <a:pt x="68" y="99"/>
                  </a:lnTo>
                  <a:lnTo>
                    <a:pt x="66" y="99"/>
                  </a:lnTo>
                  <a:lnTo>
                    <a:pt x="65" y="98"/>
                  </a:lnTo>
                  <a:lnTo>
                    <a:pt x="64" y="98"/>
                  </a:lnTo>
                  <a:lnTo>
                    <a:pt x="62" y="97"/>
                  </a:lnTo>
                  <a:lnTo>
                    <a:pt x="60" y="96"/>
                  </a:lnTo>
                  <a:lnTo>
                    <a:pt x="58" y="96"/>
                  </a:lnTo>
                  <a:lnTo>
                    <a:pt x="56" y="94"/>
                  </a:lnTo>
                  <a:lnTo>
                    <a:pt x="52" y="92"/>
                  </a:lnTo>
                  <a:lnTo>
                    <a:pt x="50" y="92"/>
                  </a:lnTo>
                  <a:lnTo>
                    <a:pt x="46" y="89"/>
                  </a:lnTo>
                  <a:lnTo>
                    <a:pt x="42" y="86"/>
                  </a:lnTo>
                  <a:lnTo>
                    <a:pt x="38" y="85"/>
                  </a:lnTo>
                  <a:lnTo>
                    <a:pt x="34" y="80"/>
                  </a:lnTo>
                  <a:lnTo>
                    <a:pt x="30" y="77"/>
                  </a:lnTo>
                  <a:lnTo>
                    <a:pt x="25" y="73"/>
                  </a:lnTo>
                  <a:lnTo>
                    <a:pt x="21" y="69"/>
                  </a:lnTo>
                  <a:lnTo>
                    <a:pt x="17" y="66"/>
                  </a:lnTo>
                  <a:lnTo>
                    <a:pt x="14" y="60"/>
                  </a:lnTo>
                  <a:lnTo>
                    <a:pt x="8" y="49"/>
                  </a:lnTo>
                  <a:lnTo>
                    <a:pt x="4" y="39"/>
                  </a:lnTo>
                  <a:lnTo>
                    <a:pt x="2" y="31"/>
                  </a:lnTo>
                  <a:lnTo>
                    <a:pt x="0" y="24"/>
                  </a:lnTo>
                  <a:lnTo>
                    <a:pt x="1" y="18"/>
                  </a:lnTo>
                  <a:lnTo>
                    <a:pt x="2" y="13"/>
                  </a:lnTo>
                  <a:lnTo>
                    <a:pt x="4" y="9"/>
                  </a:lnTo>
                  <a:lnTo>
                    <a:pt x="8" y="6"/>
                  </a:lnTo>
                  <a:lnTo>
                    <a:pt x="11" y="3"/>
                  </a:lnTo>
                  <a:lnTo>
                    <a:pt x="15" y="2"/>
                  </a:lnTo>
                  <a:lnTo>
                    <a:pt x="18" y="2"/>
                  </a:lnTo>
                  <a:lnTo>
                    <a:pt x="23" y="2"/>
                  </a:lnTo>
                  <a:lnTo>
                    <a:pt x="25" y="0"/>
                  </a:lnTo>
                  <a:lnTo>
                    <a:pt x="28" y="0"/>
                  </a:lnTo>
                  <a:lnTo>
                    <a:pt x="29" y="0"/>
                  </a:lnTo>
                  <a:lnTo>
                    <a:pt x="30"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46" name="Freeform 54"/>
            <p:cNvSpPr>
              <a:spLocks/>
            </p:cNvSpPr>
            <p:nvPr/>
          </p:nvSpPr>
          <p:spPr bwMode="auto">
            <a:xfrm>
              <a:off x="2783" y="2496"/>
              <a:ext cx="84" cy="130"/>
            </a:xfrm>
            <a:custGeom>
              <a:avLst/>
              <a:gdLst>
                <a:gd name="T0" fmla="*/ 63 w 84"/>
                <a:gd name="T1" fmla="*/ 67 h 130"/>
                <a:gd name="T2" fmla="*/ 43 w 84"/>
                <a:gd name="T3" fmla="*/ 129 h 130"/>
                <a:gd name="T4" fmla="*/ 37 w 84"/>
                <a:gd name="T5" fmla="*/ 127 h 130"/>
                <a:gd name="T6" fmla="*/ 30 w 84"/>
                <a:gd name="T7" fmla="*/ 124 h 130"/>
                <a:gd name="T8" fmla="*/ 26 w 84"/>
                <a:gd name="T9" fmla="*/ 120 h 130"/>
                <a:gd name="T10" fmla="*/ 22 w 84"/>
                <a:gd name="T11" fmla="*/ 117 h 130"/>
                <a:gd name="T12" fmla="*/ 16 w 84"/>
                <a:gd name="T13" fmla="*/ 113 h 130"/>
                <a:gd name="T14" fmla="*/ 13 w 84"/>
                <a:gd name="T15" fmla="*/ 108 h 130"/>
                <a:gd name="T16" fmla="*/ 9 w 84"/>
                <a:gd name="T17" fmla="*/ 102 h 130"/>
                <a:gd name="T18" fmla="*/ 7 w 84"/>
                <a:gd name="T19" fmla="*/ 97 h 130"/>
                <a:gd name="T20" fmla="*/ 4 w 84"/>
                <a:gd name="T21" fmla="*/ 93 h 130"/>
                <a:gd name="T22" fmla="*/ 2 w 84"/>
                <a:gd name="T23" fmla="*/ 86 h 130"/>
                <a:gd name="T24" fmla="*/ 1 w 84"/>
                <a:gd name="T25" fmla="*/ 79 h 130"/>
                <a:gd name="T26" fmla="*/ 1 w 84"/>
                <a:gd name="T27" fmla="*/ 74 h 130"/>
                <a:gd name="T28" fmla="*/ 0 w 84"/>
                <a:gd name="T29" fmla="*/ 67 h 130"/>
                <a:gd name="T30" fmla="*/ 1 w 84"/>
                <a:gd name="T31" fmla="*/ 61 h 130"/>
                <a:gd name="T32" fmla="*/ 2 w 84"/>
                <a:gd name="T33" fmla="*/ 54 h 130"/>
                <a:gd name="T34" fmla="*/ 3 w 84"/>
                <a:gd name="T35" fmla="*/ 46 h 130"/>
                <a:gd name="T36" fmla="*/ 6 w 84"/>
                <a:gd name="T37" fmla="*/ 41 h 130"/>
                <a:gd name="T38" fmla="*/ 9 w 84"/>
                <a:gd name="T39" fmla="*/ 36 h 130"/>
                <a:gd name="T40" fmla="*/ 13 w 84"/>
                <a:gd name="T41" fmla="*/ 29 h 130"/>
                <a:gd name="T42" fmla="*/ 16 w 84"/>
                <a:gd name="T43" fmla="*/ 24 h 130"/>
                <a:gd name="T44" fmla="*/ 21 w 84"/>
                <a:gd name="T45" fmla="*/ 19 h 130"/>
                <a:gd name="T46" fmla="*/ 25 w 84"/>
                <a:gd name="T47" fmla="*/ 15 h 130"/>
                <a:gd name="T48" fmla="*/ 30 w 84"/>
                <a:gd name="T49" fmla="*/ 11 h 130"/>
                <a:gd name="T50" fmla="*/ 35 w 84"/>
                <a:gd name="T51" fmla="*/ 9 h 130"/>
                <a:gd name="T52" fmla="*/ 41 w 84"/>
                <a:gd name="T53" fmla="*/ 6 h 130"/>
                <a:gd name="T54" fmla="*/ 47 w 84"/>
                <a:gd name="T55" fmla="*/ 4 h 130"/>
                <a:gd name="T56" fmla="*/ 52 w 84"/>
                <a:gd name="T57" fmla="*/ 2 h 130"/>
                <a:gd name="T58" fmla="*/ 59 w 84"/>
                <a:gd name="T59" fmla="*/ 1 h 130"/>
                <a:gd name="T60" fmla="*/ 65 w 84"/>
                <a:gd name="T61" fmla="*/ 0 h 130"/>
                <a:gd name="T62" fmla="*/ 70 w 84"/>
                <a:gd name="T63" fmla="*/ 1 h 130"/>
                <a:gd name="T64" fmla="*/ 77 w 84"/>
                <a:gd name="T65" fmla="*/ 1 h 130"/>
                <a:gd name="T66" fmla="*/ 83 w 84"/>
                <a:gd name="T67" fmla="*/ 4 h 130"/>
                <a:gd name="T68" fmla="*/ 63 w 84"/>
                <a:gd name="T69" fmla="*/ 67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30"/>
                <a:gd name="T107" fmla="*/ 84 w 84"/>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30">
                  <a:moveTo>
                    <a:pt x="63" y="67"/>
                  </a:moveTo>
                  <a:lnTo>
                    <a:pt x="43" y="129"/>
                  </a:lnTo>
                  <a:lnTo>
                    <a:pt x="37" y="127"/>
                  </a:lnTo>
                  <a:lnTo>
                    <a:pt x="30" y="124"/>
                  </a:lnTo>
                  <a:lnTo>
                    <a:pt x="26" y="120"/>
                  </a:lnTo>
                  <a:lnTo>
                    <a:pt x="22" y="117"/>
                  </a:lnTo>
                  <a:lnTo>
                    <a:pt x="16" y="113"/>
                  </a:lnTo>
                  <a:lnTo>
                    <a:pt x="13" y="108"/>
                  </a:lnTo>
                  <a:lnTo>
                    <a:pt x="9" y="102"/>
                  </a:lnTo>
                  <a:lnTo>
                    <a:pt x="7" y="97"/>
                  </a:lnTo>
                  <a:lnTo>
                    <a:pt x="4" y="93"/>
                  </a:lnTo>
                  <a:lnTo>
                    <a:pt x="2" y="86"/>
                  </a:lnTo>
                  <a:lnTo>
                    <a:pt x="1" y="79"/>
                  </a:lnTo>
                  <a:lnTo>
                    <a:pt x="1" y="74"/>
                  </a:lnTo>
                  <a:lnTo>
                    <a:pt x="0" y="67"/>
                  </a:lnTo>
                  <a:lnTo>
                    <a:pt x="1" y="61"/>
                  </a:lnTo>
                  <a:lnTo>
                    <a:pt x="2" y="54"/>
                  </a:lnTo>
                  <a:lnTo>
                    <a:pt x="3" y="46"/>
                  </a:lnTo>
                  <a:lnTo>
                    <a:pt x="6" y="41"/>
                  </a:lnTo>
                  <a:lnTo>
                    <a:pt x="9" y="36"/>
                  </a:lnTo>
                  <a:lnTo>
                    <a:pt x="13" y="29"/>
                  </a:lnTo>
                  <a:lnTo>
                    <a:pt x="16" y="24"/>
                  </a:lnTo>
                  <a:lnTo>
                    <a:pt x="21" y="19"/>
                  </a:lnTo>
                  <a:lnTo>
                    <a:pt x="25" y="15"/>
                  </a:lnTo>
                  <a:lnTo>
                    <a:pt x="30" y="11"/>
                  </a:lnTo>
                  <a:lnTo>
                    <a:pt x="35" y="9"/>
                  </a:lnTo>
                  <a:lnTo>
                    <a:pt x="41" y="6"/>
                  </a:lnTo>
                  <a:lnTo>
                    <a:pt x="47" y="4"/>
                  </a:lnTo>
                  <a:lnTo>
                    <a:pt x="52" y="2"/>
                  </a:lnTo>
                  <a:lnTo>
                    <a:pt x="59" y="1"/>
                  </a:lnTo>
                  <a:lnTo>
                    <a:pt x="65" y="0"/>
                  </a:lnTo>
                  <a:lnTo>
                    <a:pt x="70" y="1"/>
                  </a:lnTo>
                  <a:lnTo>
                    <a:pt x="77" y="1"/>
                  </a:lnTo>
                  <a:lnTo>
                    <a:pt x="83" y="4"/>
                  </a:lnTo>
                  <a:lnTo>
                    <a:pt x="63" y="67"/>
                  </a:lnTo>
                </a:path>
              </a:pathLst>
            </a:custGeom>
            <a:solidFill>
              <a:srgbClr val="000000"/>
            </a:solidFill>
            <a:ln w="12700" cap="rnd" cmpd="sng">
              <a:noFill/>
              <a:prstDash val="solid"/>
              <a:round/>
              <a:headEnd type="none" w="med" len="med"/>
              <a:tailEnd type="none" w="med" len="med"/>
            </a:ln>
          </p:spPr>
          <p:txBody>
            <a:bodyPr/>
            <a:lstStyle/>
            <a:p>
              <a:endParaRPr lang="en-GB" sz="2800" b="1"/>
            </a:p>
          </p:txBody>
        </p:sp>
        <p:sp>
          <p:nvSpPr>
            <p:cNvPr id="46147" name="Freeform 55"/>
            <p:cNvSpPr>
              <a:spLocks/>
            </p:cNvSpPr>
            <p:nvPr/>
          </p:nvSpPr>
          <p:spPr bwMode="auto">
            <a:xfrm>
              <a:off x="2782" y="2499"/>
              <a:ext cx="95" cy="139"/>
            </a:xfrm>
            <a:custGeom>
              <a:avLst/>
              <a:gdLst>
                <a:gd name="T0" fmla="*/ 72 w 95"/>
                <a:gd name="T1" fmla="*/ 71 h 139"/>
                <a:gd name="T2" fmla="*/ 50 w 95"/>
                <a:gd name="T3" fmla="*/ 138 h 139"/>
                <a:gd name="T4" fmla="*/ 43 w 95"/>
                <a:gd name="T5" fmla="*/ 135 h 139"/>
                <a:gd name="T6" fmla="*/ 36 w 95"/>
                <a:gd name="T7" fmla="*/ 133 h 139"/>
                <a:gd name="T8" fmla="*/ 30 w 95"/>
                <a:gd name="T9" fmla="*/ 128 h 139"/>
                <a:gd name="T10" fmla="*/ 25 w 95"/>
                <a:gd name="T11" fmla="*/ 125 h 139"/>
                <a:gd name="T12" fmla="*/ 19 w 95"/>
                <a:gd name="T13" fmla="*/ 120 h 139"/>
                <a:gd name="T14" fmla="*/ 15 w 95"/>
                <a:gd name="T15" fmla="*/ 115 h 139"/>
                <a:gd name="T16" fmla="*/ 11 w 95"/>
                <a:gd name="T17" fmla="*/ 109 h 139"/>
                <a:gd name="T18" fmla="*/ 8 w 95"/>
                <a:gd name="T19" fmla="*/ 102 h 139"/>
                <a:gd name="T20" fmla="*/ 4 w 95"/>
                <a:gd name="T21" fmla="*/ 97 h 139"/>
                <a:gd name="T22" fmla="*/ 2 w 95"/>
                <a:gd name="T23" fmla="*/ 91 h 139"/>
                <a:gd name="T24" fmla="*/ 1 w 95"/>
                <a:gd name="T25" fmla="*/ 84 h 139"/>
                <a:gd name="T26" fmla="*/ 0 w 95"/>
                <a:gd name="T27" fmla="*/ 77 h 139"/>
                <a:gd name="T28" fmla="*/ 1 w 95"/>
                <a:gd name="T29" fmla="*/ 70 h 139"/>
                <a:gd name="T30" fmla="*/ 0 w 95"/>
                <a:gd name="T31" fmla="*/ 64 h 139"/>
                <a:gd name="T32" fmla="*/ 1 w 95"/>
                <a:gd name="T33" fmla="*/ 57 h 139"/>
                <a:gd name="T34" fmla="*/ 3 w 95"/>
                <a:gd name="T35" fmla="*/ 48 h 139"/>
                <a:gd name="T36" fmla="*/ 6 w 95"/>
                <a:gd name="T37" fmla="*/ 43 h 139"/>
                <a:gd name="T38" fmla="*/ 9 w 95"/>
                <a:gd name="T39" fmla="*/ 36 h 139"/>
                <a:gd name="T40" fmla="*/ 13 w 95"/>
                <a:gd name="T41" fmla="*/ 30 h 139"/>
                <a:gd name="T42" fmla="*/ 18 w 95"/>
                <a:gd name="T43" fmla="*/ 24 h 139"/>
                <a:gd name="T44" fmla="*/ 22 w 95"/>
                <a:gd name="T45" fmla="*/ 20 h 139"/>
                <a:gd name="T46" fmla="*/ 27 w 95"/>
                <a:gd name="T47" fmla="*/ 14 h 139"/>
                <a:gd name="T48" fmla="*/ 32 w 95"/>
                <a:gd name="T49" fmla="*/ 11 h 139"/>
                <a:gd name="T50" fmla="*/ 39 w 95"/>
                <a:gd name="T51" fmla="*/ 7 h 139"/>
                <a:gd name="T52" fmla="*/ 46 w 95"/>
                <a:gd name="T53" fmla="*/ 6 h 139"/>
                <a:gd name="T54" fmla="*/ 52 w 95"/>
                <a:gd name="T55" fmla="*/ 3 h 139"/>
                <a:gd name="T56" fmla="*/ 58 w 95"/>
                <a:gd name="T57" fmla="*/ 2 h 139"/>
                <a:gd name="T58" fmla="*/ 66 w 95"/>
                <a:gd name="T59" fmla="*/ 0 h 139"/>
                <a:gd name="T60" fmla="*/ 72 w 95"/>
                <a:gd name="T61" fmla="*/ 0 h 139"/>
                <a:gd name="T62" fmla="*/ 79 w 95"/>
                <a:gd name="T63" fmla="*/ 1 h 139"/>
                <a:gd name="T64" fmla="*/ 87 w 95"/>
                <a:gd name="T65" fmla="*/ 1 h 139"/>
                <a:gd name="T66" fmla="*/ 94 w 95"/>
                <a:gd name="T67" fmla="*/ 4 h 139"/>
                <a:gd name="T68" fmla="*/ 72 w 95"/>
                <a:gd name="T69" fmla="*/ 7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139"/>
                <a:gd name="T107" fmla="*/ 95 w 95"/>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139">
                  <a:moveTo>
                    <a:pt x="72" y="71"/>
                  </a:moveTo>
                  <a:lnTo>
                    <a:pt x="50" y="138"/>
                  </a:lnTo>
                  <a:lnTo>
                    <a:pt x="43" y="135"/>
                  </a:lnTo>
                  <a:lnTo>
                    <a:pt x="36" y="133"/>
                  </a:lnTo>
                  <a:lnTo>
                    <a:pt x="30" y="128"/>
                  </a:lnTo>
                  <a:lnTo>
                    <a:pt x="25" y="125"/>
                  </a:lnTo>
                  <a:lnTo>
                    <a:pt x="19" y="120"/>
                  </a:lnTo>
                  <a:lnTo>
                    <a:pt x="15" y="115"/>
                  </a:lnTo>
                  <a:lnTo>
                    <a:pt x="11" y="109"/>
                  </a:lnTo>
                  <a:lnTo>
                    <a:pt x="8" y="102"/>
                  </a:lnTo>
                  <a:lnTo>
                    <a:pt x="4" y="97"/>
                  </a:lnTo>
                  <a:lnTo>
                    <a:pt x="2" y="91"/>
                  </a:lnTo>
                  <a:lnTo>
                    <a:pt x="1" y="84"/>
                  </a:lnTo>
                  <a:lnTo>
                    <a:pt x="0" y="77"/>
                  </a:lnTo>
                  <a:lnTo>
                    <a:pt x="1" y="70"/>
                  </a:lnTo>
                  <a:lnTo>
                    <a:pt x="0" y="64"/>
                  </a:lnTo>
                  <a:lnTo>
                    <a:pt x="1" y="57"/>
                  </a:lnTo>
                  <a:lnTo>
                    <a:pt x="3" y="48"/>
                  </a:lnTo>
                  <a:lnTo>
                    <a:pt x="6" y="43"/>
                  </a:lnTo>
                  <a:lnTo>
                    <a:pt x="9" y="36"/>
                  </a:lnTo>
                  <a:lnTo>
                    <a:pt x="13" y="30"/>
                  </a:lnTo>
                  <a:lnTo>
                    <a:pt x="18" y="24"/>
                  </a:lnTo>
                  <a:lnTo>
                    <a:pt x="22" y="20"/>
                  </a:lnTo>
                  <a:lnTo>
                    <a:pt x="27" y="14"/>
                  </a:lnTo>
                  <a:lnTo>
                    <a:pt x="32" y="11"/>
                  </a:lnTo>
                  <a:lnTo>
                    <a:pt x="39" y="7"/>
                  </a:lnTo>
                  <a:lnTo>
                    <a:pt x="46" y="6"/>
                  </a:lnTo>
                  <a:lnTo>
                    <a:pt x="52" y="3"/>
                  </a:lnTo>
                  <a:lnTo>
                    <a:pt x="58" y="2"/>
                  </a:lnTo>
                  <a:lnTo>
                    <a:pt x="66" y="0"/>
                  </a:lnTo>
                  <a:lnTo>
                    <a:pt x="72" y="0"/>
                  </a:lnTo>
                  <a:lnTo>
                    <a:pt x="79" y="1"/>
                  </a:lnTo>
                  <a:lnTo>
                    <a:pt x="87" y="1"/>
                  </a:lnTo>
                  <a:lnTo>
                    <a:pt x="94" y="4"/>
                  </a:lnTo>
                  <a:lnTo>
                    <a:pt x="72" y="7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48" name="Freeform 56"/>
            <p:cNvSpPr>
              <a:spLocks/>
            </p:cNvSpPr>
            <p:nvPr/>
          </p:nvSpPr>
          <p:spPr bwMode="auto">
            <a:xfrm>
              <a:off x="2732" y="2599"/>
              <a:ext cx="196" cy="120"/>
            </a:xfrm>
            <a:custGeom>
              <a:avLst/>
              <a:gdLst>
                <a:gd name="T0" fmla="*/ 9 w 196"/>
                <a:gd name="T1" fmla="*/ 0 h 120"/>
                <a:gd name="T2" fmla="*/ 4 w 196"/>
                <a:gd name="T3" fmla="*/ 8 h 120"/>
                <a:gd name="T4" fmla="*/ 0 w 196"/>
                <a:gd name="T5" fmla="*/ 20 h 120"/>
                <a:gd name="T6" fmla="*/ 0 w 196"/>
                <a:gd name="T7" fmla="*/ 33 h 120"/>
                <a:gd name="T8" fmla="*/ 3 w 196"/>
                <a:gd name="T9" fmla="*/ 45 h 120"/>
                <a:gd name="T10" fmla="*/ 7 w 196"/>
                <a:gd name="T11" fmla="*/ 55 h 120"/>
                <a:gd name="T12" fmla="*/ 11 w 196"/>
                <a:gd name="T13" fmla="*/ 64 h 120"/>
                <a:gd name="T14" fmla="*/ 15 w 196"/>
                <a:gd name="T15" fmla="*/ 71 h 120"/>
                <a:gd name="T16" fmla="*/ 21 w 196"/>
                <a:gd name="T17" fmla="*/ 78 h 120"/>
                <a:gd name="T18" fmla="*/ 26 w 196"/>
                <a:gd name="T19" fmla="*/ 83 h 120"/>
                <a:gd name="T20" fmla="*/ 31 w 196"/>
                <a:gd name="T21" fmla="*/ 88 h 120"/>
                <a:gd name="T22" fmla="*/ 38 w 196"/>
                <a:gd name="T23" fmla="*/ 92 h 120"/>
                <a:gd name="T24" fmla="*/ 46 w 196"/>
                <a:gd name="T25" fmla="*/ 98 h 120"/>
                <a:gd name="T26" fmla="*/ 52 w 196"/>
                <a:gd name="T27" fmla="*/ 101 h 120"/>
                <a:gd name="T28" fmla="*/ 59 w 196"/>
                <a:gd name="T29" fmla="*/ 105 h 120"/>
                <a:gd name="T30" fmla="*/ 66 w 196"/>
                <a:gd name="T31" fmla="*/ 108 h 120"/>
                <a:gd name="T32" fmla="*/ 74 w 196"/>
                <a:gd name="T33" fmla="*/ 110 h 120"/>
                <a:gd name="T34" fmla="*/ 81 w 196"/>
                <a:gd name="T35" fmla="*/ 113 h 120"/>
                <a:gd name="T36" fmla="*/ 88 w 196"/>
                <a:gd name="T37" fmla="*/ 116 h 120"/>
                <a:gd name="T38" fmla="*/ 95 w 196"/>
                <a:gd name="T39" fmla="*/ 116 h 120"/>
                <a:gd name="T40" fmla="*/ 105 w 196"/>
                <a:gd name="T41" fmla="*/ 117 h 120"/>
                <a:gd name="T42" fmla="*/ 116 w 196"/>
                <a:gd name="T43" fmla="*/ 118 h 120"/>
                <a:gd name="T44" fmla="*/ 127 w 196"/>
                <a:gd name="T45" fmla="*/ 118 h 120"/>
                <a:gd name="T46" fmla="*/ 138 w 196"/>
                <a:gd name="T47" fmla="*/ 116 h 120"/>
                <a:gd name="T48" fmla="*/ 150 w 196"/>
                <a:gd name="T49" fmla="*/ 114 h 120"/>
                <a:gd name="T50" fmla="*/ 160 w 196"/>
                <a:gd name="T51" fmla="*/ 110 h 120"/>
                <a:gd name="T52" fmla="*/ 172 w 196"/>
                <a:gd name="T53" fmla="*/ 102 h 120"/>
                <a:gd name="T54" fmla="*/ 180 w 196"/>
                <a:gd name="T55" fmla="*/ 94 h 120"/>
                <a:gd name="T56" fmla="*/ 187 w 196"/>
                <a:gd name="T57" fmla="*/ 85 h 120"/>
                <a:gd name="T58" fmla="*/ 190 w 196"/>
                <a:gd name="T59" fmla="*/ 79 h 120"/>
                <a:gd name="T60" fmla="*/ 193 w 196"/>
                <a:gd name="T61" fmla="*/ 72 h 120"/>
                <a:gd name="T62" fmla="*/ 194 w 196"/>
                <a:gd name="T63" fmla="*/ 66 h 120"/>
                <a:gd name="T64" fmla="*/ 195 w 196"/>
                <a:gd name="T65" fmla="*/ 6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120"/>
                <a:gd name="T101" fmla="*/ 196 w 196"/>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120">
                  <a:moveTo>
                    <a:pt x="9" y="0"/>
                  </a:moveTo>
                  <a:lnTo>
                    <a:pt x="9" y="0"/>
                  </a:lnTo>
                  <a:lnTo>
                    <a:pt x="5" y="3"/>
                  </a:lnTo>
                  <a:lnTo>
                    <a:pt x="4" y="8"/>
                  </a:lnTo>
                  <a:lnTo>
                    <a:pt x="2" y="13"/>
                  </a:lnTo>
                  <a:lnTo>
                    <a:pt x="0" y="20"/>
                  </a:lnTo>
                  <a:lnTo>
                    <a:pt x="0" y="27"/>
                  </a:lnTo>
                  <a:lnTo>
                    <a:pt x="0" y="33"/>
                  </a:lnTo>
                  <a:lnTo>
                    <a:pt x="0" y="39"/>
                  </a:lnTo>
                  <a:lnTo>
                    <a:pt x="3" y="45"/>
                  </a:lnTo>
                  <a:lnTo>
                    <a:pt x="4" y="49"/>
                  </a:lnTo>
                  <a:lnTo>
                    <a:pt x="7" y="55"/>
                  </a:lnTo>
                  <a:lnTo>
                    <a:pt x="8" y="59"/>
                  </a:lnTo>
                  <a:lnTo>
                    <a:pt x="11" y="64"/>
                  </a:lnTo>
                  <a:lnTo>
                    <a:pt x="13" y="67"/>
                  </a:lnTo>
                  <a:lnTo>
                    <a:pt x="15" y="71"/>
                  </a:lnTo>
                  <a:lnTo>
                    <a:pt x="18" y="74"/>
                  </a:lnTo>
                  <a:lnTo>
                    <a:pt x="21" y="78"/>
                  </a:lnTo>
                  <a:lnTo>
                    <a:pt x="22" y="80"/>
                  </a:lnTo>
                  <a:lnTo>
                    <a:pt x="26" y="83"/>
                  </a:lnTo>
                  <a:lnTo>
                    <a:pt x="27" y="85"/>
                  </a:lnTo>
                  <a:lnTo>
                    <a:pt x="31" y="88"/>
                  </a:lnTo>
                  <a:lnTo>
                    <a:pt x="35" y="92"/>
                  </a:lnTo>
                  <a:lnTo>
                    <a:pt x="38" y="92"/>
                  </a:lnTo>
                  <a:lnTo>
                    <a:pt x="42" y="94"/>
                  </a:lnTo>
                  <a:lnTo>
                    <a:pt x="46" y="98"/>
                  </a:lnTo>
                  <a:lnTo>
                    <a:pt x="48" y="100"/>
                  </a:lnTo>
                  <a:lnTo>
                    <a:pt x="52" y="101"/>
                  </a:lnTo>
                  <a:lnTo>
                    <a:pt x="55" y="104"/>
                  </a:lnTo>
                  <a:lnTo>
                    <a:pt x="59" y="105"/>
                  </a:lnTo>
                  <a:lnTo>
                    <a:pt x="62" y="107"/>
                  </a:lnTo>
                  <a:lnTo>
                    <a:pt x="66" y="108"/>
                  </a:lnTo>
                  <a:lnTo>
                    <a:pt x="70" y="109"/>
                  </a:lnTo>
                  <a:lnTo>
                    <a:pt x="74" y="110"/>
                  </a:lnTo>
                  <a:lnTo>
                    <a:pt x="77" y="112"/>
                  </a:lnTo>
                  <a:lnTo>
                    <a:pt x="81" y="113"/>
                  </a:lnTo>
                  <a:lnTo>
                    <a:pt x="84" y="114"/>
                  </a:lnTo>
                  <a:lnTo>
                    <a:pt x="88" y="116"/>
                  </a:lnTo>
                  <a:lnTo>
                    <a:pt x="91" y="115"/>
                  </a:lnTo>
                  <a:lnTo>
                    <a:pt x="95" y="116"/>
                  </a:lnTo>
                  <a:lnTo>
                    <a:pt x="100" y="118"/>
                  </a:lnTo>
                  <a:lnTo>
                    <a:pt x="105" y="117"/>
                  </a:lnTo>
                  <a:lnTo>
                    <a:pt x="110" y="118"/>
                  </a:lnTo>
                  <a:lnTo>
                    <a:pt x="116" y="118"/>
                  </a:lnTo>
                  <a:lnTo>
                    <a:pt x="122" y="119"/>
                  </a:lnTo>
                  <a:lnTo>
                    <a:pt x="127" y="118"/>
                  </a:lnTo>
                  <a:lnTo>
                    <a:pt x="132" y="117"/>
                  </a:lnTo>
                  <a:lnTo>
                    <a:pt x="138" y="116"/>
                  </a:lnTo>
                  <a:lnTo>
                    <a:pt x="144" y="116"/>
                  </a:lnTo>
                  <a:lnTo>
                    <a:pt x="150" y="114"/>
                  </a:lnTo>
                  <a:lnTo>
                    <a:pt x="155" y="112"/>
                  </a:lnTo>
                  <a:lnTo>
                    <a:pt x="160" y="110"/>
                  </a:lnTo>
                  <a:lnTo>
                    <a:pt x="166" y="106"/>
                  </a:lnTo>
                  <a:lnTo>
                    <a:pt x="172" y="102"/>
                  </a:lnTo>
                  <a:lnTo>
                    <a:pt x="176" y="98"/>
                  </a:lnTo>
                  <a:lnTo>
                    <a:pt x="180" y="94"/>
                  </a:lnTo>
                  <a:lnTo>
                    <a:pt x="183" y="90"/>
                  </a:lnTo>
                  <a:lnTo>
                    <a:pt x="187" y="85"/>
                  </a:lnTo>
                  <a:lnTo>
                    <a:pt x="189" y="82"/>
                  </a:lnTo>
                  <a:lnTo>
                    <a:pt x="190" y="79"/>
                  </a:lnTo>
                  <a:lnTo>
                    <a:pt x="192" y="75"/>
                  </a:lnTo>
                  <a:lnTo>
                    <a:pt x="193" y="72"/>
                  </a:lnTo>
                  <a:lnTo>
                    <a:pt x="194" y="69"/>
                  </a:lnTo>
                  <a:lnTo>
                    <a:pt x="194" y="66"/>
                  </a:lnTo>
                  <a:lnTo>
                    <a:pt x="195" y="63"/>
                  </a:lnTo>
                  <a:lnTo>
                    <a:pt x="195" y="61"/>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49" name="Freeform 57"/>
            <p:cNvSpPr>
              <a:spLocks/>
            </p:cNvSpPr>
            <p:nvPr/>
          </p:nvSpPr>
          <p:spPr bwMode="auto">
            <a:xfrm>
              <a:off x="2769" y="2723"/>
              <a:ext cx="8" cy="14"/>
            </a:xfrm>
            <a:custGeom>
              <a:avLst/>
              <a:gdLst>
                <a:gd name="T0" fmla="*/ 7 w 8"/>
                <a:gd name="T1" fmla="*/ 1 h 14"/>
                <a:gd name="T2" fmla="*/ 4 w 8"/>
                <a:gd name="T3" fmla="*/ 0 h 14"/>
                <a:gd name="T4" fmla="*/ 0 w 8"/>
                <a:gd name="T5" fmla="*/ 11 h 14"/>
                <a:gd name="T6" fmla="*/ 3 w 8"/>
                <a:gd name="T7" fmla="*/ 13 h 14"/>
                <a:gd name="T8" fmla="*/ 7 w 8"/>
                <a:gd name="T9" fmla="*/ 1 h 14"/>
                <a:gd name="T10" fmla="*/ 0 60000 65536"/>
                <a:gd name="T11" fmla="*/ 0 60000 65536"/>
                <a:gd name="T12" fmla="*/ 0 60000 65536"/>
                <a:gd name="T13" fmla="*/ 0 60000 65536"/>
                <a:gd name="T14" fmla="*/ 0 60000 65536"/>
                <a:gd name="T15" fmla="*/ 0 w 8"/>
                <a:gd name="T16" fmla="*/ 0 h 14"/>
                <a:gd name="T17" fmla="*/ 8 w 8"/>
                <a:gd name="T18" fmla="*/ 14 h 14"/>
              </a:gdLst>
              <a:ahLst/>
              <a:cxnLst>
                <a:cxn ang="T10">
                  <a:pos x="T0" y="T1"/>
                </a:cxn>
                <a:cxn ang="T11">
                  <a:pos x="T2" y="T3"/>
                </a:cxn>
                <a:cxn ang="T12">
                  <a:pos x="T4" y="T5"/>
                </a:cxn>
                <a:cxn ang="T13">
                  <a:pos x="T6" y="T7"/>
                </a:cxn>
                <a:cxn ang="T14">
                  <a:pos x="T8" y="T9"/>
                </a:cxn>
              </a:cxnLst>
              <a:rect l="T15" t="T16" r="T17" b="T18"/>
              <a:pathLst>
                <a:path w="8" h="14">
                  <a:moveTo>
                    <a:pt x="7" y="1"/>
                  </a:moveTo>
                  <a:lnTo>
                    <a:pt x="4" y="0"/>
                  </a:lnTo>
                  <a:lnTo>
                    <a:pt x="0" y="11"/>
                  </a:lnTo>
                  <a:lnTo>
                    <a:pt x="3" y="13"/>
                  </a:lnTo>
                  <a:lnTo>
                    <a:pt x="7" y="1"/>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50" name="Freeform 58"/>
            <p:cNvSpPr>
              <a:spLocks/>
            </p:cNvSpPr>
            <p:nvPr/>
          </p:nvSpPr>
          <p:spPr bwMode="auto">
            <a:xfrm>
              <a:off x="2769" y="2724"/>
              <a:ext cx="14" cy="24"/>
            </a:xfrm>
            <a:custGeom>
              <a:avLst/>
              <a:gdLst>
                <a:gd name="T0" fmla="*/ 7 w 14"/>
                <a:gd name="T1" fmla="*/ 0 h 24"/>
                <a:gd name="T2" fmla="*/ 13 w 14"/>
                <a:gd name="T3" fmla="*/ 1 h 24"/>
                <a:gd name="T4" fmla="*/ 6 w 14"/>
                <a:gd name="T5" fmla="*/ 23 h 24"/>
                <a:gd name="T6" fmla="*/ 0 w 14"/>
                <a:gd name="T7" fmla="*/ 21 h 24"/>
                <a:gd name="T8" fmla="*/ 7 w 14"/>
                <a:gd name="T9" fmla="*/ 0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7" y="0"/>
                  </a:moveTo>
                  <a:lnTo>
                    <a:pt x="13" y="1"/>
                  </a:lnTo>
                  <a:lnTo>
                    <a:pt x="6" y="23"/>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sp>
          <p:nvSpPr>
            <p:cNvPr id="46151" name="Freeform 59"/>
            <p:cNvSpPr>
              <a:spLocks/>
            </p:cNvSpPr>
            <p:nvPr/>
          </p:nvSpPr>
          <p:spPr bwMode="auto">
            <a:xfrm>
              <a:off x="2807" y="2736"/>
              <a:ext cx="8" cy="13"/>
            </a:xfrm>
            <a:custGeom>
              <a:avLst/>
              <a:gdLst>
                <a:gd name="T0" fmla="*/ 7 w 8"/>
                <a:gd name="T1" fmla="*/ 1 h 13"/>
                <a:gd name="T2" fmla="*/ 4 w 8"/>
                <a:gd name="T3" fmla="*/ 0 h 13"/>
                <a:gd name="T4" fmla="*/ 0 w 8"/>
                <a:gd name="T5" fmla="*/ 11 h 13"/>
                <a:gd name="T6" fmla="*/ 3 w 8"/>
                <a:gd name="T7" fmla="*/ 12 h 13"/>
                <a:gd name="T8" fmla="*/ 7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7" y="1"/>
                  </a:moveTo>
                  <a:lnTo>
                    <a:pt x="4" y="0"/>
                  </a:lnTo>
                  <a:lnTo>
                    <a:pt x="0" y="11"/>
                  </a:lnTo>
                  <a:lnTo>
                    <a:pt x="3" y="12"/>
                  </a:lnTo>
                  <a:lnTo>
                    <a:pt x="7" y="1"/>
                  </a:lnTo>
                </a:path>
              </a:pathLst>
            </a:custGeom>
            <a:solidFill>
              <a:srgbClr val="FFFFFF"/>
            </a:solidFill>
            <a:ln w="12700" cap="rnd" cmpd="sng">
              <a:noFill/>
              <a:prstDash val="solid"/>
              <a:round/>
              <a:headEnd type="none" w="med" len="med"/>
              <a:tailEnd type="none" w="med" len="med"/>
            </a:ln>
          </p:spPr>
          <p:txBody>
            <a:bodyPr/>
            <a:lstStyle/>
            <a:p>
              <a:endParaRPr lang="en-GB" sz="2800" b="1"/>
            </a:p>
          </p:txBody>
        </p:sp>
        <p:sp>
          <p:nvSpPr>
            <p:cNvPr id="46152" name="Freeform 60"/>
            <p:cNvSpPr>
              <a:spLocks/>
            </p:cNvSpPr>
            <p:nvPr/>
          </p:nvSpPr>
          <p:spPr bwMode="auto">
            <a:xfrm>
              <a:off x="2807" y="2737"/>
              <a:ext cx="14" cy="23"/>
            </a:xfrm>
            <a:custGeom>
              <a:avLst/>
              <a:gdLst>
                <a:gd name="T0" fmla="*/ 7 w 14"/>
                <a:gd name="T1" fmla="*/ 0 h 23"/>
                <a:gd name="T2" fmla="*/ 13 w 14"/>
                <a:gd name="T3" fmla="*/ 2 h 23"/>
                <a:gd name="T4" fmla="*/ 6 w 14"/>
                <a:gd name="T5" fmla="*/ 22 h 23"/>
                <a:gd name="T6" fmla="*/ 0 w 14"/>
                <a:gd name="T7" fmla="*/ 21 h 23"/>
                <a:gd name="T8" fmla="*/ 7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7" y="0"/>
                  </a:moveTo>
                  <a:lnTo>
                    <a:pt x="13" y="2"/>
                  </a:lnTo>
                  <a:lnTo>
                    <a:pt x="6" y="22"/>
                  </a:lnTo>
                  <a:lnTo>
                    <a:pt x="0" y="21"/>
                  </a:lnTo>
                  <a:lnTo>
                    <a:pt x="7" y="0"/>
                  </a:lnTo>
                </a:path>
              </a:pathLst>
            </a:custGeom>
            <a:noFill/>
            <a:ln w="12700" cap="rnd" cmpd="sng">
              <a:solidFill>
                <a:srgbClr val="000000"/>
              </a:solidFill>
              <a:prstDash val="solid"/>
              <a:round/>
              <a:headEnd type="none" w="med" len="med"/>
              <a:tailEnd type="none" w="med" len="med"/>
            </a:ln>
          </p:spPr>
          <p:txBody>
            <a:bodyPr/>
            <a:lstStyle/>
            <a:p>
              <a:endParaRPr lang="en-GB" sz="2800" b="1"/>
            </a:p>
          </p:txBody>
        </p:sp>
      </p:grpSp>
      <p:grpSp>
        <p:nvGrpSpPr>
          <p:cNvPr id="3" name="Group 69"/>
          <p:cNvGrpSpPr>
            <a:grpSpLocks/>
          </p:cNvGrpSpPr>
          <p:nvPr/>
        </p:nvGrpSpPr>
        <p:grpSpPr bwMode="auto">
          <a:xfrm>
            <a:off x="3602857" y="3569997"/>
            <a:ext cx="1373188" cy="2338388"/>
            <a:chOff x="2470" y="2607"/>
            <a:chExt cx="865" cy="1473"/>
          </a:xfrm>
        </p:grpSpPr>
        <p:sp>
          <p:nvSpPr>
            <p:cNvPr id="46093" name="Line 62"/>
            <p:cNvSpPr>
              <a:spLocks noChangeShapeType="1"/>
            </p:cNvSpPr>
            <p:nvPr/>
          </p:nvSpPr>
          <p:spPr bwMode="auto">
            <a:xfrm>
              <a:off x="2863" y="2607"/>
              <a:ext cx="0" cy="1151"/>
            </a:xfrm>
            <a:prstGeom prst="line">
              <a:avLst/>
            </a:prstGeom>
            <a:noFill/>
            <a:ln w="50800">
              <a:solidFill>
                <a:srgbClr val="00FF00"/>
              </a:solidFill>
              <a:round/>
              <a:headEnd/>
              <a:tailEnd type="triangle" w="med" len="med"/>
            </a:ln>
          </p:spPr>
          <p:txBody>
            <a:bodyPr wrap="none" anchor="ctr"/>
            <a:lstStyle/>
            <a:p>
              <a:endParaRPr lang="en-GB" sz="2800" b="1"/>
            </a:p>
          </p:txBody>
        </p:sp>
        <p:sp>
          <p:nvSpPr>
            <p:cNvPr id="46094" name="Rectangle 65"/>
            <p:cNvSpPr>
              <a:spLocks noChangeArrowheads="1"/>
            </p:cNvSpPr>
            <p:nvPr/>
          </p:nvSpPr>
          <p:spPr bwMode="auto">
            <a:xfrm>
              <a:off x="2470" y="3752"/>
              <a:ext cx="865" cy="328"/>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a:solidFill>
                    <a:srgbClr val="FAFD00"/>
                  </a:solidFill>
                </a:rPr>
                <a:t>Weight</a:t>
              </a:r>
            </a:p>
          </p:txBody>
        </p:sp>
      </p:grpSp>
      <p:grpSp>
        <p:nvGrpSpPr>
          <p:cNvPr id="4" name="Group 70"/>
          <p:cNvGrpSpPr>
            <a:grpSpLocks/>
          </p:cNvGrpSpPr>
          <p:nvPr/>
        </p:nvGrpSpPr>
        <p:grpSpPr bwMode="auto">
          <a:xfrm>
            <a:off x="3818757" y="988721"/>
            <a:ext cx="742950" cy="2330450"/>
            <a:chOff x="2608" y="981"/>
            <a:chExt cx="468" cy="1468"/>
          </a:xfrm>
        </p:grpSpPr>
        <p:sp>
          <p:nvSpPr>
            <p:cNvPr id="46091" name="Rectangle 64"/>
            <p:cNvSpPr>
              <a:spLocks noChangeArrowheads="1"/>
            </p:cNvSpPr>
            <p:nvPr/>
          </p:nvSpPr>
          <p:spPr bwMode="auto">
            <a:xfrm>
              <a:off x="2608" y="981"/>
              <a:ext cx="468" cy="328"/>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a:solidFill>
                    <a:srgbClr val="FAFD00"/>
                  </a:solidFill>
                </a:rPr>
                <a:t>Lift</a:t>
              </a:r>
            </a:p>
          </p:txBody>
        </p:sp>
        <p:sp>
          <p:nvSpPr>
            <p:cNvPr id="46092" name="Line 68"/>
            <p:cNvSpPr>
              <a:spLocks noChangeShapeType="1"/>
            </p:cNvSpPr>
            <p:nvPr/>
          </p:nvSpPr>
          <p:spPr bwMode="auto">
            <a:xfrm flipV="1">
              <a:off x="2863" y="1298"/>
              <a:ext cx="0" cy="1151"/>
            </a:xfrm>
            <a:prstGeom prst="line">
              <a:avLst/>
            </a:prstGeom>
            <a:noFill/>
            <a:ln w="50800">
              <a:solidFill>
                <a:srgbClr val="00FF00"/>
              </a:solidFill>
              <a:round/>
              <a:headEnd/>
              <a:tailEnd type="triangle" w="med" len="med"/>
            </a:ln>
          </p:spPr>
          <p:txBody>
            <a:bodyPr wrap="none" anchor="ctr"/>
            <a:lstStyle/>
            <a:p>
              <a:endParaRPr lang="en-GB" sz="2800" b="1"/>
            </a:p>
          </p:txBody>
        </p:sp>
      </p:grpSp>
      <p:grpSp>
        <p:nvGrpSpPr>
          <p:cNvPr id="5" name="Group 71"/>
          <p:cNvGrpSpPr>
            <a:grpSpLocks/>
          </p:cNvGrpSpPr>
          <p:nvPr/>
        </p:nvGrpSpPr>
        <p:grpSpPr bwMode="auto">
          <a:xfrm rot="1690508">
            <a:off x="4463622" y="1108003"/>
            <a:ext cx="884238" cy="2363788"/>
            <a:chOff x="2605" y="960"/>
            <a:chExt cx="557" cy="1489"/>
          </a:xfrm>
        </p:grpSpPr>
        <p:sp>
          <p:nvSpPr>
            <p:cNvPr id="46089" name="Rectangle 72"/>
            <p:cNvSpPr>
              <a:spLocks noChangeArrowheads="1"/>
            </p:cNvSpPr>
            <p:nvPr/>
          </p:nvSpPr>
          <p:spPr bwMode="auto">
            <a:xfrm>
              <a:off x="2605" y="960"/>
              <a:ext cx="557" cy="328"/>
            </a:xfrm>
            <a:prstGeom prst="rect">
              <a:avLst/>
            </a:prstGeom>
            <a:noFill/>
            <a:ln w="12700">
              <a:noFill/>
              <a:miter lim="800000"/>
              <a:headEnd/>
              <a:tailEnd/>
            </a:ln>
          </p:spPr>
          <p:txBody>
            <a:bodyPr wrap="square" lIns="90488" tIns="44450" rIns="90488" bIns="44450">
              <a:spAutoFit/>
            </a:bodyPr>
            <a:lstStyle/>
            <a:p>
              <a:pPr defTabSz="762000" eaLnBrk="0" hangingPunct="0"/>
              <a:r>
                <a:rPr lang="en-GB" sz="2800" b="1" dirty="0">
                  <a:solidFill>
                    <a:srgbClr val="FAFD00"/>
                  </a:solidFill>
                </a:rPr>
                <a:t>Lift</a:t>
              </a:r>
            </a:p>
          </p:txBody>
        </p:sp>
        <p:sp>
          <p:nvSpPr>
            <p:cNvPr id="46090" name="Line 73"/>
            <p:cNvSpPr>
              <a:spLocks noChangeShapeType="1"/>
            </p:cNvSpPr>
            <p:nvPr/>
          </p:nvSpPr>
          <p:spPr bwMode="auto">
            <a:xfrm flipV="1">
              <a:off x="2863" y="1298"/>
              <a:ext cx="0" cy="1151"/>
            </a:xfrm>
            <a:prstGeom prst="line">
              <a:avLst/>
            </a:prstGeom>
            <a:noFill/>
            <a:ln w="50800">
              <a:solidFill>
                <a:srgbClr val="00FF00"/>
              </a:solidFill>
              <a:round/>
              <a:headEnd/>
              <a:tailEnd type="triangle" w="med" len="med"/>
            </a:ln>
          </p:spPr>
          <p:txBody>
            <a:bodyPr wrap="none" anchor="ctr"/>
            <a:lstStyle/>
            <a:p>
              <a:endParaRPr lang="en-GB" sz="2800" b="1"/>
            </a:p>
          </p:txBody>
        </p:sp>
      </p:grpSp>
      <p:sp>
        <p:nvSpPr>
          <p:cNvPr id="77898" name="Rectangle 74"/>
          <p:cNvSpPr>
            <a:spLocks noChangeArrowheads="1"/>
          </p:cNvSpPr>
          <p:nvPr/>
        </p:nvSpPr>
        <p:spPr bwMode="auto">
          <a:xfrm>
            <a:off x="5580112" y="3789040"/>
            <a:ext cx="3260509"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rgbClr val="FFFF00"/>
                </a:solidFill>
              </a:rPr>
              <a:t>Resultant </a:t>
            </a:r>
            <a:r>
              <a:rPr lang="en-GB" sz="2800" b="1" dirty="0" smtClean="0">
                <a:solidFill>
                  <a:srgbClr val="FFFF00"/>
                </a:solidFill>
              </a:rPr>
              <a:t>sideslip</a:t>
            </a:r>
            <a:endParaRPr lang="en-GB" sz="2800" b="1" dirty="0">
              <a:solidFill>
                <a:srgbClr val="FFFF00"/>
              </a:solidFill>
            </a:endParaRPr>
          </a:p>
        </p:txBody>
      </p:sp>
      <p:sp>
        <p:nvSpPr>
          <p:cNvPr id="77899" name="Line 75"/>
          <p:cNvSpPr>
            <a:spLocks noChangeShapeType="1"/>
          </p:cNvSpPr>
          <p:nvPr/>
        </p:nvSpPr>
        <p:spPr bwMode="auto">
          <a:xfrm>
            <a:off x="4433120" y="3508083"/>
            <a:ext cx="1146992" cy="640997"/>
          </a:xfrm>
          <a:prstGeom prst="line">
            <a:avLst/>
          </a:prstGeom>
          <a:noFill/>
          <a:ln w="50800">
            <a:solidFill>
              <a:srgbClr val="FFCC00"/>
            </a:solidFill>
            <a:round/>
            <a:headEnd/>
            <a:tailEnd type="triangle" w="med" len="med"/>
          </a:ln>
        </p:spPr>
        <p:txBody>
          <a:bodyPr wrap="none" anchor="ctr"/>
          <a:lstStyle/>
          <a:p>
            <a:endParaRPr lang="en-GB"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2.77778E-6 -5.18519E-6 L 0.01562 -5.18519E-6 " pathEditMode="relative" ptsTypes="AA">
                                      <p:cBhvr>
                                        <p:cTn id="21" dur="1000" fill="hold"/>
                                        <p:tgtEl>
                                          <p:spTgt spid="2"/>
                                        </p:tgtEl>
                                        <p:attrNameLst>
                                          <p:attrName>ppt_x</p:attrName>
                                          <p:attrName>ppt_y</p:attrName>
                                        </p:attrNameLst>
                                      </p:cBhvr>
                                    </p:animMotion>
                                  </p:childTnLst>
                                </p:cTn>
                              </p:par>
                              <p:par>
                                <p:cTn id="22" presetID="8" presetClass="emph" presetSubtype="0" fill="hold" nodeType="withEffect">
                                  <p:stCondLst>
                                    <p:cond delay="0"/>
                                  </p:stCondLst>
                                  <p:childTnLst>
                                    <p:animRot by="1800000">
                                      <p:cBhvr>
                                        <p:cTn id="23" dur="1000" fill="hold"/>
                                        <p:tgtEl>
                                          <p:spTgt spid="2"/>
                                        </p:tgtEl>
                                        <p:attrNameLst>
                                          <p:attrName>r</p:attrName>
                                        </p:attrNameLst>
                                      </p:cBhvr>
                                    </p:animRot>
                                  </p:childTnLst>
                                </p:cTn>
                              </p:par>
                              <p:par>
                                <p:cTn id="24" presetID="10" presetClass="exit" presetSubtype="0" fill="hold" nodeType="withEffect">
                                  <p:stCondLst>
                                    <p:cond delay="0"/>
                                  </p:stCondLst>
                                  <p:childTnLst>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7899"/>
                                        </p:tgtEl>
                                        <p:attrNameLst>
                                          <p:attrName>style.visibility</p:attrName>
                                        </p:attrNameLst>
                                      </p:cBhvr>
                                      <p:to>
                                        <p:strVal val="visible"/>
                                      </p:to>
                                    </p:set>
                                    <p:animEffect transition="in" filter="wipe(left)">
                                      <p:cBhvr>
                                        <p:cTn id="34" dur="2000"/>
                                        <p:tgtEl>
                                          <p:spTgt spid="77899"/>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77898">
                                            <p:txEl>
                                              <p:pRg st="0" end="0"/>
                                            </p:txEl>
                                          </p:spTgt>
                                        </p:tgtEl>
                                        <p:attrNameLst>
                                          <p:attrName>style.visibility</p:attrName>
                                        </p:attrNameLst>
                                      </p:cBhvr>
                                      <p:to>
                                        <p:strVal val="visible"/>
                                      </p:to>
                                    </p:set>
                                    <p:animEffect transition="in" filter="wipe(left)">
                                      <p:cBhvr>
                                        <p:cTn id="38" dur="2000"/>
                                        <p:tgtEl>
                                          <p:spTgt spid="778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35"/>
          <p:cNvSpPr>
            <a:spLocks noChangeShapeType="1"/>
          </p:cNvSpPr>
          <p:nvPr/>
        </p:nvSpPr>
        <p:spPr bwMode="auto">
          <a:xfrm flipH="1">
            <a:off x="467544" y="3213198"/>
            <a:ext cx="2068934" cy="719857"/>
          </a:xfrm>
          <a:prstGeom prst="line">
            <a:avLst/>
          </a:prstGeom>
          <a:noFill/>
          <a:ln w="50800">
            <a:solidFill>
              <a:srgbClr val="00FF00"/>
            </a:solidFill>
            <a:round/>
            <a:headEnd/>
            <a:tailEnd type="triangle" w="med" len="med"/>
          </a:ln>
        </p:spPr>
        <p:txBody>
          <a:bodyPr wrap="none" anchor="ctr"/>
          <a:lstStyle/>
          <a:p>
            <a:endParaRPr lang="en-GB"/>
          </a:p>
        </p:txBody>
      </p:sp>
      <p:sp>
        <p:nvSpPr>
          <p:cNvPr id="47107" name="Rectangle 36"/>
          <p:cNvSpPr>
            <a:spLocks noChangeArrowheads="1"/>
          </p:cNvSpPr>
          <p:nvPr/>
        </p:nvSpPr>
        <p:spPr bwMode="auto">
          <a:xfrm>
            <a:off x="467544" y="2780928"/>
            <a:ext cx="1601401" cy="520655"/>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smtClean="0">
                <a:solidFill>
                  <a:srgbClr val="FAFD00"/>
                </a:solidFill>
              </a:rPr>
              <a:t>Heading</a:t>
            </a:r>
            <a:endParaRPr lang="en-GB" sz="2800" b="1" dirty="0">
              <a:solidFill>
                <a:srgbClr val="FAFD00"/>
              </a:solidFill>
            </a:endParaRPr>
          </a:p>
        </p:txBody>
      </p:sp>
      <p:grpSp>
        <p:nvGrpSpPr>
          <p:cNvPr id="2" name="Group 47"/>
          <p:cNvGrpSpPr>
            <a:grpSpLocks/>
          </p:cNvGrpSpPr>
          <p:nvPr/>
        </p:nvGrpSpPr>
        <p:grpSpPr bwMode="auto">
          <a:xfrm>
            <a:off x="2123728" y="836712"/>
            <a:ext cx="6121399" cy="3802063"/>
            <a:chOff x="1743" y="845"/>
            <a:chExt cx="3856" cy="2395"/>
          </a:xfrm>
        </p:grpSpPr>
        <p:grpSp>
          <p:nvGrpSpPr>
            <p:cNvPr id="3" name="Group 2"/>
            <p:cNvGrpSpPr>
              <a:grpSpLocks/>
            </p:cNvGrpSpPr>
            <p:nvPr/>
          </p:nvGrpSpPr>
          <p:grpSpPr bwMode="auto">
            <a:xfrm>
              <a:off x="1743" y="845"/>
              <a:ext cx="3217" cy="1540"/>
              <a:chOff x="1743" y="1121"/>
              <a:chExt cx="3217" cy="1540"/>
            </a:xfrm>
          </p:grpSpPr>
          <p:sp>
            <p:nvSpPr>
              <p:cNvPr id="47120" name="Freeform 3"/>
              <p:cNvSpPr>
                <a:spLocks/>
              </p:cNvSpPr>
              <p:nvPr/>
            </p:nvSpPr>
            <p:spPr bwMode="auto">
              <a:xfrm>
                <a:off x="3629" y="1580"/>
                <a:ext cx="566" cy="186"/>
              </a:xfrm>
              <a:custGeom>
                <a:avLst/>
                <a:gdLst>
                  <a:gd name="T0" fmla="*/ 150 w 566"/>
                  <a:gd name="T1" fmla="*/ 0 h 186"/>
                  <a:gd name="T2" fmla="*/ 130 w 566"/>
                  <a:gd name="T3" fmla="*/ 7 h 186"/>
                  <a:gd name="T4" fmla="*/ 111 w 566"/>
                  <a:gd name="T5" fmla="*/ 11 h 186"/>
                  <a:gd name="T6" fmla="*/ 92 w 566"/>
                  <a:gd name="T7" fmla="*/ 14 h 186"/>
                  <a:gd name="T8" fmla="*/ 73 w 566"/>
                  <a:gd name="T9" fmla="*/ 18 h 186"/>
                  <a:gd name="T10" fmla="*/ 55 w 566"/>
                  <a:gd name="T11" fmla="*/ 22 h 186"/>
                  <a:gd name="T12" fmla="*/ 35 w 566"/>
                  <a:gd name="T13" fmla="*/ 31 h 186"/>
                  <a:gd name="T14" fmla="*/ 18 w 566"/>
                  <a:gd name="T15" fmla="*/ 42 h 186"/>
                  <a:gd name="T16" fmla="*/ 0 w 566"/>
                  <a:gd name="T17" fmla="*/ 58 h 186"/>
                  <a:gd name="T18" fmla="*/ 3 w 566"/>
                  <a:gd name="T19" fmla="*/ 61 h 186"/>
                  <a:gd name="T20" fmla="*/ 10 w 566"/>
                  <a:gd name="T21" fmla="*/ 64 h 186"/>
                  <a:gd name="T22" fmla="*/ 23 w 566"/>
                  <a:gd name="T23" fmla="*/ 71 h 186"/>
                  <a:gd name="T24" fmla="*/ 41 w 566"/>
                  <a:gd name="T25" fmla="*/ 79 h 186"/>
                  <a:gd name="T26" fmla="*/ 60 w 566"/>
                  <a:gd name="T27" fmla="*/ 90 h 186"/>
                  <a:gd name="T28" fmla="*/ 82 w 566"/>
                  <a:gd name="T29" fmla="*/ 102 h 186"/>
                  <a:gd name="T30" fmla="*/ 107 w 566"/>
                  <a:gd name="T31" fmla="*/ 114 h 186"/>
                  <a:gd name="T32" fmla="*/ 131 w 566"/>
                  <a:gd name="T33" fmla="*/ 127 h 186"/>
                  <a:gd name="T34" fmla="*/ 156 w 566"/>
                  <a:gd name="T35" fmla="*/ 139 h 186"/>
                  <a:gd name="T36" fmla="*/ 180 w 566"/>
                  <a:gd name="T37" fmla="*/ 150 h 186"/>
                  <a:gd name="T38" fmla="*/ 203 w 566"/>
                  <a:gd name="T39" fmla="*/ 161 h 186"/>
                  <a:gd name="T40" fmla="*/ 223 w 566"/>
                  <a:gd name="T41" fmla="*/ 170 h 186"/>
                  <a:gd name="T42" fmla="*/ 241 w 566"/>
                  <a:gd name="T43" fmla="*/ 178 h 186"/>
                  <a:gd name="T44" fmla="*/ 255 w 566"/>
                  <a:gd name="T45" fmla="*/ 184 h 186"/>
                  <a:gd name="T46" fmla="*/ 266 w 566"/>
                  <a:gd name="T47" fmla="*/ 185 h 186"/>
                  <a:gd name="T48" fmla="*/ 270 w 566"/>
                  <a:gd name="T49" fmla="*/ 185 h 186"/>
                  <a:gd name="T50" fmla="*/ 274 w 566"/>
                  <a:gd name="T51" fmla="*/ 182 h 186"/>
                  <a:gd name="T52" fmla="*/ 285 w 566"/>
                  <a:gd name="T53" fmla="*/ 175 h 186"/>
                  <a:gd name="T54" fmla="*/ 301 w 566"/>
                  <a:gd name="T55" fmla="*/ 167 h 186"/>
                  <a:gd name="T56" fmla="*/ 321 w 566"/>
                  <a:gd name="T57" fmla="*/ 156 h 186"/>
                  <a:gd name="T58" fmla="*/ 345 w 566"/>
                  <a:gd name="T59" fmla="*/ 145 h 186"/>
                  <a:gd name="T60" fmla="*/ 371 w 566"/>
                  <a:gd name="T61" fmla="*/ 132 h 186"/>
                  <a:gd name="T62" fmla="*/ 399 w 566"/>
                  <a:gd name="T63" fmla="*/ 117 h 186"/>
                  <a:gd name="T64" fmla="*/ 426 w 566"/>
                  <a:gd name="T65" fmla="*/ 104 h 186"/>
                  <a:gd name="T66" fmla="*/ 454 w 566"/>
                  <a:gd name="T67" fmla="*/ 90 h 186"/>
                  <a:gd name="T68" fmla="*/ 480 w 566"/>
                  <a:gd name="T69" fmla="*/ 77 h 186"/>
                  <a:gd name="T70" fmla="*/ 505 w 566"/>
                  <a:gd name="T71" fmla="*/ 65 h 186"/>
                  <a:gd name="T72" fmla="*/ 526 w 566"/>
                  <a:gd name="T73" fmla="*/ 54 h 186"/>
                  <a:gd name="T74" fmla="*/ 545 w 566"/>
                  <a:gd name="T75" fmla="*/ 46 h 186"/>
                  <a:gd name="T76" fmla="*/ 558 w 566"/>
                  <a:gd name="T77" fmla="*/ 39 h 186"/>
                  <a:gd name="T78" fmla="*/ 565 w 566"/>
                  <a:gd name="T79" fmla="*/ 35 h 186"/>
                  <a:gd name="T80" fmla="*/ 565 w 566"/>
                  <a:gd name="T81" fmla="*/ 33 h 186"/>
                  <a:gd name="T82" fmla="*/ 558 w 566"/>
                  <a:gd name="T83" fmla="*/ 33 h 186"/>
                  <a:gd name="T84" fmla="*/ 545 w 566"/>
                  <a:gd name="T85" fmla="*/ 33 h 186"/>
                  <a:gd name="T86" fmla="*/ 523 w 566"/>
                  <a:gd name="T87" fmla="*/ 32 h 186"/>
                  <a:gd name="T88" fmla="*/ 496 w 566"/>
                  <a:gd name="T89" fmla="*/ 31 h 186"/>
                  <a:gd name="T90" fmla="*/ 464 w 566"/>
                  <a:gd name="T91" fmla="*/ 26 h 186"/>
                  <a:gd name="T92" fmla="*/ 429 w 566"/>
                  <a:gd name="T93" fmla="*/ 24 h 186"/>
                  <a:gd name="T94" fmla="*/ 393 w 566"/>
                  <a:gd name="T95" fmla="*/ 21 h 186"/>
                  <a:gd name="T96" fmla="*/ 355 w 566"/>
                  <a:gd name="T97" fmla="*/ 18 h 186"/>
                  <a:gd name="T98" fmla="*/ 317 w 566"/>
                  <a:gd name="T99" fmla="*/ 14 h 186"/>
                  <a:gd name="T100" fmla="*/ 280 w 566"/>
                  <a:gd name="T101" fmla="*/ 11 h 186"/>
                  <a:gd name="T102" fmla="*/ 247 w 566"/>
                  <a:gd name="T103" fmla="*/ 8 h 186"/>
                  <a:gd name="T104" fmla="*/ 216 w 566"/>
                  <a:gd name="T105" fmla="*/ 6 h 186"/>
                  <a:gd name="T106" fmla="*/ 190 w 566"/>
                  <a:gd name="T107" fmla="*/ 3 h 186"/>
                  <a:gd name="T108" fmla="*/ 169 w 566"/>
                  <a:gd name="T109" fmla="*/ 1 h 186"/>
                  <a:gd name="T110" fmla="*/ 156 w 566"/>
                  <a:gd name="T111" fmla="*/ 0 h 186"/>
                  <a:gd name="T112" fmla="*/ 150 w 566"/>
                  <a:gd name="T113" fmla="*/ 0 h 1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6"/>
                  <a:gd name="T172" fmla="*/ 0 h 186"/>
                  <a:gd name="T173" fmla="*/ 566 w 566"/>
                  <a:gd name="T174" fmla="*/ 186 h 1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6" h="186">
                    <a:moveTo>
                      <a:pt x="150" y="0"/>
                    </a:moveTo>
                    <a:lnTo>
                      <a:pt x="130" y="7"/>
                    </a:lnTo>
                    <a:lnTo>
                      <a:pt x="111" y="11"/>
                    </a:lnTo>
                    <a:lnTo>
                      <a:pt x="92" y="14"/>
                    </a:lnTo>
                    <a:lnTo>
                      <a:pt x="73" y="18"/>
                    </a:lnTo>
                    <a:lnTo>
                      <a:pt x="55" y="22"/>
                    </a:lnTo>
                    <a:lnTo>
                      <a:pt x="35" y="31"/>
                    </a:lnTo>
                    <a:lnTo>
                      <a:pt x="18" y="42"/>
                    </a:lnTo>
                    <a:lnTo>
                      <a:pt x="0" y="58"/>
                    </a:lnTo>
                    <a:lnTo>
                      <a:pt x="3" y="61"/>
                    </a:lnTo>
                    <a:lnTo>
                      <a:pt x="10" y="64"/>
                    </a:lnTo>
                    <a:lnTo>
                      <a:pt x="23" y="71"/>
                    </a:lnTo>
                    <a:lnTo>
                      <a:pt x="41" y="79"/>
                    </a:lnTo>
                    <a:lnTo>
                      <a:pt x="60" y="90"/>
                    </a:lnTo>
                    <a:lnTo>
                      <a:pt x="82" y="102"/>
                    </a:lnTo>
                    <a:lnTo>
                      <a:pt x="107" y="114"/>
                    </a:lnTo>
                    <a:lnTo>
                      <a:pt x="131" y="127"/>
                    </a:lnTo>
                    <a:lnTo>
                      <a:pt x="156" y="139"/>
                    </a:lnTo>
                    <a:lnTo>
                      <a:pt x="180" y="150"/>
                    </a:lnTo>
                    <a:lnTo>
                      <a:pt x="203" y="161"/>
                    </a:lnTo>
                    <a:lnTo>
                      <a:pt x="223" y="170"/>
                    </a:lnTo>
                    <a:lnTo>
                      <a:pt x="241" y="178"/>
                    </a:lnTo>
                    <a:lnTo>
                      <a:pt x="255" y="184"/>
                    </a:lnTo>
                    <a:lnTo>
                      <a:pt x="266" y="185"/>
                    </a:lnTo>
                    <a:lnTo>
                      <a:pt x="270" y="185"/>
                    </a:lnTo>
                    <a:lnTo>
                      <a:pt x="274" y="182"/>
                    </a:lnTo>
                    <a:lnTo>
                      <a:pt x="285" y="175"/>
                    </a:lnTo>
                    <a:lnTo>
                      <a:pt x="301" y="167"/>
                    </a:lnTo>
                    <a:lnTo>
                      <a:pt x="321" y="156"/>
                    </a:lnTo>
                    <a:lnTo>
                      <a:pt x="345" y="145"/>
                    </a:lnTo>
                    <a:lnTo>
                      <a:pt x="371" y="132"/>
                    </a:lnTo>
                    <a:lnTo>
                      <a:pt x="399" y="117"/>
                    </a:lnTo>
                    <a:lnTo>
                      <a:pt x="426" y="104"/>
                    </a:lnTo>
                    <a:lnTo>
                      <a:pt x="454" y="90"/>
                    </a:lnTo>
                    <a:lnTo>
                      <a:pt x="480" y="77"/>
                    </a:lnTo>
                    <a:lnTo>
                      <a:pt x="505" y="65"/>
                    </a:lnTo>
                    <a:lnTo>
                      <a:pt x="526" y="54"/>
                    </a:lnTo>
                    <a:lnTo>
                      <a:pt x="545" y="46"/>
                    </a:lnTo>
                    <a:lnTo>
                      <a:pt x="558" y="39"/>
                    </a:lnTo>
                    <a:lnTo>
                      <a:pt x="565" y="35"/>
                    </a:lnTo>
                    <a:lnTo>
                      <a:pt x="565" y="33"/>
                    </a:lnTo>
                    <a:lnTo>
                      <a:pt x="558" y="33"/>
                    </a:lnTo>
                    <a:lnTo>
                      <a:pt x="545" y="33"/>
                    </a:lnTo>
                    <a:lnTo>
                      <a:pt x="523" y="32"/>
                    </a:lnTo>
                    <a:lnTo>
                      <a:pt x="496" y="31"/>
                    </a:lnTo>
                    <a:lnTo>
                      <a:pt x="464" y="26"/>
                    </a:lnTo>
                    <a:lnTo>
                      <a:pt x="429" y="24"/>
                    </a:lnTo>
                    <a:lnTo>
                      <a:pt x="393" y="21"/>
                    </a:lnTo>
                    <a:lnTo>
                      <a:pt x="355" y="18"/>
                    </a:lnTo>
                    <a:lnTo>
                      <a:pt x="317" y="14"/>
                    </a:lnTo>
                    <a:lnTo>
                      <a:pt x="280" y="11"/>
                    </a:lnTo>
                    <a:lnTo>
                      <a:pt x="247" y="8"/>
                    </a:lnTo>
                    <a:lnTo>
                      <a:pt x="216" y="6"/>
                    </a:lnTo>
                    <a:lnTo>
                      <a:pt x="190" y="3"/>
                    </a:lnTo>
                    <a:lnTo>
                      <a:pt x="169" y="1"/>
                    </a:lnTo>
                    <a:lnTo>
                      <a:pt x="156" y="0"/>
                    </a:lnTo>
                    <a:lnTo>
                      <a:pt x="15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7121" name="Freeform 4"/>
              <p:cNvSpPr>
                <a:spLocks/>
              </p:cNvSpPr>
              <p:nvPr/>
            </p:nvSpPr>
            <p:spPr bwMode="auto">
              <a:xfrm>
                <a:off x="3614" y="1580"/>
                <a:ext cx="581" cy="201"/>
              </a:xfrm>
              <a:custGeom>
                <a:avLst/>
                <a:gdLst>
                  <a:gd name="T0" fmla="*/ 154 w 581"/>
                  <a:gd name="T1" fmla="*/ 0 h 201"/>
                  <a:gd name="T2" fmla="*/ 154 w 581"/>
                  <a:gd name="T3" fmla="*/ 0 h 201"/>
                  <a:gd name="T4" fmla="*/ 133 w 581"/>
                  <a:gd name="T5" fmla="*/ 8 h 201"/>
                  <a:gd name="T6" fmla="*/ 114 w 581"/>
                  <a:gd name="T7" fmla="*/ 12 h 201"/>
                  <a:gd name="T8" fmla="*/ 94 w 581"/>
                  <a:gd name="T9" fmla="*/ 15 h 201"/>
                  <a:gd name="T10" fmla="*/ 75 w 581"/>
                  <a:gd name="T11" fmla="*/ 20 h 201"/>
                  <a:gd name="T12" fmla="*/ 57 w 581"/>
                  <a:gd name="T13" fmla="*/ 24 h 201"/>
                  <a:gd name="T14" fmla="*/ 36 w 581"/>
                  <a:gd name="T15" fmla="*/ 33 h 201"/>
                  <a:gd name="T16" fmla="*/ 18 w 581"/>
                  <a:gd name="T17" fmla="*/ 45 h 201"/>
                  <a:gd name="T18" fmla="*/ 0 w 581"/>
                  <a:gd name="T19" fmla="*/ 63 h 201"/>
                  <a:gd name="T20" fmla="*/ 3 w 581"/>
                  <a:gd name="T21" fmla="*/ 66 h 201"/>
                  <a:gd name="T22" fmla="*/ 10 w 581"/>
                  <a:gd name="T23" fmla="*/ 69 h 201"/>
                  <a:gd name="T24" fmla="*/ 24 w 581"/>
                  <a:gd name="T25" fmla="*/ 77 h 201"/>
                  <a:gd name="T26" fmla="*/ 42 w 581"/>
                  <a:gd name="T27" fmla="*/ 86 h 201"/>
                  <a:gd name="T28" fmla="*/ 61 w 581"/>
                  <a:gd name="T29" fmla="*/ 98 h 201"/>
                  <a:gd name="T30" fmla="*/ 84 w 581"/>
                  <a:gd name="T31" fmla="*/ 110 h 201"/>
                  <a:gd name="T32" fmla="*/ 109 w 581"/>
                  <a:gd name="T33" fmla="*/ 123 h 201"/>
                  <a:gd name="T34" fmla="*/ 135 w 581"/>
                  <a:gd name="T35" fmla="*/ 137 h 201"/>
                  <a:gd name="T36" fmla="*/ 160 w 581"/>
                  <a:gd name="T37" fmla="*/ 150 h 201"/>
                  <a:gd name="T38" fmla="*/ 184 w 581"/>
                  <a:gd name="T39" fmla="*/ 162 h 201"/>
                  <a:gd name="T40" fmla="*/ 208 w 581"/>
                  <a:gd name="T41" fmla="*/ 174 h 201"/>
                  <a:gd name="T42" fmla="*/ 229 w 581"/>
                  <a:gd name="T43" fmla="*/ 183 h 201"/>
                  <a:gd name="T44" fmla="*/ 247 w 581"/>
                  <a:gd name="T45" fmla="*/ 192 h 201"/>
                  <a:gd name="T46" fmla="*/ 262 w 581"/>
                  <a:gd name="T47" fmla="*/ 198 h 201"/>
                  <a:gd name="T48" fmla="*/ 273 w 581"/>
                  <a:gd name="T49" fmla="*/ 200 h 201"/>
                  <a:gd name="T50" fmla="*/ 277 w 581"/>
                  <a:gd name="T51" fmla="*/ 200 h 201"/>
                  <a:gd name="T52" fmla="*/ 282 w 581"/>
                  <a:gd name="T53" fmla="*/ 197 h 201"/>
                  <a:gd name="T54" fmla="*/ 292 w 581"/>
                  <a:gd name="T55" fmla="*/ 189 h 201"/>
                  <a:gd name="T56" fmla="*/ 309 w 581"/>
                  <a:gd name="T57" fmla="*/ 180 h 201"/>
                  <a:gd name="T58" fmla="*/ 330 w 581"/>
                  <a:gd name="T59" fmla="*/ 168 h 201"/>
                  <a:gd name="T60" fmla="*/ 354 w 581"/>
                  <a:gd name="T61" fmla="*/ 156 h 201"/>
                  <a:gd name="T62" fmla="*/ 381 w 581"/>
                  <a:gd name="T63" fmla="*/ 143 h 201"/>
                  <a:gd name="T64" fmla="*/ 409 w 581"/>
                  <a:gd name="T65" fmla="*/ 126 h 201"/>
                  <a:gd name="T66" fmla="*/ 438 w 581"/>
                  <a:gd name="T67" fmla="*/ 113 h 201"/>
                  <a:gd name="T68" fmla="*/ 466 w 581"/>
                  <a:gd name="T69" fmla="*/ 98 h 201"/>
                  <a:gd name="T70" fmla="*/ 493 w 581"/>
                  <a:gd name="T71" fmla="*/ 83 h 201"/>
                  <a:gd name="T72" fmla="*/ 519 w 581"/>
                  <a:gd name="T73" fmla="*/ 71 h 201"/>
                  <a:gd name="T74" fmla="*/ 540 w 581"/>
                  <a:gd name="T75" fmla="*/ 59 h 201"/>
                  <a:gd name="T76" fmla="*/ 559 w 581"/>
                  <a:gd name="T77" fmla="*/ 50 h 201"/>
                  <a:gd name="T78" fmla="*/ 573 w 581"/>
                  <a:gd name="T79" fmla="*/ 42 h 201"/>
                  <a:gd name="T80" fmla="*/ 580 w 581"/>
                  <a:gd name="T81" fmla="*/ 38 h 201"/>
                  <a:gd name="T82" fmla="*/ 580 w 581"/>
                  <a:gd name="T83" fmla="*/ 36 h 201"/>
                  <a:gd name="T84" fmla="*/ 573 w 581"/>
                  <a:gd name="T85" fmla="*/ 36 h 201"/>
                  <a:gd name="T86" fmla="*/ 559 w 581"/>
                  <a:gd name="T87" fmla="*/ 36 h 201"/>
                  <a:gd name="T88" fmla="*/ 537 w 581"/>
                  <a:gd name="T89" fmla="*/ 35 h 201"/>
                  <a:gd name="T90" fmla="*/ 510 w 581"/>
                  <a:gd name="T91" fmla="*/ 33 h 201"/>
                  <a:gd name="T92" fmla="*/ 477 w 581"/>
                  <a:gd name="T93" fmla="*/ 29 h 201"/>
                  <a:gd name="T94" fmla="*/ 441 w 581"/>
                  <a:gd name="T95" fmla="*/ 26 h 201"/>
                  <a:gd name="T96" fmla="*/ 403 w 581"/>
                  <a:gd name="T97" fmla="*/ 23 h 201"/>
                  <a:gd name="T98" fmla="*/ 364 w 581"/>
                  <a:gd name="T99" fmla="*/ 20 h 201"/>
                  <a:gd name="T100" fmla="*/ 325 w 581"/>
                  <a:gd name="T101" fmla="*/ 15 h 201"/>
                  <a:gd name="T102" fmla="*/ 288 w 581"/>
                  <a:gd name="T103" fmla="*/ 12 h 201"/>
                  <a:gd name="T104" fmla="*/ 253 w 581"/>
                  <a:gd name="T105" fmla="*/ 9 h 201"/>
                  <a:gd name="T106" fmla="*/ 222 w 581"/>
                  <a:gd name="T107" fmla="*/ 6 h 201"/>
                  <a:gd name="T108" fmla="*/ 195 w 581"/>
                  <a:gd name="T109" fmla="*/ 3 h 201"/>
                  <a:gd name="T110" fmla="*/ 174 w 581"/>
                  <a:gd name="T111" fmla="*/ 2 h 201"/>
                  <a:gd name="T112" fmla="*/ 160 w 581"/>
                  <a:gd name="T113" fmla="*/ 0 h 201"/>
                  <a:gd name="T114" fmla="*/ 154 w 581"/>
                  <a:gd name="T115" fmla="*/ 0 h 2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201"/>
                  <a:gd name="T176" fmla="*/ 581 w 581"/>
                  <a:gd name="T177" fmla="*/ 201 h 2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201">
                    <a:moveTo>
                      <a:pt x="154" y="0"/>
                    </a:moveTo>
                    <a:lnTo>
                      <a:pt x="154" y="0"/>
                    </a:lnTo>
                    <a:lnTo>
                      <a:pt x="133" y="8"/>
                    </a:lnTo>
                    <a:lnTo>
                      <a:pt x="114" y="12"/>
                    </a:lnTo>
                    <a:lnTo>
                      <a:pt x="94" y="15"/>
                    </a:lnTo>
                    <a:lnTo>
                      <a:pt x="75" y="20"/>
                    </a:lnTo>
                    <a:lnTo>
                      <a:pt x="57" y="24"/>
                    </a:lnTo>
                    <a:lnTo>
                      <a:pt x="36" y="33"/>
                    </a:lnTo>
                    <a:lnTo>
                      <a:pt x="18" y="45"/>
                    </a:lnTo>
                    <a:lnTo>
                      <a:pt x="0" y="63"/>
                    </a:lnTo>
                    <a:lnTo>
                      <a:pt x="3" y="66"/>
                    </a:lnTo>
                    <a:lnTo>
                      <a:pt x="10" y="69"/>
                    </a:lnTo>
                    <a:lnTo>
                      <a:pt x="24" y="77"/>
                    </a:lnTo>
                    <a:lnTo>
                      <a:pt x="42" y="86"/>
                    </a:lnTo>
                    <a:lnTo>
                      <a:pt x="61" y="98"/>
                    </a:lnTo>
                    <a:lnTo>
                      <a:pt x="84" y="110"/>
                    </a:lnTo>
                    <a:lnTo>
                      <a:pt x="109" y="123"/>
                    </a:lnTo>
                    <a:lnTo>
                      <a:pt x="135" y="137"/>
                    </a:lnTo>
                    <a:lnTo>
                      <a:pt x="160" y="150"/>
                    </a:lnTo>
                    <a:lnTo>
                      <a:pt x="184" y="162"/>
                    </a:lnTo>
                    <a:lnTo>
                      <a:pt x="208" y="174"/>
                    </a:lnTo>
                    <a:lnTo>
                      <a:pt x="229" y="183"/>
                    </a:lnTo>
                    <a:lnTo>
                      <a:pt x="247" y="192"/>
                    </a:lnTo>
                    <a:lnTo>
                      <a:pt x="262" y="198"/>
                    </a:lnTo>
                    <a:lnTo>
                      <a:pt x="273" y="200"/>
                    </a:lnTo>
                    <a:lnTo>
                      <a:pt x="277" y="200"/>
                    </a:lnTo>
                    <a:lnTo>
                      <a:pt x="282" y="197"/>
                    </a:lnTo>
                    <a:lnTo>
                      <a:pt x="292" y="189"/>
                    </a:lnTo>
                    <a:lnTo>
                      <a:pt x="309" y="180"/>
                    </a:lnTo>
                    <a:lnTo>
                      <a:pt x="330" y="168"/>
                    </a:lnTo>
                    <a:lnTo>
                      <a:pt x="354" y="156"/>
                    </a:lnTo>
                    <a:lnTo>
                      <a:pt x="381" y="143"/>
                    </a:lnTo>
                    <a:lnTo>
                      <a:pt x="409" y="126"/>
                    </a:lnTo>
                    <a:lnTo>
                      <a:pt x="438" y="113"/>
                    </a:lnTo>
                    <a:lnTo>
                      <a:pt x="466" y="98"/>
                    </a:lnTo>
                    <a:lnTo>
                      <a:pt x="493" y="83"/>
                    </a:lnTo>
                    <a:lnTo>
                      <a:pt x="519" y="71"/>
                    </a:lnTo>
                    <a:lnTo>
                      <a:pt x="540" y="59"/>
                    </a:lnTo>
                    <a:lnTo>
                      <a:pt x="559" y="50"/>
                    </a:lnTo>
                    <a:lnTo>
                      <a:pt x="573" y="42"/>
                    </a:lnTo>
                    <a:lnTo>
                      <a:pt x="580" y="38"/>
                    </a:lnTo>
                    <a:lnTo>
                      <a:pt x="580" y="36"/>
                    </a:lnTo>
                    <a:lnTo>
                      <a:pt x="573" y="36"/>
                    </a:lnTo>
                    <a:lnTo>
                      <a:pt x="559" y="36"/>
                    </a:lnTo>
                    <a:lnTo>
                      <a:pt x="537" y="35"/>
                    </a:lnTo>
                    <a:lnTo>
                      <a:pt x="510" y="33"/>
                    </a:lnTo>
                    <a:lnTo>
                      <a:pt x="477" y="29"/>
                    </a:lnTo>
                    <a:lnTo>
                      <a:pt x="441" y="26"/>
                    </a:lnTo>
                    <a:lnTo>
                      <a:pt x="403" y="23"/>
                    </a:lnTo>
                    <a:lnTo>
                      <a:pt x="364" y="20"/>
                    </a:lnTo>
                    <a:lnTo>
                      <a:pt x="325" y="15"/>
                    </a:lnTo>
                    <a:lnTo>
                      <a:pt x="288" y="12"/>
                    </a:lnTo>
                    <a:lnTo>
                      <a:pt x="253" y="9"/>
                    </a:lnTo>
                    <a:lnTo>
                      <a:pt x="222" y="6"/>
                    </a:lnTo>
                    <a:lnTo>
                      <a:pt x="195" y="3"/>
                    </a:lnTo>
                    <a:lnTo>
                      <a:pt x="174" y="2"/>
                    </a:lnTo>
                    <a:lnTo>
                      <a:pt x="160" y="0"/>
                    </a:lnTo>
                    <a:lnTo>
                      <a:pt x="154"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22" name="Freeform 5"/>
              <p:cNvSpPr>
                <a:spLocks/>
              </p:cNvSpPr>
              <p:nvPr/>
            </p:nvSpPr>
            <p:spPr bwMode="auto">
              <a:xfrm>
                <a:off x="3981" y="1802"/>
                <a:ext cx="318" cy="109"/>
              </a:xfrm>
              <a:custGeom>
                <a:avLst/>
                <a:gdLst>
                  <a:gd name="T0" fmla="*/ 317 w 318"/>
                  <a:gd name="T1" fmla="*/ 12 h 109"/>
                  <a:gd name="T2" fmla="*/ 317 w 318"/>
                  <a:gd name="T3" fmla="*/ 12 h 109"/>
                  <a:gd name="T4" fmla="*/ 311 w 318"/>
                  <a:gd name="T5" fmla="*/ 15 h 109"/>
                  <a:gd name="T6" fmla="*/ 300 w 318"/>
                  <a:gd name="T7" fmla="*/ 20 h 109"/>
                  <a:gd name="T8" fmla="*/ 284 w 318"/>
                  <a:gd name="T9" fmla="*/ 26 h 109"/>
                  <a:gd name="T10" fmla="*/ 261 w 318"/>
                  <a:gd name="T11" fmla="*/ 32 h 109"/>
                  <a:gd name="T12" fmla="*/ 236 w 318"/>
                  <a:gd name="T13" fmla="*/ 41 h 109"/>
                  <a:gd name="T14" fmla="*/ 209 w 318"/>
                  <a:gd name="T15" fmla="*/ 48 h 109"/>
                  <a:gd name="T16" fmla="*/ 179 w 318"/>
                  <a:gd name="T17" fmla="*/ 57 h 109"/>
                  <a:gd name="T18" fmla="*/ 149 w 318"/>
                  <a:gd name="T19" fmla="*/ 66 h 109"/>
                  <a:gd name="T20" fmla="*/ 119 w 318"/>
                  <a:gd name="T21" fmla="*/ 75 h 109"/>
                  <a:gd name="T22" fmla="*/ 90 w 318"/>
                  <a:gd name="T23" fmla="*/ 84 h 109"/>
                  <a:gd name="T24" fmla="*/ 65 w 318"/>
                  <a:gd name="T25" fmla="*/ 92 h 109"/>
                  <a:gd name="T26" fmla="*/ 41 w 318"/>
                  <a:gd name="T27" fmla="*/ 98 h 109"/>
                  <a:gd name="T28" fmla="*/ 21 w 318"/>
                  <a:gd name="T29" fmla="*/ 104 h 109"/>
                  <a:gd name="T30" fmla="*/ 8 w 318"/>
                  <a:gd name="T31" fmla="*/ 107 h 109"/>
                  <a:gd name="T32" fmla="*/ 2 w 318"/>
                  <a:gd name="T33" fmla="*/ 108 h 109"/>
                  <a:gd name="T34" fmla="*/ 0 w 318"/>
                  <a:gd name="T35" fmla="*/ 108 h 109"/>
                  <a:gd name="T36" fmla="*/ 5 w 318"/>
                  <a:gd name="T37" fmla="*/ 107 h 109"/>
                  <a:gd name="T38" fmla="*/ 15 w 318"/>
                  <a:gd name="T39" fmla="*/ 101 h 109"/>
                  <a:gd name="T40" fmla="*/ 29 w 318"/>
                  <a:gd name="T41" fmla="*/ 96 h 109"/>
                  <a:gd name="T42" fmla="*/ 44 w 318"/>
                  <a:gd name="T43" fmla="*/ 89 h 109"/>
                  <a:gd name="T44" fmla="*/ 62 w 318"/>
                  <a:gd name="T45" fmla="*/ 81 h 109"/>
                  <a:gd name="T46" fmla="*/ 81 w 318"/>
                  <a:gd name="T47" fmla="*/ 71 h 109"/>
                  <a:gd name="T48" fmla="*/ 102 w 318"/>
                  <a:gd name="T49" fmla="*/ 62 h 109"/>
                  <a:gd name="T50" fmla="*/ 125 w 318"/>
                  <a:gd name="T51" fmla="*/ 51 h 109"/>
                  <a:gd name="T52" fmla="*/ 146 w 318"/>
                  <a:gd name="T53" fmla="*/ 41 h 109"/>
                  <a:gd name="T54" fmla="*/ 165 w 318"/>
                  <a:gd name="T55" fmla="*/ 32 h 109"/>
                  <a:gd name="T56" fmla="*/ 185 w 318"/>
                  <a:gd name="T57" fmla="*/ 24 h 109"/>
                  <a:gd name="T58" fmla="*/ 203 w 318"/>
                  <a:gd name="T59" fmla="*/ 15 h 109"/>
                  <a:gd name="T60" fmla="*/ 216 w 318"/>
                  <a:gd name="T61" fmla="*/ 9 h 109"/>
                  <a:gd name="T62" fmla="*/ 227 w 318"/>
                  <a:gd name="T63" fmla="*/ 5 h 109"/>
                  <a:gd name="T64" fmla="*/ 234 w 318"/>
                  <a:gd name="T65" fmla="*/ 2 h 109"/>
                  <a:gd name="T66" fmla="*/ 236 w 318"/>
                  <a:gd name="T67" fmla="*/ 0 h 109"/>
                  <a:gd name="T68" fmla="*/ 317 w 318"/>
                  <a:gd name="T69" fmla="*/ 21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109"/>
                  <a:gd name="T107" fmla="*/ 318 w 31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109">
                    <a:moveTo>
                      <a:pt x="317" y="12"/>
                    </a:moveTo>
                    <a:lnTo>
                      <a:pt x="317" y="12"/>
                    </a:lnTo>
                    <a:lnTo>
                      <a:pt x="311" y="15"/>
                    </a:lnTo>
                    <a:lnTo>
                      <a:pt x="300" y="20"/>
                    </a:lnTo>
                    <a:lnTo>
                      <a:pt x="284" y="26"/>
                    </a:lnTo>
                    <a:lnTo>
                      <a:pt x="261" y="32"/>
                    </a:lnTo>
                    <a:lnTo>
                      <a:pt x="236" y="41"/>
                    </a:lnTo>
                    <a:lnTo>
                      <a:pt x="209" y="48"/>
                    </a:lnTo>
                    <a:lnTo>
                      <a:pt x="179" y="57"/>
                    </a:lnTo>
                    <a:lnTo>
                      <a:pt x="149" y="66"/>
                    </a:lnTo>
                    <a:lnTo>
                      <a:pt x="119" y="75"/>
                    </a:lnTo>
                    <a:lnTo>
                      <a:pt x="90" y="84"/>
                    </a:lnTo>
                    <a:lnTo>
                      <a:pt x="65" y="92"/>
                    </a:lnTo>
                    <a:lnTo>
                      <a:pt x="41" y="98"/>
                    </a:lnTo>
                    <a:lnTo>
                      <a:pt x="21" y="104"/>
                    </a:lnTo>
                    <a:lnTo>
                      <a:pt x="8" y="107"/>
                    </a:lnTo>
                    <a:lnTo>
                      <a:pt x="2" y="108"/>
                    </a:lnTo>
                    <a:lnTo>
                      <a:pt x="0" y="108"/>
                    </a:lnTo>
                    <a:lnTo>
                      <a:pt x="5" y="107"/>
                    </a:lnTo>
                    <a:lnTo>
                      <a:pt x="15" y="101"/>
                    </a:lnTo>
                    <a:lnTo>
                      <a:pt x="29" y="96"/>
                    </a:lnTo>
                    <a:lnTo>
                      <a:pt x="44" y="89"/>
                    </a:lnTo>
                    <a:lnTo>
                      <a:pt x="62" y="81"/>
                    </a:lnTo>
                    <a:lnTo>
                      <a:pt x="81" y="71"/>
                    </a:lnTo>
                    <a:lnTo>
                      <a:pt x="102" y="62"/>
                    </a:lnTo>
                    <a:lnTo>
                      <a:pt x="125" y="51"/>
                    </a:lnTo>
                    <a:lnTo>
                      <a:pt x="146" y="41"/>
                    </a:lnTo>
                    <a:lnTo>
                      <a:pt x="165" y="32"/>
                    </a:lnTo>
                    <a:lnTo>
                      <a:pt x="185" y="24"/>
                    </a:lnTo>
                    <a:lnTo>
                      <a:pt x="203" y="15"/>
                    </a:lnTo>
                    <a:lnTo>
                      <a:pt x="216" y="9"/>
                    </a:lnTo>
                    <a:lnTo>
                      <a:pt x="227" y="5"/>
                    </a:lnTo>
                    <a:lnTo>
                      <a:pt x="234" y="2"/>
                    </a:lnTo>
                    <a:lnTo>
                      <a:pt x="236" y="0"/>
                    </a:lnTo>
                    <a:lnTo>
                      <a:pt x="317" y="2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23" name="Freeform 6"/>
              <p:cNvSpPr>
                <a:spLocks/>
              </p:cNvSpPr>
              <p:nvPr/>
            </p:nvSpPr>
            <p:spPr bwMode="auto">
              <a:xfrm>
                <a:off x="3912" y="2315"/>
                <a:ext cx="1006" cy="228"/>
              </a:xfrm>
              <a:custGeom>
                <a:avLst/>
                <a:gdLst>
                  <a:gd name="T0" fmla="*/ 999 w 1006"/>
                  <a:gd name="T1" fmla="*/ 75 h 228"/>
                  <a:gd name="T2" fmla="*/ 971 w 1006"/>
                  <a:gd name="T3" fmla="*/ 89 h 228"/>
                  <a:gd name="T4" fmla="*/ 931 w 1006"/>
                  <a:gd name="T5" fmla="*/ 111 h 228"/>
                  <a:gd name="T6" fmla="*/ 882 w 1006"/>
                  <a:gd name="T7" fmla="*/ 138 h 228"/>
                  <a:gd name="T8" fmla="*/ 831 w 1006"/>
                  <a:gd name="T9" fmla="*/ 165 h 228"/>
                  <a:gd name="T10" fmla="*/ 785 w 1006"/>
                  <a:gd name="T11" fmla="*/ 190 h 228"/>
                  <a:gd name="T12" fmla="*/ 746 w 1006"/>
                  <a:gd name="T13" fmla="*/ 211 h 228"/>
                  <a:gd name="T14" fmla="*/ 724 w 1006"/>
                  <a:gd name="T15" fmla="*/ 224 h 228"/>
                  <a:gd name="T16" fmla="*/ 718 w 1006"/>
                  <a:gd name="T17" fmla="*/ 227 h 228"/>
                  <a:gd name="T18" fmla="*/ 702 w 1006"/>
                  <a:gd name="T19" fmla="*/ 227 h 228"/>
                  <a:gd name="T20" fmla="*/ 672 w 1006"/>
                  <a:gd name="T21" fmla="*/ 227 h 228"/>
                  <a:gd name="T22" fmla="*/ 631 w 1006"/>
                  <a:gd name="T23" fmla="*/ 226 h 228"/>
                  <a:gd name="T24" fmla="*/ 579 w 1006"/>
                  <a:gd name="T25" fmla="*/ 224 h 228"/>
                  <a:gd name="T26" fmla="*/ 522 w 1006"/>
                  <a:gd name="T27" fmla="*/ 223 h 228"/>
                  <a:gd name="T28" fmla="*/ 458 w 1006"/>
                  <a:gd name="T29" fmla="*/ 219 h 228"/>
                  <a:gd name="T30" fmla="*/ 392 w 1006"/>
                  <a:gd name="T31" fmla="*/ 216 h 228"/>
                  <a:gd name="T32" fmla="*/ 324 w 1006"/>
                  <a:gd name="T33" fmla="*/ 214 h 228"/>
                  <a:gd name="T34" fmla="*/ 257 w 1006"/>
                  <a:gd name="T35" fmla="*/ 211 h 228"/>
                  <a:gd name="T36" fmla="*/ 194 w 1006"/>
                  <a:gd name="T37" fmla="*/ 209 h 228"/>
                  <a:gd name="T38" fmla="*/ 137 w 1006"/>
                  <a:gd name="T39" fmla="*/ 206 h 228"/>
                  <a:gd name="T40" fmla="*/ 86 w 1006"/>
                  <a:gd name="T41" fmla="*/ 203 h 228"/>
                  <a:gd name="T42" fmla="*/ 46 w 1006"/>
                  <a:gd name="T43" fmla="*/ 200 h 228"/>
                  <a:gd name="T44" fmla="*/ 16 w 1006"/>
                  <a:gd name="T45" fmla="*/ 197 h 228"/>
                  <a:gd name="T46" fmla="*/ 1 w 1006"/>
                  <a:gd name="T47" fmla="*/ 196 h 228"/>
                  <a:gd name="T48" fmla="*/ 4 w 1006"/>
                  <a:gd name="T49" fmla="*/ 190 h 228"/>
                  <a:gd name="T50" fmla="*/ 38 w 1006"/>
                  <a:gd name="T51" fmla="*/ 175 h 228"/>
                  <a:gd name="T52" fmla="*/ 93 w 1006"/>
                  <a:gd name="T53" fmla="*/ 147 h 228"/>
                  <a:gd name="T54" fmla="*/ 163 w 1006"/>
                  <a:gd name="T55" fmla="*/ 113 h 228"/>
                  <a:gd name="T56" fmla="*/ 236 w 1006"/>
                  <a:gd name="T57" fmla="*/ 78 h 228"/>
                  <a:gd name="T58" fmla="*/ 306 w 1006"/>
                  <a:gd name="T59" fmla="*/ 45 h 228"/>
                  <a:gd name="T60" fmla="*/ 361 w 1006"/>
                  <a:gd name="T61" fmla="*/ 18 h 228"/>
                  <a:gd name="T62" fmla="*/ 392 w 1006"/>
                  <a:gd name="T63" fmla="*/ 3 h 228"/>
                  <a:gd name="T64" fmla="*/ 405 w 1006"/>
                  <a:gd name="T65" fmla="*/ 0 h 228"/>
                  <a:gd name="T66" fmla="*/ 454 w 1006"/>
                  <a:gd name="T67" fmla="*/ 6 h 228"/>
                  <a:gd name="T68" fmla="*/ 539 w 1006"/>
                  <a:gd name="T69" fmla="*/ 14 h 228"/>
                  <a:gd name="T70" fmla="*/ 646 w 1006"/>
                  <a:gd name="T71" fmla="*/ 27 h 228"/>
                  <a:gd name="T72" fmla="*/ 758 w 1006"/>
                  <a:gd name="T73" fmla="*/ 39 h 228"/>
                  <a:gd name="T74" fmla="*/ 865 w 1006"/>
                  <a:gd name="T75" fmla="*/ 54 h 228"/>
                  <a:gd name="T76" fmla="*/ 949 w 1006"/>
                  <a:gd name="T77" fmla="*/ 65 h 228"/>
                  <a:gd name="T78" fmla="*/ 998 w 1006"/>
                  <a:gd name="T79" fmla="*/ 70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6"/>
                  <a:gd name="T121" fmla="*/ 0 h 228"/>
                  <a:gd name="T122" fmla="*/ 1006 w 1006"/>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6" h="228">
                    <a:moveTo>
                      <a:pt x="1005" y="72"/>
                    </a:moveTo>
                    <a:lnTo>
                      <a:pt x="999" y="75"/>
                    </a:lnTo>
                    <a:lnTo>
                      <a:pt x="987" y="80"/>
                    </a:lnTo>
                    <a:lnTo>
                      <a:pt x="971" y="89"/>
                    </a:lnTo>
                    <a:lnTo>
                      <a:pt x="953" y="100"/>
                    </a:lnTo>
                    <a:lnTo>
                      <a:pt x="931" y="111"/>
                    </a:lnTo>
                    <a:lnTo>
                      <a:pt x="907" y="124"/>
                    </a:lnTo>
                    <a:lnTo>
                      <a:pt x="882" y="138"/>
                    </a:lnTo>
                    <a:lnTo>
                      <a:pt x="857" y="151"/>
                    </a:lnTo>
                    <a:lnTo>
                      <a:pt x="831" y="165"/>
                    </a:lnTo>
                    <a:lnTo>
                      <a:pt x="807" y="178"/>
                    </a:lnTo>
                    <a:lnTo>
                      <a:pt x="785" y="190"/>
                    </a:lnTo>
                    <a:lnTo>
                      <a:pt x="764" y="202"/>
                    </a:lnTo>
                    <a:lnTo>
                      <a:pt x="746" y="211"/>
                    </a:lnTo>
                    <a:lnTo>
                      <a:pt x="733" y="219"/>
                    </a:lnTo>
                    <a:lnTo>
                      <a:pt x="724" y="224"/>
                    </a:lnTo>
                    <a:lnTo>
                      <a:pt x="721" y="227"/>
                    </a:lnTo>
                    <a:lnTo>
                      <a:pt x="718" y="227"/>
                    </a:lnTo>
                    <a:lnTo>
                      <a:pt x="712" y="227"/>
                    </a:lnTo>
                    <a:lnTo>
                      <a:pt x="702" y="227"/>
                    </a:lnTo>
                    <a:lnTo>
                      <a:pt x="689" y="227"/>
                    </a:lnTo>
                    <a:lnTo>
                      <a:pt x="672" y="227"/>
                    </a:lnTo>
                    <a:lnTo>
                      <a:pt x="653" y="226"/>
                    </a:lnTo>
                    <a:lnTo>
                      <a:pt x="631" y="226"/>
                    </a:lnTo>
                    <a:lnTo>
                      <a:pt x="606" y="226"/>
                    </a:lnTo>
                    <a:lnTo>
                      <a:pt x="579" y="224"/>
                    </a:lnTo>
                    <a:lnTo>
                      <a:pt x="551" y="223"/>
                    </a:lnTo>
                    <a:lnTo>
                      <a:pt x="522" y="223"/>
                    </a:lnTo>
                    <a:lnTo>
                      <a:pt x="491" y="220"/>
                    </a:lnTo>
                    <a:lnTo>
                      <a:pt x="458" y="219"/>
                    </a:lnTo>
                    <a:lnTo>
                      <a:pt x="424" y="219"/>
                    </a:lnTo>
                    <a:lnTo>
                      <a:pt x="392" y="216"/>
                    </a:lnTo>
                    <a:lnTo>
                      <a:pt x="358" y="216"/>
                    </a:lnTo>
                    <a:lnTo>
                      <a:pt x="324" y="214"/>
                    </a:lnTo>
                    <a:lnTo>
                      <a:pt x="290" y="213"/>
                    </a:lnTo>
                    <a:lnTo>
                      <a:pt x="257" y="211"/>
                    </a:lnTo>
                    <a:lnTo>
                      <a:pt x="226" y="210"/>
                    </a:lnTo>
                    <a:lnTo>
                      <a:pt x="194" y="209"/>
                    </a:lnTo>
                    <a:lnTo>
                      <a:pt x="164" y="207"/>
                    </a:lnTo>
                    <a:lnTo>
                      <a:pt x="137" y="206"/>
                    </a:lnTo>
                    <a:lnTo>
                      <a:pt x="111" y="203"/>
                    </a:lnTo>
                    <a:lnTo>
                      <a:pt x="86" y="203"/>
                    </a:lnTo>
                    <a:lnTo>
                      <a:pt x="64" y="200"/>
                    </a:lnTo>
                    <a:lnTo>
                      <a:pt x="46" y="200"/>
                    </a:lnTo>
                    <a:lnTo>
                      <a:pt x="30" y="199"/>
                    </a:lnTo>
                    <a:lnTo>
                      <a:pt x="16" y="197"/>
                    </a:lnTo>
                    <a:lnTo>
                      <a:pt x="7" y="197"/>
                    </a:lnTo>
                    <a:lnTo>
                      <a:pt x="1" y="196"/>
                    </a:lnTo>
                    <a:lnTo>
                      <a:pt x="0" y="195"/>
                    </a:lnTo>
                    <a:lnTo>
                      <a:pt x="4" y="190"/>
                    </a:lnTo>
                    <a:lnTo>
                      <a:pt x="18" y="185"/>
                    </a:lnTo>
                    <a:lnTo>
                      <a:pt x="38" y="175"/>
                    </a:lnTo>
                    <a:lnTo>
                      <a:pt x="64" y="162"/>
                    </a:lnTo>
                    <a:lnTo>
                      <a:pt x="93" y="147"/>
                    </a:lnTo>
                    <a:lnTo>
                      <a:pt x="127" y="131"/>
                    </a:lnTo>
                    <a:lnTo>
                      <a:pt x="163" y="113"/>
                    </a:lnTo>
                    <a:lnTo>
                      <a:pt x="200" y="96"/>
                    </a:lnTo>
                    <a:lnTo>
                      <a:pt x="236" y="78"/>
                    </a:lnTo>
                    <a:lnTo>
                      <a:pt x="272" y="61"/>
                    </a:lnTo>
                    <a:lnTo>
                      <a:pt x="306" y="45"/>
                    </a:lnTo>
                    <a:lnTo>
                      <a:pt x="335" y="31"/>
                    </a:lnTo>
                    <a:lnTo>
                      <a:pt x="361" y="18"/>
                    </a:lnTo>
                    <a:lnTo>
                      <a:pt x="380" y="8"/>
                    </a:lnTo>
                    <a:lnTo>
                      <a:pt x="392" y="3"/>
                    </a:lnTo>
                    <a:lnTo>
                      <a:pt x="398" y="0"/>
                    </a:lnTo>
                    <a:lnTo>
                      <a:pt x="405" y="0"/>
                    </a:lnTo>
                    <a:lnTo>
                      <a:pt x="424" y="1"/>
                    </a:lnTo>
                    <a:lnTo>
                      <a:pt x="454" y="6"/>
                    </a:lnTo>
                    <a:lnTo>
                      <a:pt x="494" y="8"/>
                    </a:lnTo>
                    <a:lnTo>
                      <a:pt x="539" y="14"/>
                    </a:lnTo>
                    <a:lnTo>
                      <a:pt x="591" y="20"/>
                    </a:lnTo>
                    <a:lnTo>
                      <a:pt x="646" y="27"/>
                    </a:lnTo>
                    <a:lnTo>
                      <a:pt x="702" y="34"/>
                    </a:lnTo>
                    <a:lnTo>
                      <a:pt x="758" y="39"/>
                    </a:lnTo>
                    <a:lnTo>
                      <a:pt x="814" y="47"/>
                    </a:lnTo>
                    <a:lnTo>
                      <a:pt x="865" y="54"/>
                    </a:lnTo>
                    <a:lnTo>
                      <a:pt x="910" y="59"/>
                    </a:lnTo>
                    <a:lnTo>
                      <a:pt x="949" y="65"/>
                    </a:lnTo>
                    <a:lnTo>
                      <a:pt x="980" y="68"/>
                    </a:lnTo>
                    <a:lnTo>
                      <a:pt x="998" y="70"/>
                    </a:lnTo>
                    <a:lnTo>
                      <a:pt x="1005" y="72"/>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7124" name="Freeform 7"/>
              <p:cNvSpPr>
                <a:spLocks/>
              </p:cNvSpPr>
              <p:nvPr/>
            </p:nvSpPr>
            <p:spPr bwMode="auto">
              <a:xfrm>
                <a:off x="3897" y="2315"/>
                <a:ext cx="1021" cy="243"/>
              </a:xfrm>
              <a:custGeom>
                <a:avLst/>
                <a:gdLst>
                  <a:gd name="T0" fmla="*/ 1020 w 1021"/>
                  <a:gd name="T1" fmla="*/ 77 h 243"/>
                  <a:gd name="T2" fmla="*/ 1002 w 1021"/>
                  <a:gd name="T3" fmla="*/ 86 h 243"/>
                  <a:gd name="T4" fmla="*/ 968 w 1021"/>
                  <a:gd name="T5" fmla="*/ 107 h 243"/>
                  <a:gd name="T6" fmla="*/ 921 w 1021"/>
                  <a:gd name="T7" fmla="*/ 132 h 243"/>
                  <a:gd name="T8" fmla="*/ 870 w 1021"/>
                  <a:gd name="T9" fmla="*/ 161 h 243"/>
                  <a:gd name="T10" fmla="*/ 819 w 1021"/>
                  <a:gd name="T11" fmla="*/ 189 h 243"/>
                  <a:gd name="T12" fmla="*/ 776 w 1021"/>
                  <a:gd name="T13" fmla="*/ 215 h 243"/>
                  <a:gd name="T14" fmla="*/ 744 w 1021"/>
                  <a:gd name="T15" fmla="*/ 233 h 243"/>
                  <a:gd name="T16" fmla="*/ 732 w 1021"/>
                  <a:gd name="T17" fmla="*/ 242 h 243"/>
                  <a:gd name="T18" fmla="*/ 723 w 1021"/>
                  <a:gd name="T19" fmla="*/ 242 h 243"/>
                  <a:gd name="T20" fmla="*/ 699 w 1021"/>
                  <a:gd name="T21" fmla="*/ 242 h 243"/>
                  <a:gd name="T22" fmla="*/ 663 w 1021"/>
                  <a:gd name="T23" fmla="*/ 240 h 243"/>
                  <a:gd name="T24" fmla="*/ 615 w 1021"/>
                  <a:gd name="T25" fmla="*/ 240 h 243"/>
                  <a:gd name="T26" fmla="*/ 560 w 1021"/>
                  <a:gd name="T27" fmla="*/ 237 h 243"/>
                  <a:gd name="T28" fmla="*/ 498 w 1021"/>
                  <a:gd name="T29" fmla="*/ 234 h 243"/>
                  <a:gd name="T30" fmla="*/ 431 w 1021"/>
                  <a:gd name="T31" fmla="*/ 233 h 243"/>
                  <a:gd name="T32" fmla="*/ 363 w 1021"/>
                  <a:gd name="T33" fmla="*/ 230 h 243"/>
                  <a:gd name="T34" fmla="*/ 294 w 1021"/>
                  <a:gd name="T35" fmla="*/ 227 h 243"/>
                  <a:gd name="T36" fmla="*/ 230 w 1021"/>
                  <a:gd name="T37" fmla="*/ 224 h 243"/>
                  <a:gd name="T38" fmla="*/ 167 w 1021"/>
                  <a:gd name="T39" fmla="*/ 221 h 243"/>
                  <a:gd name="T40" fmla="*/ 113 w 1021"/>
                  <a:gd name="T41" fmla="*/ 216 h 243"/>
                  <a:gd name="T42" fmla="*/ 65 w 1021"/>
                  <a:gd name="T43" fmla="*/ 213 h 243"/>
                  <a:gd name="T44" fmla="*/ 30 w 1021"/>
                  <a:gd name="T45" fmla="*/ 212 h 243"/>
                  <a:gd name="T46" fmla="*/ 8 w 1021"/>
                  <a:gd name="T47" fmla="*/ 210 h 243"/>
                  <a:gd name="T48" fmla="*/ 0 w 1021"/>
                  <a:gd name="T49" fmla="*/ 207 h 243"/>
                  <a:gd name="T50" fmla="*/ 18 w 1021"/>
                  <a:gd name="T51" fmla="*/ 197 h 243"/>
                  <a:gd name="T52" fmla="*/ 65 w 1021"/>
                  <a:gd name="T53" fmla="*/ 173 h 243"/>
                  <a:gd name="T54" fmla="*/ 129 w 1021"/>
                  <a:gd name="T55" fmla="*/ 140 h 243"/>
                  <a:gd name="T56" fmla="*/ 203 w 1021"/>
                  <a:gd name="T57" fmla="*/ 102 h 243"/>
                  <a:gd name="T58" fmla="*/ 276 w 1021"/>
                  <a:gd name="T59" fmla="*/ 65 h 243"/>
                  <a:gd name="T60" fmla="*/ 341 w 1021"/>
                  <a:gd name="T61" fmla="*/ 33 h 243"/>
                  <a:gd name="T62" fmla="*/ 386 w 1021"/>
                  <a:gd name="T63" fmla="*/ 9 h 243"/>
                  <a:gd name="T64" fmla="*/ 404 w 1021"/>
                  <a:gd name="T65" fmla="*/ 0 h 243"/>
                  <a:gd name="T66" fmla="*/ 431 w 1021"/>
                  <a:gd name="T67" fmla="*/ 2 h 243"/>
                  <a:gd name="T68" fmla="*/ 501 w 1021"/>
                  <a:gd name="T69" fmla="*/ 9 h 243"/>
                  <a:gd name="T70" fmla="*/ 600 w 1021"/>
                  <a:gd name="T71" fmla="*/ 21 h 243"/>
                  <a:gd name="T72" fmla="*/ 713 w 1021"/>
                  <a:gd name="T73" fmla="*/ 36 h 243"/>
                  <a:gd name="T74" fmla="*/ 827 w 1021"/>
                  <a:gd name="T75" fmla="*/ 50 h 243"/>
                  <a:gd name="T76" fmla="*/ 924 w 1021"/>
                  <a:gd name="T77" fmla="*/ 63 h 243"/>
                  <a:gd name="T78" fmla="*/ 995 w 1021"/>
                  <a:gd name="T79" fmla="*/ 72 h 243"/>
                  <a:gd name="T80" fmla="*/ 1020 w 1021"/>
                  <a:gd name="T81" fmla="*/ 77 h 2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243"/>
                  <a:gd name="T125" fmla="*/ 1021 w 1021"/>
                  <a:gd name="T126" fmla="*/ 243 h 2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243">
                    <a:moveTo>
                      <a:pt x="1020" y="77"/>
                    </a:moveTo>
                    <a:lnTo>
                      <a:pt x="1020" y="77"/>
                    </a:lnTo>
                    <a:lnTo>
                      <a:pt x="1014" y="80"/>
                    </a:lnTo>
                    <a:lnTo>
                      <a:pt x="1002" y="86"/>
                    </a:lnTo>
                    <a:lnTo>
                      <a:pt x="986" y="95"/>
                    </a:lnTo>
                    <a:lnTo>
                      <a:pt x="968" y="107"/>
                    </a:lnTo>
                    <a:lnTo>
                      <a:pt x="945" y="119"/>
                    </a:lnTo>
                    <a:lnTo>
                      <a:pt x="921" y="132"/>
                    </a:lnTo>
                    <a:lnTo>
                      <a:pt x="896" y="147"/>
                    </a:lnTo>
                    <a:lnTo>
                      <a:pt x="870" y="161"/>
                    </a:lnTo>
                    <a:lnTo>
                      <a:pt x="843" y="176"/>
                    </a:lnTo>
                    <a:lnTo>
                      <a:pt x="819" y="189"/>
                    </a:lnTo>
                    <a:lnTo>
                      <a:pt x="797" y="203"/>
                    </a:lnTo>
                    <a:lnTo>
                      <a:pt x="776" y="215"/>
                    </a:lnTo>
                    <a:lnTo>
                      <a:pt x="758" y="225"/>
                    </a:lnTo>
                    <a:lnTo>
                      <a:pt x="744" y="233"/>
                    </a:lnTo>
                    <a:lnTo>
                      <a:pt x="735" y="239"/>
                    </a:lnTo>
                    <a:lnTo>
                      <a:pt x="732" y="242"/>
                    </a:lnTo>
                    <a:lnTo>
                      <a:pt x="729" y="242"/>
                    </a:lnTo>
                    <a:lnTo>
                      <a:pt x="723" y="242"/>
                    </a:lnTo>
                    <a:lnTo>
                      <a:pt x="713" y="242"/>
                    </a:lnTo>
                    <a:lnTo>
                      <a:pt x="699" y="242"/>
                    </a:lnTo>
                    <a:lnTo>
                      <a:pt x="683" y="242"/>
                    </a:lnTo>
                    <a:lnTo>
                      <a:pt x="663" y="240"/>
                    </a:lnTo>
                    <a:lnTo>
                      <a:pt x="641" y="240"/>
                    </a:lnTo>
                    <a:lnTo>
                      <a:pt x="615" y="240"/>
                    </a:lnTo>
                    <a:lnTo>
                      <a:pt x="588" y="239"/>
                    </a:lnTo>
                    <a:lnTo>
                      <a:pt x="560" y="237"/>
                    </a:lnTo>
                    <a:lnTo>
                      <a:pt x="530" y="237"/>
                    </a:lnTo>
                    <a:lnTo>
                      <a:pt x="498" y="234"/>
                    </a:lnTo>
                    <a:lnTo>
                      <a:pt x="465" y="233"/>
                    </a:lnTo>
                    <a:lnTo>
                      <a:pt x="431" y="233"/>
                    </a:lnTo>
                    <a:lnTo>
                      <a:pt x="398" y="230"/>
                    </a:lnTo>
                    <a:lnTo>
                      <a:pt x="363" y="230"/>
                    </a:lnTo>
                    <a:lnTo>
                      <a:pt x="329" y="228"/>
                    </a:lnTo>
                    <a:lnTo>
                      <a:pt x="294" y="227"/>
                    </a:lnTo>
                    <a:lnTo>
                      <a:pt x="261" y="225"/>
                    </a:lnTo>
                    <a:lnTo>
                      <a:pt x="230" y="224"/>
                    </a:lnTo>
                    <a:lnTo>
                      <a:pt x="197" y="222"/>
                    </a:lnTo>
                    <a:lnTo>
                      <a:pt x="167" y="221"/>
                    </a:lnTo>
                    <a:lnTo>
                      <a:pt x="140" y="219"/>
                    </a:lnTo>
                    <a:lnTo>
                      <a:pt x="113" y="216"/>
                    </a:lnTo>
                    <a:lnTo>
                      <a:pt x="87" y="216"/>
                    </a:lnTo>
                    <a:lnTo>
                      <a:pt x="65" y="213"/>
                    </a:lnTo>
                    <a:lnTo>
                      <a:pt x="47" y="213"/>
                    </a:lnTo>
                    <a:lnTo>
                      <a:pt x="30" y="212"/>
                    </a:lnTo>
                    <a:lnTo>
                      <a:pt x="17" y="210"/>
                    </a:lnTo>
                    <a:lnTo>
                      <a:pt x="8" y="210"/>
                    </a:lnTo>
                    <a:lnTo>
                      <a:pt x="2" y="209"/>
                    </a:lnTo>
                    <a:lnTo>
                      <a:pt x="0" y="207"/>
                    </a:lnTo>
                    <a:lnTo>
                      <a:pt x="5" y="203"/>
                    </a:lnTo>
                    <a:lnTo>
                      <a:pt x="18" y="197"/>
                    </a:lnTo>
                    <a:lnTo>
                      <a:pt x="39" y="186"/>
                    </a:lnTo>
                    <a:lnTo>
                      <a:pt x="65" y="173"/>
                    </a:lnTo>
                    <a:lnTo>
                      <a:pt x="95" y="156"/>
                    </a:lnTo>
                    <a:lnTo>
                      <a:pt x="129" y="140"/>
                    </a:lnTo>
                    <a:lnTo>
                      <a:pt x="165" y="120"/>
                    </a:lnTo>
                    <a:lnTo>
                      <a:pt x="203" y="102"/>
                    </a:lnTo>
                    <a:lnTo>
                      <a:pt x="240" y="83"/>
                    </a:lnTo>
                    <a:lnTo>
                      <a:pt x="276" y="65"/>
                    </a:lnTo>
                    <a:lnTo>
                      <a:pt x="311" y="48"/>
                    </a:lnTo>
                    <a:lnTo>
                      <a:pt x="341" y="33"/>
                    </a:lnTo>
                    <a:lnTo>
                      <a:pt x="366" y="20"/>
                    </a:lnTo>
                    <a:lnTo>
                      <a:pt x="386" y="9"/>
                    </a:lnTo>
                    <a:lnTo>
                      <a:pt x="398" y="3"/>
                    </a:lnTo>
                    <a:lnTo>
                      <a:pt x="404" y="0"/>
                    </a:lnTo>
                    <a:lnTo>
                      <a:pt x="411" y="0"/>
                    </a:lnTo>
                    <a:lnTo>
                      <a:pt x="431" y="2"/>
                    </a:lnTo>
                    <a:lnTo>
                      <a:pt x="461" y="6"/>
                    </a:lnTo>
                    <a:lnTo>
                      <a:pt x="501" y="9"/>
                    </a:lnTo>
                    <a:lnTo>
                      <a:pt x="548" y="15"/>
                    </a:lnTo>
                    <a:lnTo>
                      <a:pt x="600" y="21"/>
                    </a:lnTo>
                    <a:lnTo>
                      <a:pt x="656" y="29"/>
                    </a:lnTo>
                    <a:lnTo>
                      <a:pt x="713" y="36"/>
                    </a:lnTo>
                    <a:lnTo>
                      <a:pt x="770" y="42"/>
                    </a:lnTo>
                    <a:lnTo>
                      <a:pt x="827" y="50"/>
                    </a:lnTo>
                    <a:lnTo>
                      <a:pt x="878" y="57"/>
                    </a:lnTo>
                    <a:lnTo>
                      <a:pt x="924" y="63"/>
                    </a:lnTo>
                    <a:lnTo>
                      <a:pt x="963" y="69"/>
                    </a:lnTo>
                    <a:lnTo>
                      <a:pt x="995" y="72"/>
                    </a:lnTo>
                    <a:lnTo>
                      <a:pt x="1013" y="75"/>
                    </a:lnTo>
                    <a:lnTo>
                      <a:pt x="1020" y="77"/>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25" name="Freeform 8"/>
              <p:cNvSpPr>
                <a:spLocks/>
              </p:cNvSpPr>
              <p:nvPr/>
            </p:nvSpPr>
            <p:spPr bwMode="auto">
              <a:xfrm>
                <a:off x="1766" y="1837"/>
                <a:ext cx="1150" cy="467"/>
              </a:xfrm>
              <a:custGeom>
                <a:avLst/>
                <a:gdLst>
                  <a:gd name="T0" fmla="*/ 1149 w 1150"/>
                  <a:gd name="T1" fmla="*/ 240 h 467"/>
                  <a:gd name="T2" fmla="*/ 745 w 1150"/>
                  <a:gd name="T3" fmla="*/ 466 h 467"/>
                  <a:gd name="T4" fmla="*/ 16 w 1150"/>
                  <a:gd name="T5" fmla="*/ 97 h 467"/>
                  <a:gd name="T6" fmla="*/ 4 w 1150"/>
                  <a:gd name="T7" fmla="*/ 89 h 467"/>
                  <a:gd name="T8" fmla="*/ 0 w 1150"/>
                  <a:gd name="T9" fmla="*/ 80 h 467"/>
                  <a:gd name="T10" fmla="*/ 3 w 1150"/>
                  <a:gd name="T11" fmla="*/ 71 h 467"/>
                  <a:gd name="T12" fmla="*/ 13 w 1150"/>
                  <a:gd name="T13" fmla="*/ 62 h 467"/>
                  <a:gd name="T14" fmla="*/ 28 w 1150"/>
                  <a:gd name="T15" fmla="*/ 55 h 467"/>
                  <a:gd name="T16" fmla="*/ 47 w 1150"/>
                  <a:gd name="T17" fmla="*/ 46 h 467"/>
                  <a:gd name="T18" fmla="*/ 71 w 1150"/>
                  <a:gd name="T19" fmla="*/ 39 h 467"/>
                  <a:gd name="T20" fmla="*/ 95 w 1150"/>
                  <a:gd name="T21" fmla="*/ 32 h 467"/>
                  <a:gd name="T22" fmla="*/ 121 w 1150"/>
                  <a:gd name="T23" fmla="*/ 25 h 467"/>
                  <a:gd name="T24" fmla="*/ 147 w 1150"/>
                  <a:gd name="T25" fmla="*/ 19 h 467"/>
                  <a:gd name="T26" fmla="*/ 172 w 1150"/>
                  <a:gd name="T27" fmla="*/ 13 h 467"/>
                  <a:gd name="T28" fmla="*/ 195 w 1150"/>
                  <a:gd name="T29" fmla="*/ 10 h 467"/>
                  <a:gd name="T30" fmla="*/ 215 w 1150"/>
                  <a:gd name="T31" fmla="*/ 6 h 467"/>
                  <a:gd name="T32" fmla="*/ 230 w 1150"/>
                  <a:gd name="T33" fmla="*/ 3 h 467"/>
                  <a:gd name="T34" fmla="*/ 240 w 1150"/>
                  <a:gd name="T35" fmla="*/ 1 h 467"/>
                  <a:gd name="T36" fmla="*/ 243 w 1150"/>
                  <a:gd name="T37" fmla="*/ 0 h 467"/>
                  <a:gd name="T38" fmla="*/ 1149 w 1150"/>
                  <a:gd name="T39" fmla="*/ 240 h 4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0"/>
                  <a:gd name="T61" fmla="*/ 0 h 467"/>
                  <a:gd name="T62" fmla="*/ 1150 w 1150"/>
                  <a:gd name="T63" fmla="*/ 467 h 4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0" h="467">
                    <a:moveTo>
                      <a:pt x="1149" y="240"/>
                    </a:moveTo>
                    <a:lnTo>
                      <a:pt x="745" y="466"/>
                    </a:lnTo>
                    <a:lnTo>
                      <a:pt x="16" y="97"/>
                    </a:lnTo>
                    <a:lnTo>
                      <a:pt x="4" y="89"/>
                    </a:lnTo>
                    <a:lnTo>
                      <a:pt x="0" y="80"/>
                    </a:lnTo>
                    <a:lnTo>
                      <a:pt x="3" y="71"/>
                    </a:lnTo>
                    <a:lnTo>
                      <a:pt x="13" y="62"/>
                    </a:lnTo>
                    <a:lnTo>
                      <a:pt x="28" y="55"/>
                    </a:lnTo>
                    <a:lnTo>
                      <a:pt x="47" y="46"/>
                    </a:lnTo>
                    <a:lnTo>
                      <a:pt x="71" y="39"/>
                    </a:lnTo>
                    <a:lnTo>
                      <a:pt x="95" y="32"/>
                    </a:lnTo>
                    <a:lnTo>
                      <a:pt x="121" y="25"/>
                    </a:lnTo>
                    <a:lnTo>
                      <a:pt x="147" y="19"/>
                    </a:lnTo>
                    <a:lnTo>
                      <a:pt x="172" y="13"/>
                    </a:lnTo>
                    <a:lnTo>
                      <a:pt x="195" y="10"/>
                    </a:lnTo>
                    <a:lnTo>
                      <a:pt x="215" y="6"/>
                    </a:lnTo>
                    <a:lnTo>
                      <a:pt x="230" y="3"/>
                    </a:lnTo>
                    <a:lnTo>
                      <a:pt x="240" y="1"/>
                    </a:lnTo>
                    <a:lnTo>
                      <a:pt x="243" y="0"/>
                    </a:lnTo>
                    <a:lnTo>
                      <a:pt x="1149" y="24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7126" name="Freeform 9"/>
              <p:cNvSpPr>
                <a:spLocks/>
              </p:cNvSpPr>
              <p:nvPr/>
            </p:nvSpPr>
            <p:spPr bwMode="auto">
              <a:xfrm>
                <a:off x="1751" y="1837"/>
                <a:ext cx="1165" cy="482"/>
              </a:xfrm>
              <a:custGeom>
                <a:avLst/>
                <a:gdLst>
                  <a:gd name="T0" fmla="*/ 1164 w 1165"/>
                  <a:gd name="T1" fmla="*/ 247 h 482"/>
                  <a:gd name="T2" fmla="*/ 755 w 1165"/>
                  <a:gd name="T3" fmla="*/ 481 h 482"/>
                  <a:gd name="T4" fmla="*/ 17 w 1165"/>
                  <a:gd name="T5" fmla="*/ 100 h 482"/>
                  <a:gd name="T6" fmla="*/ 5 w 1165"/>
                  <a:gd name="T7" fmla="*/ 91 h 482"/>
                  <a:gd name="T8" fmla="*/ 0 w 1165"/>
                  <a:gd name="T9" fmla="*/ 82 h 482"/>
                  <a:gd name="T10" fmla="*/ 3 w 1165"/>
                  <a:gd name="T11" fmla="*/ 73 h 482"/>
                  <a:gd name="T12" fmla="*/ 14 w 1165"/>
                  <a:gd name="T13" fmla="*/ 64 h 482"/>
                  <a:gd name="T14" fmla="*/ 29 w 1165"/>
                  <a:gd name="T15" fmla="*/ 57 h 482"/>
                  <a:gd name="T16" fmla="*/ 48 w 1165"/>
                  <a:gd name="T17" fmla="*/ 48 h 482"/>
                  <a:gd name="T18" fmla="*/ 72 w 1165"/>
                  <a:gd name="T19" fmla="*/ 40 h 482"/>
                  <a:gd name="T20" fmla="*/ 96 w 1165"/>
                  <a:gd name="T21" fmla="*/ 33 h 482"/>
                  <a:gd name="T22" fmla="*/ 123 w 1165"/>
                  <a:gd name="T23" fmla="*/ 25 h 482"/>
                  <a:gd name="T24" fmla="*/ 149 w 1165"/>
                  <a:gd name="T25" fmla="*/ 19 h 482"/>
                  <a:gd name="T26" fmla="*/ 174 w 1165"/>
                  <a:gd name="T27" fmla="*/ 13 h 482"/>
                  <a:gd name="T28" fmla="*/ 198 w 1165"/>
                  <a:gd name="T29" fmla="*/ 10 h 482"/>
                  <a:gd name="T30" fmla="*/ 218 w 1165"/>
                  <a:gd name="T31" fmla="*/ 6 h 482"/>
                  <a:gd name="T32" fmla="*/ 233 w 1165"/>
                  <a:gd name="T33" fmla="*/ 3 h 482"/>
                  <a:gd name="T34" fmla="*/ 243 w 1165"/>
                  <a:gd name="T35" fmla="*/ 1 h 482"/>
                  <a:gd name="T36" fmla="*/ 246 w 1165"/>
                  <a:gd name="T37" fmla="*/ 0 h 482"/>
                  <a:gd name="T38" fmla="*/ 1164 w 1165"/>
                  <a:gd name="T39" fmla="*/ 247 h 4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5"/>
                  <a:gd name="T61" fmla="*/ 0 h 482"/>
                  <a:gd name="T62" fmla="*/ 1165 w 1165"/>
                  <a:gd name="T63" fmla="*/ 482 h 4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5" h="482">
                    <a:moveTo>
                      <a:pt x="1164" y="247"/>
                    </a:moveTo>
                    <a:lnTo>
                      <a:pt x="755" y="481"/>
                    </a:lnTo>
                    <a:lnTo>
                      <a:pt x="17" y="100"/>
                    </a:lnTo>
                    <a:lnTo>
                      <a:pt x="5" y="91"/>
                    </a:lnTo>
                    <a:lnTo>
                      <a:pt x="0" y="82"/>
                    </a:lnTo>
                    <a:lnTo>
                      <a:pt x="3" y="73"/>
                    </a:lnTo>
                    <a:lnTo>
                      <a:pt x="14" y="64"/>
                    </a:lnTo>
                    <a:lnTo>
                      <a:pt x="29" y="57"/>
                    </a:lnTo>
                    <a:lnTo>
                      <a:pt x="48" y="48"/>
                    </a:lnTo>
                    <a:lnTo>
                      <a:pt x="72" y="40"/>
                    </a:lnTo>
                    <a:lnTo>
                      <a:pt x="96" y="33"/>
                    </a:lnTo>
                    <a:lnTo>
                      <a:pt x="123" y="25"/>
                    </a:lnTo>
                    <a:lnTo>
                      <a:pt x="149" y="19"/>
                    </a:lnTo>
                    <a:lnTo>
                      <a:pt x="174" y="13"/>
                    </a:lnTo>
                    <a:lnTo>
                      <a:pt x="198" y="10"/>
                    </a:lnTo>
                    <a:lnTo>
                      <a:pt x="218" y="6"/>
                    </a:lnTo>
                    <a:lnTo>
                      <a:pt x="233" y="3"/>
                    </a:lnTo>
                    <a:lnTo>
                      <a:pt x="243" y="1"/>
                    </a:lnTo>
                    <a:lnTo>
                      <a:pt x="246" y="0"/>
                    </a:lnTo>
                    <a:lnTo>
                      <a:pt x="1164" y="247"/>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27" name="Freeform 10"/>
              <p:cNvSpPr>
                <a:spLocks/>
              </p:cNvSpPr>
              <p:nvPr/>
            </p:nvSpPr>
            <p:spPr bwMode="auto">
              <a:xfrm>
                <a:off x="1758" y="1837"/>
                <a:ext cx="621" cy="238"/>
              </a:xfrm>
              <a:custGeom>
                <a:avLst/>
                <a:gdLst>
                  <a:gd name="T0" fmla="*/ 620 w 621"/>
                  <a:gd name="T1" fmla="*/ 95 h 238"/>
                  <a:gd name="T2" fmla="*/ 299 w 621"/>
                  <a:gd name="T3" fmla="*/ 237 h 238"/>
                  <a:gd name="T4" fmla="*/ 0 w 621"/>
                  <a:gd name="T5" fmla="*/ 85 h 238"/>
                  <a:gd name="T6" fmla="*/ 13 w 621"/>
                  <a:gd name="T7" fmla="*/ 78 h 238"/>
                  <a:gd name="T8" fmla="*/ 25 w 621"/>
                  <a:gd name="T9" fmla="*/ 71 h 238"/>
                  <a:gd name="T10" fmla="*/ 38 w 621"/>
                  <a:gd name="T11" fmla="*/ 62 h 238"/>
                  <a:gd name="T12" fmla="*/ 51 w 621"/>
                  <a:gd name="T13" fmla="*/ 56 h 238"/>
                  <a:gd name="T14" fmla="*/ 66 w 621"/>
                  <a:gd name="T15" fmla="*/ 48 h 238"/>
                  <a:gd name="T16" fmla="*/ 81 w 621"/>
                  <a:gd name="T17" fmla="*/ 41 h 238"/>
                  <a:gd name="T18" fmla="*/ 95 w 621"/>
                  <a:gd name="T19" fmla="*/ 35 h 238"/>
                  <a:gd name="T20" fmla="*/ 111 w 621"/>
                  <a:gd name="T21" fmla="*/ 28 h 238"/>
                  <a:gd name="T22" fmla="*/ 128 w 621"/>
                  <a:gd name="T23" fmla="*/ 23 h 238"/>
                  <a:gd name="T24" fmla="*/ 145 w 621"/>
                  <a:gd name="T25" fmla="*/ 18 h 238"/>
                  <a:gd name="T26" fmla="*/ 161 w 621"/>
                  <a:gd name="T27" fmla="*/ 13 h 238"/>
                  <a:gd name="T28" fmla="*/ 177 w 621"/>
                  <a:gd name="T29" fmla="*/ 10 h 238"/>
                  <a:gd name="T30" fmla="*/ 195 w 621"/>
                  <a:gd name="T31" fmla="*/ 6 h 238"/>
                  <a:gd name="T32" fmla="*/ 213 w 621"/>
                  <a:gd name="T33" fmla="*/ 3 h 238"/>
                  <a:gd name="T34" fmla="*/ 230 w 621"/>
                  <a:gd name="T35" fmla="*/ 1 h 238"/>
                  <a:gd name="T36" fmla="*/ 248 w 621"/>
                  <a:gd name="T37" fmla="*/ 0 h 238"/>
                  <a:gd name="T38" fmla="*/ 252 w 621"/>
                  <a:gd name="T39" fmla="*/ 1 h 238"/>
                  <a:gd name="T40" fmla="*/ 265 w 621"/>
                  <a:gd name="T41" fmla="*/ 4 h 238"/>
                  <a:gd name="T42" fmla="*/ 284 w 621"/>
                  <a:gd name="T43" fmla="*/ 8 h 238"/>
                  <a:gd name="T44" fmla="*/ 308 w 621"/>
                  <a:gd name="T45" fmla="*/ 14 h 238"/>
                  <a:gd name="T46" fmla="*/ 337 w 621"/>
                  <a:gd name="T47" fmla="*/ 21 h 238"/>
                  <a:gd name="T48" fmla="*/ 368 w 621"/>
                  <a:gd name="T49" fmla="*/ 28 h 238"/>
                  <a:gd name="T50" fmla="*/ 402 w 621"/>
                  <a:gd name="T51" fmla="*/ 38 h 238"/>
                  <a:gd name="T52" fmla="*/ 437 w 621"/>
                  <a:gd name="T53" fmla="*/ 47 h 238"/>
                  <a:gd name="T54" fmla="*/ 470 w 621"/>
                  <a:gd name="T55" fmla="*/ 55 h 238"/>
                  <a:gd name="T56" fmla="*/ 504 w 621"/>
                  <a:gd name="T57" fmla="*/ 63 h 238"/>
                  <a:gd name="T58" fmla="*/ 535 w 621"/>
                  <a:gd name="T59" fmla="*/ 72 h 238"/>
                  <a:gd name="T60" fmla="*/ 563 w 621"/>
                  <a:gd name="T61" fmla="*/ 79 h 238"/>
                  <a:gd name="T62" fmla="*/ 588 w 621"/>
                  <a:gd name="T63" fmla="*/ 85 h 238"/>
                  <a:gd name="T64" fmla="*/ 604 w 621"/>
                  <a:gd name="T65" fmla="*/ 90 h 238"/>
                  <a:gd name="T66" fmla="*/ 617 w 621"/>
                  <a:gd name="T67" fmla="*/ 93 h 238"/>
                  <a:gd name="T68" fmla="*/ 620 w 621"/>
                  <a:gd name="T69" fmla="*/ 95 h 2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1"/>
                  <a:gd name="T106" fmla="*/ 0 h 238"/>
                  <a:gd name="T107" fmla="*/ 621 w 621"/>
                  <a:gd name="T108" fmla="*/ 238 h 2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1" h="238">
                    <a:moveTo>
                      <a:pt x="620" y="95"/>
                    </a:moveTo>
                    <a:lnTo>
                      <a:pt x="299" y="237"/>
                    </a:lnTo>
                    <a:lnTo>
                      <a:pt x="0" y="85"/>
                    </a:lnTo>
                    <a:lnTo>
                      <a:pt x="13" y="78"/>
                    </a:lnTo>
                    <a:lnTo>
                      <a:pt x="25" y="71"/>
                    </a:lnTo>
                    <a:lnTo>
                      <a:pt x="38" y="62"/>
                    </a:lnTo>
                    <a:lnTo>
                      <a:pt x="51" y="56"/>
                    </a:lnTo>
                    <a:lnTo>
                      <a:pt x="66" y="48"/>
                    </a:lnTo>
                    <a:lnTo>
                      <a:pt x="81" y="41"/>
                    </a:lnTo>
                    <a:lnTo>
                      <a:pt x="95" y="35"/>
                    </a:lnTo>
                    <a:lnTo>
                      <a:pt x="111" y="28"/>
                    </a:lnTo>
                    <a:lnTo>
                      <a:pt x="128" y="23"/>
                    </a:lnTo>
                    <a:lnTo>
                      <a:pt x="145" y="18"/>
                    </a:lnTo>
                    <a:lnTo>
                      <a:pt x="161" y="13"/>
                    </a:lnTo>
                    <a:lnTo>
                      <a:pt x="177" y="10"/>
                    </a:lnTo>
                    <a:lnTo>
                      <a:pt x="195" y="6"/>
                    </a:lnTo>
                    <a:lnTo>
                      <a:pt x="213" y="3"/>
                    </a:lnTo>
                    <a:lnTo>
                      <a:pt x="230" y="1"/>
                    </a:lnTo>
                    <a:lnTo>
                      <a:pt x="248" y="0"/>
                    </a:lnTo>
                    <a:lnTo>
                      <a:pt x="252" y="1"/>
                    </a:lnTo>
                    <a:lnTo>
                      <a:pt x="265" y="4"/>
                    </a:lnTo>
                    <a:lnTo>
                      <a:pt x="284" y="8"/>
                    </a:lnTo>
                    <a:lnTo>
                      <a:pt x="308" y="14"/>
                    </a:lnTo>
                    <a:lnTo>
                      <a:pt x="337" y="21"/>
                    </a:lnTo>
                    <a:lnTo>
                      <a:pt x="368" y="28"/>
                    </a:lnTo>
                    <a:lnTo>
                      <a:pt x="402" y="38"/>
                    </a:lnTo>
                    <a:lnTo>
                      <a:pt x="437" y="47"/>
                    </a:lnTo>
                    <a:lnTo>
                      <a:pt x="470" y="55"/>
                    </a:lnTo>
                    <a:lnTo>
                      <a:pt x="504" y="63"/>
                    </a:lnTo>
                    <a:lnTo>
                      <a:pt x="535" y="72"/>
                    </a:lnTo>
                    <a:lnTo>
                      <a:pt x="563" y="79"/>
                    </a:lnTo>
                    <a:lnTo>
                      <a:pt x="588" y="85"/>
                    </a:lnTo>
                    <a:lnTo>
                      <a:pt x="604" y="90"/>
                    </a:lnTo>
                    <a:lnTo>
                      <a:pt x="617" y="93"/>
                    </a:lnTo>
                    <a:lnTo>
                      <a:pt x="620" y="95"/>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7128" name="Freeform 11"/>
              <p:cNvSpPr>
                <a:spLocks/>
              </p:cNvSpPr>
              <p:nvPr/>
            </p:nvSpPr>
            <p:spPr bwMode="auto">
              <a:xfrm>
                <a:off x="1743" y="1837"/>
                <a:ext cx="636" cy="253"/>
              </a:xfrm>
              <a:custGeom>
                <a:avLst/>
                <a:gdLst>
                  <a:gd name="T0" fmla="*/ 635 w 636"/>
                  <a:gd name="T1" fmla="*/ 101 h 253"/>
                  <a:gd name="T2" fmla="*/ 306 w 636"/>
                  <a:gd name="T3" fmla="*/ 252 h 253"/>
                  <a:gd name="T4" fmla="*/ 0 w 636"/>
                  <a:gd name="T5" fmla="*/ 90 h 253"/>
                  <a:gd name="T6" fmla="*/ 14 w 636"/>
                  <a:gd name="T7" fmla="*/ 83 h 253"/>
                  <a:gd name="T8" fmla="*/ 26 w 636"/>
                  <a:gd name="T9" fmla="*/ 75 h 253"/>
                  <a:gd name="T10" fmla="*/ 39 w 636"/>
                  <a:gd name="T11" fmla="*/ 66 h 253"/>
                  <a:gd name="T12" fmla="*/ 53 w 636"/>
                  <a:gd name="T13" fmla="*/ 60 h 253"/>
                  <a:gd name="T14" fmla="*/ 68 w 636"/>
                  <a:gd name="T15" fmla="*/ 51 h 253"/>
                  <a:gd name="T16" fmla="*/ 83 w 636"/>
                  <a:gd name="T17" fmla="*/ 44 h 253"/>
                  <a:gd name="T18" fmla="*/ 98 w 636"/>
                  <a:gd name="T19" fmla="*/ 38 h 253"/>
                  <a:gd name="T20" fmla="*/ 114 w 636"/>
                  <a:gd name="T21" fmla="*/ 30 h 253"/>
                  <a:gd name="T22" fmla="*/ 131 w 636"/>
                  <a:gd name="T23" fmla="*/ 24 h 253"/>
                  <a:gd name="T24" fmla="*/ 149 w 636"/>
                  <a:gd name="T25" fmla="*/ 20 h 253"/>
                  <a:gd name="T26" fmla="*/ 165 w 636"/>
                  <a:gd name="T27" fmla="*/ 14 h 253"/>
                  <a:gd name="T28" fmla="*/ 182 w 636"/>
                  <a:gd name="T29" fmla="*/ 11 h 253"/>
                  <a:gd name="T30" fmla="*/ 200 w 636"/>
                  <a:gd name="T31" fmla="*/ 6 h 253"/>
                  <a:gd name="T32" fmla="*/ 218 w 636"/>
                  <a:gd name="T33" fmla="*/ 3 h 253"/>
                  <a:gd name="T34" fmla="*/ 236 w 636"/>
                  <a:gd name="T35" fmla="*/ 2 h 253"/>
                  <a:gd name="T36" fmla="*/ 254 w 636"/>
                  <a:gd name="T37" fmla="*/ 0 h 253"/>
                  <a:gd name="T38" fmla="*/ 258 w 636"/>
                  <a:gd name="T39" fmla="*/ 2 h 253"/>
                  <a:gd name="T40" fmla="*/ 272 w 636"/>
                  <a:gd name="T41" fmla="*/ 5 h 253"/>
                  <a:gd name="T42" fmla="*/ 291 w 636"/>
                  <a:gd name="T43" fmla="*/ 9 h 253"/>
                  <a:gd name="T44" fmla="*/ 315 w 636"/>
                  <a:gd name="T45" fmla="*/ 15 h 253"/>
                  <a:gd name="T46" fmla="*/ 345 w 636"/>
                  <a:gd name="T47" fmla="*/ 23 h 253"/>
                  <a:gd name="T48" fmla="*/ 377 w 636"/>
                  <a:gd name="T49" fmla="*/ 30 h 253"/>
                  <a:gd name="T50" fmla="*/ 411 w 636"/>
                  <a:gd name="T51" fmla="*/ 41 h 253"/>
                  <a:gd name="T52" fmla="*/ 447 w 636"/>
                  <a:gd name="T53" fmla="*/ 50 h 253"/>
                  <a:gd name="T54" fmla="*/ 482 w 636"/>
                  <a:gd name="T55" fmla="*/ 59 h 253"/>
                  <a:gd name="T56" fmla="*/ 516 w 636"/>
                  <a:gd name="T57" fmla="*/ 68 h 253"/>
                  <a:gd name="T58" fmla="*/ 548 w 636"/>
                  <a:gd name="T59" fmla="*/ 77 h 253"/>
                  <a:gd name="T60" fmla="*/ 576 w 636"/>
                  <a:gd name="T61" fmla="*/ 84 h 253"/>
                  <a:gd name="T62" fmla="*/ 602 w 636"/>
                  <a:gd name="T63" fmla="*/ 90 h 253"/>
                  <a:gd name="T64" fmla="*/ 618 w 636"/>
                  <a:gd name="T65" fmla="*/ 96 h 253"/>
                  <a:gd name="T66" fmla="*/ 632 w 636"/>
                  <a:gd name="T67" fmla="*/ 99 h 253"/>
                  <a:gd name="T68" fmla="*/ 635 w 636"/>
                  <a:gd name="T69" fmla="*/ 101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6"/>
                  <a:gd name="T106" fmla="*/ 0 h 253"/>
                  <a:gd name="T107" fmla="*/ 636 w 636"/>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6" h="253">
                    <a:moveTo>
                      <a:pt x="635" y="101"/>
                    </a:moveTo>
                    <a:lnTo>
                      <a:pt x="306" y="252"/>
                    </a:lnTo>
                    <a:lnTo>
                      <a:pt x="0" y="90"/>
                    </a:lnTo>
                    <a:lnTo>
                      <a:pt x="14" y="83"/>
                    </a:lnTo>
                    <a:lnTo>
                      <a:pt x="26" y="75"/>
                    </a:lnTo>
                    <a:lnTo>
                      <a:pt x="39" y="66"/>
                    </a:lnTo>
                    <a:lnTo>
                      <a:pt x="53" y="60"/>
                    </a:lnTo>
                    <a:lnTo>
                      <a:pt x="68" y="51"/>
                    </a:lnTo>
                    <a:lnTo>
                      <a:pt x="83" y="44"/>
                    </a:lnTo>
                    <a:lnTo>
                      <a:pt x="98" y="38"/>
                    </a:lnTo>
                    <a:lnTo>
                      <a:pt x="114" y="30"/>
                    </a:lnTo>
                    <a:lnTo>
                      <a:pt x="131" y="24"/>
                    </a:lnTo>
                    <a:lnTo>
                      <a:pt x="149" y="20"/>
                    </a:lnTo>
                    <a:lnTo>
                      <a:pt x="165" y="14"/>
                    </a:lnTo>
                    <a:lnTo>
                      <a:pt x="182" y="11"/>
                    </a:lnTo>
                    <a:lnTo>
                      <a:pt x="200" y="6"/>
                    </a:lnTo>
                    <a:lnTo>
                      <a:pt x="218" y="3"/>
                    </a:lnTo>
                    <a:lnTo>
                      <a:pt x="236" y="2"/>
                    </a:lnTo>
                    <a:lnTo>
                      <a:pt x="254" y="0"/>
                    </a:lnTo>
                    <a:lnTo>
                      <a:pt x="258" y="2"/>
                    </a:lnTo>
                    <a:lnTo>
                      <a:pt x="272" y="5"/>
                    </a:lnTo>
                    <a:lnTo>
                      <a:pt x="291" y="9"/>
                    </a:lnTo>
                    <a:lnTo>
                      <a:pt x="315" y="15"/>
                    </a:lnTo>
                    <a:lnTo>
                      <a:pt x="345" y="23"/>
                    </a:lnTo>
                    <a:lnTo>
                      <a:pt x="377" y="30"/>
                    </a:lnTo>
                    <a:lnTo>
                      <a:pt x="411" y="41"/>
                    </a:lnTo>
                    <a:lnTo>
                      <a:pt x="447" y="50"/>
                    </a:lnTo>
                    <a:lnTo>
                      <a:pt x="482" y="59"/>
                    </a:lnTo>
                    <a:lnTo>
                      <a:pt x="516" y="68"/>
                    </a:lnTo>
                    <a:lnTo>
                      <a:pt x="548" y="77"/>
                    </a:lnTo>
                    <a:lnTo>
                      <a:pt x="576" y="84"/>
                    </a:lnTo>
                    <a:lnTo>
                      <a:pt x="602" y="90"/>
                    </a:lnTo>
                    <a:lnTo>
                      <a:pt x="618" y="96"/>
                    </a:lnTo>
                    <a:lnTo>
                      <a:pt x="632" y="99"/>
                    </a:lnTo>
                    <a:lnTo>
                      <a:pt x="635" y="10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29" name="Freeform 12"/>
              <p:cNvSpPr>
                <a:spLocks/>
              </p:cNvSpPr>
              <p:nvPr/>
            </p:nvSpPr>
            <p:spPr bwMode="auto">
              <a:xfrm>
                <a:off x="2078" y="1121"/>
                <a:ext cx="2852" cy="1510"/>
              </a:xfrm>
              <a:custGeom>
                <a:avLst/>
                <a:gdLst>
                  <a:gd name="T0" fmla="*/ 2393 w 2852"/>
                  <a:gd name="T1" fmla="*/ 705 h 1510"/>
                  <a:gd name="T2" fmla="*/ 2283 w 2852"/>
                  <a:gd name="T3" fmla="*/ 757 h 1510"/>
                  <a:gd name="T4" fmla="*/ 2126 w 2852"/>
                  <a:gd name="T5" fmla="*/ 832 h 1510"/>
                  <a:gd name="T6" fmla="*/ 1957 w 2852"/>
                  <a:gd name="T7" fmla="*/ 913 h 1510"/>
                  <a:gd name="T8" fmla="*/ 1810 w 2852"/>
                  <a:gd name="T9" fmla="*/ 986 h 1510"/>
                  <a:gd name="T10" fmla="*/ 1716 w 2852"/>
                  <a:gd name="T11" fmla="*/ 1032 h 1510"/>
                  <a:gd name="T12" fmla="*/ 1699 w 2852"/>
                  <a:gd name="T13" fmla="*/ 1056 h 1510"/>
                  <a:gd name="T14" fmla="*/ 1769 w 2852"/>
                  <a:gd name="T15" fmla="*/ 1105 h 1510"/>
                  <a:gd name="T16" fmla="*/ 1847 w 2852"/>
                  <a:gd name="T17" fmla="*/ 1115 h 1510"/>
                  <a:gd name="T18" fmla="*/ 2005 w 2852"/>
                  <a:gd name="T19" fmla="*/ 1139 h 1510"/>
                  <a:gd name="T20" fmla="*/ 2230 w 2852"/>
                  <a:gd name="T21" fmla="*/ 1170 h 1510"/>
                  <a:gd name="T22" fmla="*/ 2475 w 2852"/>
                  <a:gd name="T23" fmla="*/ 1205 h 1510"/>
                  <a:gd name="T24" fmla="*/ 2690 w 2852"/>
                  <a:gd name="T25" fmla="*/ 1234 h 1510"/>
                  <a:gd name="T26" fmla="*/ 2826 w 2852"/>
                  <a:gd name="T27" fmla="*/ 1254 h 1510"/>
                  <a:gd name="T28" fmla="*/ 2836 w 2852"/>
                  <a:gd name="T29" fmla="*/ 1264 h 1510"/>
                  <a:gd name="T30" fmla="*/ 2730 w 2852"/>
                  <a:gd name="T31" fmla="*/ 1320 h 1510"/>
                  <a:gd name="T32" fmla="*/ 2603 w 2852"/>
                  <a:gd name="T33" fmla="*/ 1389 h 1510"/>
                  <a:gd name="T34" fmla="*/ 2542 w 2852"/>
                  <a:gd name="T35" fmla="*/ 1420 h 1510"/>
                  <a:gd name="T36" fmla="*/ 2393 w 2852"/>
                  <a:gd name="T37" fmla="*/ 1415 h 1510"/>
                  <a:gd name="T38" fmla="*/ 2104 w 2852"/>
                  <a:gd name="T39" fmla="*/ 1401 h 1510"/>
                  <a:gd name="T40" fmla="*/ 1743 w 2852"/>
                  <a:gd name="T41" fmla="*/ 1381 h 1510"/>
                  <a:gd name="T42" fmla="*/ 1381 w 2852"/>
                  <a:gd name="T43" fmla="*/ 1360 h 1510"/>
                  <a:gd name="T44" fmla="*/ 1095 w 2852"/>
                  <a:gd name="T45" fmla="*/ 1343 h 1510"/>
                  <a:gd name="T46" fmla="*/ 953 w 2852"/>
                  <a:gd name="T47" fmla="*/ 1334 h 1510"/>
                  <a:gd name="T48" fmla="*/ 871 w 2852"/>
                  <a:gd name="T49" fmla="*/ 1363 h 1510"/>
                  <a:gd name="T50" fmla="*/ 792 w 2852"/>
                  <a:gd name="T51" fmla="*/ 1399 h 1510"/>
                  <a:gd name="T52" fmla="*/ 683 w 2852"/>
                  <a:gd name="T53" fmla="*/ 1439 h 1510"/>
                  <a:gd name="T54" fmla="*/ 634 w 2852"/>
                  <a:gd name="T55" fmla="*/ 1456 h 1510"/>
                  <a:gd name="T56" fmla="*/ 492 w 2852"/>
                  <a:gd name="T57" fmla="*/ 1493 h 1510"/>
                  <a:gd name="T58" fmla="*/ 319 w 2852"/>
                  <a:gd name="T59" fmla="*/ 1509 h 1510"/>
                  <a:gd name="T60" fmla="*/ 197 w 2852"/>
                  <a:gd name="T61" fmla="*/ 1459 h 1510"/>
                  <a:gd name="T62" fmla="*/ 192 w 2852"/>
                  <a:gd name="T63" fmla="*/ 1444 h 1510"/>
                  <a:gd name="T64" fmla="*/ 131 w 2852"/>
                  <a:gd name="T65" fmla="*/ 1445 h 1510"/>
                  <a:gd name="T66" fmla="*/ 46 w 2852"/>
                  <a:gd name="T67" fmla="*/ 1448 h 1510"/>
                  <a:gd name="T68" fmla="*/ 0 w 2852"/>
                  <a:gd name="T69" fmla="*/ 1435 h 1510"/>
                  <a:gd name="T70" fmla="*/ 49 w 2852"/>
                  <a:gd name="T71" fmla="*/ 1369 h 1510"/>
                  <a:gd name="T72" fmla="*/ 148 w 2852"/>
                  <a:gd name="T73" fmla="*/ 1273 h 1510"/>
                  <a:gd name="T74" fmla="*/ 251 w 2852"/>
                  <a:gd name="T75" fmla="*/ 1202 h 1510"/>
                  <a:gd name="T76" fmla="*/ 403 w 2852"/>
                  <a:gd name="T77" fmla="*/ 1112 h 1510"/>
                  <a:gd name="T78" fmla="*/ 568 w 2852"/>
                  <a:gd name="T79" fmla="*/ 1026 h 1510"/>
                  <a:gd name="T80" fmla="*/ 1435 w 2852"/>
                  <a:gd name="T81" fmla="*/ 636 h 1510"/>
                  <a:gd name="T82" fmla="*/ 1571 w 2852"/>
                  <a:gd name="T83" fmla="*/ 639 h 1510"/>
                  <a:gd name="T84" fmla="*/ 1713 w 2852"/>
                  <a:gd name="T85" fmla="*/ 642 h 1510"/>
                  <a:gd name="T86" fmla="*/ 1793 w 2852"/>
                  <a:gd name="T87" fmla="*/ 628 h 1510"/>
                  <a:gd name="T88" fmla="*/ 1908 w 2852"/>
                  <a:gd name="T89" fmla="*/ 582 h 1510"/>
                  <a:gd name="T90" fmla="*/ 2007 w 2852"/>
                  <a:gd name="T91" fmla="*/ 524 h 1510"/>
                  <a:gd name="T92" fmla="*/ 2053 w 2852"/>
                  <a:gd name="T93" fmla="*/ 449 h 1510"/>
                  <a:gd name="T94" fmla="*/ 2083 w 2852"/>
                  <a:gd name="T95" fmla="*/ 334 h 1510"/>
                  <a:gd name="T96" fmla="*/ 2114 w 2852"/>
                  <a:gd name="T97" fmla="*/ 211 h 1510"/>
                  <a:gd name="T98" fmla="*/ 2136 w 2852"/>
                  <a:gd name="T99" fmla="*/ 135 h 1510"/>
                  <a:gd name="T100" fmla="*/ 2153 w 2852"/>
                  <a:gd name="T101" fmla="*/ 89 h 1510"/>
                  <a:gd name="T102" fmla="*/ 2199 w 2852"/>
                  <a:gd name="T103" fmla="*/ 56 h 1510"/>
                  <a:gd name="T104" fmla="*/ 2266 w 2852"/>
                  <a:gd name="T105" fmla="*/ 30 h 1510"/>
                  <a:gd name="T106" fmla="*/ 2330 w 2852"/>
                  <a:gd name="T107" fmla="*/ 6 h 1510"/>
                  <a:gd name="T108" fmla="*/ 2353 w 2852"/>
                  <a:gd name="T109" fmla="*/ 6 h 1510"/>
                  <a:gd name="T110" fmla="*/ 2405 w 2852"/>
                  <a:gd name="T111" fmla="*/ 171 h 1510"/>
                  <a:gd name="T112" fmla="*/ 2484 w 2852"/>
                  <a:gd name="T113" fmla="*/ 410 h 1510"/>
                  <a:gd name="T114" fmla="*/ 2524 w 2852"/>
                  <a:gd name="T115" fmla="*/ 536 h 1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52"/>
                  <a:gd name="T175" fmla="*/ 0 h 1510"/>
                  <a:gd name="T176" fmla="*/ 2852 w 2852"/>
                  <a:gd name="T177" fmla="*/ 1510 h 1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52" h="1510">
                    <a:moveTo>
                      <a:pt x="2427" y="692"/>
                    </a:moveTo>
                    <a:lnTo>
                      <a:pt x="2424" y="692"/>
                    </a:lnTo>
                    <a:lnTo>
                      <a:pt x="2417" y="695"/>
                    </a:lnTo>
                    <a:lnTo>
                      <a:pt x="2406" y="700"/>
                    </a:lnTo>
                    <a:lnTo>
                      <a:pt x="2393" y="705"/>
                    </a:lnTo>
                    <a:lnTo>
                      <a:pt x="2377" y="714"/>
                    </a:lnTo>
                    <a:lnTo>
                      <a:pt x="2357" y="723"/>
                    </a:lnTo>
                    <a:lnTo>
                      <a:pt x="2333" y="734"/>
                    </a:lnTo>
                    <a:lnTo>
                      <a:pt x="2309" y="744"/>
                    </a:lnTo>
                    <a:lnTo>
                      <a:pt x="2283" y="757"/>
                    </a:lnTo>
                    <a:lnTo>
                      <a:pt x="2253" y="771"/>
                    </a:lnTo>
                    <a:lnTo>
                      <a:pt x="2223" y="786"/>
                    </a:lnTo>
                    <a:lnTo>
                      <a:pt x="2192" y="801"/>
                    </a:lnTo>
                    <a:lnTo>
                      <a:pt x="2160" y="817"/>
                    </a:lnTo>
                    <a:lnTo>
                      <a:pt x="2126" y="832"/>
                    </a:lnTo>
                    <a:lnTo>
                      <a:pt x="2093" y="848"/>
                    </a:lnTo>
                    <a:lnTo>
                      <a:pt x="2059" y="864"/>
                    </a:lnTo>
                    <a:lnTo>
                      <a:pt x="2024" y="881"/>
                    </a:lnTo>
                    <a:lnTo>
                      <a:pt x="1990" y="897"/>
                    </a:lnTo>
                    <a:lnTo>
                      <a:pt x="1957" y="913"/>
                    </a:lnTo>
                    <a:lnTo>
                      <a:pt x="1926" y="930"/>
                    </a:lnTo>
                    <a:lnTo>
                      <a:pt x="1895" y="945"/>
                    </a:lnTo>
                    <a:lnTo>
                      <a:pt x="1865" y="959"/>
                    </a:lnTo>
                    <a:lnTo>
                      <a:pt x="1837" y="973"/>
                    </a:lnTo>
                    <a:lnTo>
                      <a:pt x="1810" y="986"/>
                    </a:lnTo>
                    <a:lnTo>
                      <a:pt x="1786" y="998"/>
                    </a:lnTo>
                    <a:lnTo>
                      <a:pt x="1763" y="1008"/>
                    </a:lnTo>
                    <a:lnTo>
                      <a:pt x="1746" y="1019"/>
                    </a:lnTo>
                    <a:lnTo>
                      <a:pt x="1729" y="1026"/>
                    </a:lnTo>
                    <a:lnTo>
                      <a:pt x="1716" y="1032"/>
                    </a:lnTo>
                    <a:lnTo>
                      <a:pt x="1705" y="1038"/>
                    </a:lnTo>
                    <a:lnTo>
                      <a:pt x="1699" y="1043"/>
                    </a:lnTo>
                    <a:lnTo>
                      <a:pt x="1698" y="1043"/>
                    </a:lnTo>
                    <a:lnTo>
                      <a:pt x="1699" y="1049"/>
                    </a:lnTo>
                    <a:lnTo>
                      <a:pt x="1699" y="1056"/>
                    </a:lnTo>
                    <a:lnTo>
                      <a:pt x="1705" y="1065"/>
                    </a:lnTo>
                    <a:lnTo>
                      <a:pt x="1713" y="1077"/>
                    </a:lnTo>
                    <a:lnTo>
                      <a:pt x="1725" y="1089"/>
                    </a:lnTo>
                    <a:lnTo>
                      <a:pt x="1743" y="1099"/>
                    </a:lnTo>
                    <a:lnTo>
                      <a:pt x="1769" y="1105"/>
                    </a:lnTo>
                    <a:lnTo>
                      <a:pt x="1802" y="1109"/>
                    </a:lnTo>
                    <a:lnTo>
                      <a:pt x="1805" y="1109"/>
                    </a:lnTo>
                    <a:lnTo>
                      <a:pt x="1813" y="1112"/>
                    </a:lnTo>
                    <a:lnTo>
                      <a:pt x="1828" y="1114"/>
                    </a:lnTo>
                    <a:lnTo>
                      <a:pt x="1847" y="1115"/>
                    </a:lnTo>
                    <a:lnTo>
                      <a:pt x="1871" y="1118"/>
                    </a:lnTo>
                    <a:lnTo>
                      <a:pt x="1899" y="1123"/>
                    </a:lnTo>
                    <a:lnTo>
                      <a:pt x="1931" y="1129"/>
                    </a:lnTo>
                    <a:lnTo>
                      <a:pt x="1966" y="1133"/>
                    </a:lnTo>
                    <a:lnTo>
                      <a:pt x="2005" y="1139"/>
                    </a:lnTo>
                    <a:lnTo>
                      <a:pt x="2045" y="1144"/>
                    </a:lnTo>
                    <a:lnTo>
                      <a:pt x="2090" y="1150"/>
                    </a:lnTo>
                    <a:lnTo>
                      <a:pt x="2136" y="1157"/>
                    </a:lnTo>
                    <a:lnTo>
                      <a:pt x="2183" y="1163"/>
                    </a:lnTo>
                    <a:lnTo>
                      <a:pt x="2230" y="1170"/>
                    </a:lnTo>
                    <a:lnTo>
                      <a:pt x="2280" y="1176"/>
                    </a:lnTo>
                    <a:lnTo>
                      <a:pt x="2329" y="1184"/>
                    </a:lnTo>
                    <a:lnTo>
                      <a:pt x="2378" y="1191"/>
                    </a:lnTo>
                    <a:lnTo>
                      <a:pt x="2427" y="1199"/>
                    </a:lnTo>
                    <a:lnTo>
                      <a:pt x="2475" y="1205"/>
                    </a:lnTo>
                    <a:lnTo>
                      <a:pt x="2521" y="1212"/>
                    </a:lnTo>
                    <a:lnTo>
                      <a:pt x="2568" y="1218"/>
                    </a:lnTo>
                    <a:lnTo>
                      <a:pt x="2611" y="1224"/>
                    </a:lnTo>
                    <a:lnTo>
                      <a:pt x="2651" y="1230"/>
                    </a:lnTo>
                    <a:lnTo>
                      <a:pt x="2690" y="1234"/>
                    </a:lnTo>
                    <a:lnTo>
                      <a:pt x="2724" y="1240"/>
                    </a:lnTo>
                    <a:lnTo>
                      <a:pt x="2757" y="1245"/>
                    </a:lnTo>
                    <a:lnTo>
                      <a:pt x="2784" y="1248"/>
                    </a:lnTo>
                    <a:lnTo>
                      <a:pt x="2808" y="1251"/>
                    </a:lnTo>
                    <a:lnTo>
                      <a:pt x="2826" y="1254"/>
                    </a:lnTo>
                    <a:lnTo>
                      <a:pt x="2841" y="1257"/>
                    </a:lnTo>
                    <a:lnTo>
                      <a:pt x="2848" y="1258"/>
                    </a:lnTo>
                    <a:lnTo>
                      <a:pt x="2851" y="1258"/>
                    </a:lnTo>
                    <a:lnTo>
                      <a:pt x="2847" y="1261"/>
                    </a:lnTo>
                    <a:lnTo>
                      <a:pt x="2836" y="1264"/>
                    </a:lnTo>
                    <a:lnTo>
                      <a:pt x="2821" y="1273"/>
                    </a:lnTo>
                    <a:lnTo>
                      <a:pt x="2803" y="1282"/>
                    </a:lnTo>
                    <a:lnTo>
                      <a:pt x="2781" y="1294"/>
                    </a:lnTo>
                    <a:lnTo>
                      <a:pt x="2757" y="1307"/>
                    </a:lnTo>
                    <a:lnTo>
                      <a:pt x="2730" y="1320"/>
                    </a:lnTo>
                    <a:lnTo>
                      <a:pt x="2703" y="1334"/>
                    </a:lnTo>
                    <a:lnTo>
                      <a:pt x="2676" y="1349"/>
                    </a:lnTo>
                    <a:lnTo>
                      <a:pt x="2651" y="1363"/>
                    </a:lnTo>
                    <a:lnTo>
                      <a:pt x="2626" y="1377"/>
                    </a:lnTo>
                    <a:lnTo>
                      <a:pt x="2603" y="1389"/>
                    </a:lnTo>
                    <a:lnTo>
                      <a:pt x="2584" y="1399"/>
                    </a:lnTo>
                    <a:lnTo>
                      <a:pt x="2568" y="1408"/>
                    </a:lnTo>
                    <a:lnTo>
                      <a:pt x="2556" y="1414"/>
                    </a:lnTo>
                    <a:lnTo>
                      <a:pt x="2548" y="1418"/>
                    </a:lnTo>
                    <a:lnTo>
                      <a:pt x="2542" y="1420"/>
                    </a:lnTo>
                    <a:lnTo>
                      <a:pt x="2527" y="1420"/>
                    </a:lnTo>
                    <a:lnTo>
                      <a:pt x="2503" y="1420"/>
                    </a:lnTo>
                    <a:lnTo>
                      <a:pt x="2474" y="1418"/>
                    </a:lnTo>
                    <a:lnTo>
                      <a:pt x="2436" y="1417"/>
                    </a:lnTo>
                    <a:lnTo>
                      <a:pt x="2393" y="1415"/>
                    </a:lnTo>
                    <a:lnTo>
                      <a:pt x="2345" y="1412"/>
                    </a:lnTo>
                    <a:lnTo>
                      <a:pt x="2290" y="1409"/>
                    </a:lnTo>
                    <a:lnTo>
                      <a:pt x="2232" y="1408"/>
                    </a:lnTo>
                    <a:lnTo>
                      <a:pt x="2169" y="1404"/>
                    </a:lnTo>
                    <a:lnTo>
                      <a:pt x="2104" y="1401"/>
                    </a:lnTo>
                    <a:lnTo>
                      <a:pt x="2035" y="1396"/>
                    </a:lnTo>
                    <a:lnTo>
                      <a:pt x="1963" y="1393"/>
                    </a:lnTo>
                    <a:lnTo>
                      <a:pt x="1890" y="1390"/>
                    </a:lnTo>
                    <a:lnTo>
                      <a:pt x="1817" y="1386"/>
                    </a:lnTo>
                    <a:lnTo>
                      <a:pt x="1743" y="1381"/>
                    </a:lnTo>
                    <a:lnTo>
                      <a:pt x="1668" y="1377"/>
                    </a:lnTo>
                    <a:lnTo>
                      <a:pt x="1595" y="1372"/>
                    </a:lnTo>
                    <a:lnTo>
                      <a:pt x="1522" y="1368"/>
                    </a:lnTo>
                    <a:lnTo>
                      <a:pt x="1452" y="1363"/>
                    </a:lnTo>
                    <a:lnTo>
                      <a:pt x="1381" y="1360"/>
                    </a:lnTo>
                    <a:lnTo>
                      <a:pt x="1317" y="1356"/>
                    </a:lnTo>
                    <a:lnTo>
                      <a:pt x="1255" y="1353"/>
                    </a:lnTo>
                    <a:lnTo>
                      <a:pt x="1198" y="1349"/>
                    </a:lnTo>
                    <a:lnTo>
                      <a:pt x="1144" y="1346"/>
                    </a:lnTo>
                    <a:lnTo>
                      <a:pt x="1095" y="1343"/>
                    </a:lnTo>
                    <a:lnTo>
                      <a:pt x="1053" y="1340"/>
                    </a:lnTo>
                    <a:lnTo>
                      <a:pt x="1017" y="1337"/>
                    </a:lnTo>
                    <a:lnTo>
                      <a:pt x="988" y="1335"/>
                    </a:lnTo>
                    <a:lnTo>
                      <a:pt x="967" y="1334"/>
                    </a:lnTo>
                    <a:lnTo>
                      <a:pt x="953" y="1334"/>
                    </a:lnTo>
                    <a:lnTo>
                      <a:pt x="947" y="1332"/>
                    </a:lnTo>
                    <a:lnTo>
                      <a:pt x="941" y="1334"/>
                    </a:lnTo>
                    <a:lnTo>
                      <a:pt x="923" y="1341"/>
                    </a:lnTo>
                    <a:lnTo>
                      <a:pt x="898" y="1352"/>
                    </a:lnTo>
                    <a:lnTo>
                      <a:pt x="871" y="1363"/>
                    </a:lnTo>
                    <a:lnTo>
                      <a:pt x="844" y="1375"/>
                    </a:lnTo>
                    <a:lnTo>
                      <a:pt x="821" y="1387"/>
                    </a:lnTo>
                    <a:lnTo>
                      <a:pt x="804" y="1393"/>
                    </a:lnTo>
                    <a:lnTo>
                      <a:pt x="798" y="1396"/>
                    </a:lnTo>
                    <a:lnTo>
                      <a:pt x="792" y="1399"/>
                    </a:lnTo>
                    <a:lnTo>
                      <a:pt x="777" y="1405"/>
                    </a:lnTo>
                    <a:lnTo>
                      <a:pt x="756" y="1412"/>
                    </a:lnTo>
                    <a:lnTo>
                      <a:pt x="731" y="1421"/>
                    </a:lnTo>
                    <a:lnTo>
                      <a:pt x="706" y="1430"/>
                    </a:lnTo>
                    <a:lnTo>
                      <a:pt x="683" y="1439"/>
                    </a:lnTo>
                    <a:lnTo>
                      <a:pt x="670" y="1445"/>
                    </a:lnTo>
                    <a:lnTo>
                      <a:pt x="664" y="1447"/>
                    </a:lnTo>
                    <a:lnTo>
                      <a:pt x="661" y="1448"/>
                    </a:lnTo>
                    <a:lnTo>
                      <a:pt x="650" y="1451"/>
                    </a:lnTo>
                    <a:lnTo>
                      <a:pt x="634" y="1456"/>
                    </a:lnTo>
                    <a:lnTo>
                      <a:pt x="612" y="1463"/>
                    </a:lnTo>
                    <a:lnTo>
                      <a:pt x="588" y="1469"/>
                    </a:lnTo>
                    <a:lnTo>
                      <a:pt x="556" y="1476"/>
                    </a:lnTo>
                    <a:lnTo>
                      <a:pt x="525" y="1485"/>
                    </a:lnTo>
                    <a:lnTo>
                      <a:pt x="492" y="1493"/>
                    </a:lnTo>
                    <a:lnTo>
                      <a:pt x="457" y="1499"/>
                    </a:lnTo>
                    <a:lnTo>
                      <a:pt x="421" y="1503"/>
                    </a:lnTo>
                    <a:lnTo>
                      <a:pt x="386" y="1508"/>
                    </a:lnTo>
                    <a:lnTo>
                      <a:pt x="352" y="1509"/>
                    </a:lnTo>
                    <a:lnTo>
                      <a:pt x="319" y="1509"/>
                    </a:lnTo>
                    <a:lnTo>
                      <a:pt x="291" y="1506"/>
                    </a:lnTo>
                    <a:lnTo>
                      <a:pt x="266" y="1500"/>
                    </a:lnTo>
                    <a:lnTo>
                      <a:pt x="243" y="1491"/>
                    </a:lnTo>
                    <a:lnTo>
                      <a:pt x="213" y="1472"/>
                    </a:lnTo>
                    <a:lnTo>
                      <a:pt x="197" y="1459"/>
                    </a:lnTo>
                    <a:lnTo>
                      <a:pt x="191" y="1450"/>
                    </a:lnTo>
                    <a:lnTo>
                      <a:pt x="191" y="1447"/>
                    </a:lnTo>
                    <a:lnTo>
                      <a:pt x="192" y="1444"/>
                    </a:lnTo>
                    <a:lnTo>
                      <a:pt x="195" y="1444"/>
                    </a:lnTo>
                    <a:lnTo>
                      <a:pt x="192" y="1444"/>
                    </a:lnTo>
                    <a:lnTo>
                      <a:pt x="182" y="1444"/>
                    </a:lnTo>
                    <a:lnTo>
                      <a:pt x="173" y="1444"/>
                    </a:lnTo>
                    <a:lnTo>
                      <a:pt x="161" y="1444"/>
                    </a:lnTo>
                    <a:lnTo>
                      <a:pt x="146" y="1444"/>
                    </a:lnTo>
                    <a:lnTo>
                      <a:pt x="131" y="1445"/>
                    </a:lnTo>
                    <a:lnTo>
                      <a:pt x="115" y="1447"/>
                    </a:lnTo>
                    <a:lnTo>
                      <a:pt x="97" y="1447"/>
                    </a:lnTo>
                    <a:lnTo>
                      <a:pt x="79" y="1447"/>
                    </a:lnTo>
                    <a:lnTo>
                      <a:pt x="63" y="1448"/>
                    </a:lnTo>
                    <a:lnTo>
                      <a:pt x="46" y="1448"/>
                    </a:lnTo>
                    <a:lnTo>
                      <a:pt x="33" y="1447"/>
                    </a:lnTo>
                    <a:lnTo>
                      <a:pt x="19" y="1445"/>
                    </a:lnTo>
                    <a:lnTo>
                      <a:pt x="9" y="1442"/>
                    </a:lnTo>
                    <a:lnTo>
                      <a:pt x="3" y="1439"/>
                    </a:lnTo>
                    <a:lnTo>
                      <a:pt x="0" y="1435"/>
                    </a:lnTo>
                    <a:lnTo>
                      <a:pt x="0" y="1429"/>
                    </a:lnTo>
                    <a:lnTo>
                      <a:pt x="6" y="1421"/>
                    </a:lnTo>
                    <a:lnTo>
                      <a:pt x="21" y="1405"/>
                    </a:lnTo>
                    <a:lnTo>
                      <a:pt x="36" y="1387"/>
                    </a:lnTo>
                    <a:lnTo>
                      <a:pt x="49" y="1369"/>
                    </a:lnTo>
                    <a:lnTo>
                      <a:pt x="66" y="1352"/>
                    </a:lnTo>
                    <a:lnTo>
                      <a:pt x="84" y="1334"/>
                    </a:lnTo>
                    <a:lnTo>
                      <a:pt x="101" y="1314"/>
                    </a:lnTo>
                    <a:lnTo>
                      <a:pt x="122" y="1294"/>
                    </a:lnTo>
                    <a:lnTo>
                      <a:pt x="148" y="1273"/>
                    </a:lnTo>
                    <a:lnTo>
                      <a:pt x="163" y="1261"/>
                    </a:lnTo>
                    <a:lnTo>
                      <a:pt x="181" y="1248"/>
                    </a:lnTo>
                    <a:lnTo>
                      <a:pt x="201" y="1234"/>
                    </a:lnTo>
                    <a:lnTo>
                      <a:pt x="225" y="1218"/>
                    </a:lnTo>
                    <a:lnTo>
                      <a:pt x="251" y="1202"/>
                    </a:lnTo>
                    <a:lnTo>
                      <a:pt x="277" y="1185"/>
                    </a:lnTo>
                    <a:lnTo>
                      <a:pt x="307" y="1167"/>
                    </a:lnTo>
                    <a:lnTo>
                      <a:pt x="339" y="1150"/>
                    </a:lnTo>
                    <a:lnTo>
                      <a:pt x="370" y="1132"/>
                    </a:lnTo>
                    <a:lnTo>
                      <a:pt x="403" y="1112"/>
                    </a:lnTo>
                    <a:lnTo>
                      <a:pt x="437" y="1095"/>
                    </a:lnTo>
                    <a:lnTo>
                      <a:pt x="470" y="1077"/>
                    </a:lnTo>
                    <a:lnTo>
                      <a:pt x="504" y="1059"/>
                    </a:lnTo>
                    <a:lnTo>
                      <a:pt x="537" y="1043"/>
                    </a:lnTo>
                    <a:lnTo>
                      <a:pt x="568" y="1026"/>
                    </a:lnTo>
                    <a:lnTo>
                      <a:pt x="600" y="1010"/>
                    </a:lnTo>
                    <a:lnTo>
                      <a:pt x="1405" y="636"/>
                    </a:lnTo>
                    <a:lnTo>
                      <a:pt x="1410" y="636"/>
                    </a:lnTo>
                    <a:lnTo>
                      <a:pt x="1420" y="636"/>
                    </a:lnTo>
                    <a:lnTo>
                      <a:pt x="1435" y="636"/>
                    </a:lnTo>
                    <a:lnTo>
                      <a:pt x="1458" y="636"/>
                    </a:lnTo>
                    <a:lnTo>
                      <a:pt x="1481" y="637"/>
                    </a:lnTo>
                    <a:lnTo>
                      <a:pt x="1510" y="639"/>
                    </a:lnTo>
                    <a:lnTo>
                      <a:pt x="1540" y="639"/>
                    </a:lnTo>
                    <a:lnTo>
                      <a:pt x="1571" y="639"/>
                    </a:lnTo>
                    <a:lnTo>
                      <a:pt x="1602" y="640"/>
                    </a:lnTo>
                    <a:lnTo>
                      <a:pt x="1632" y="642"/>
                    </a:lnTo>
                    <a:lnTo>
                      <a:pt x="1662" y="642"/>
                    </a:lnTo>
                    <a:lnTo>
                      <a:pt x="1689" y="642"/>
                    </a:lnTo>
                    <a:lnTo>
                      <a:pt x="1713" y="642"/>
                    </a:lnTo>
                    <a:lnTo>
                      <a:pt x="1731" y="642"/>
                    </a:lnTo>
                    <a:lnTo>
                      <a:pt x="1744" y="642"/>
                    </a:lnTo>
                    <a:lnTo>
                      <a:pt x="1751" y="642"/>
                    </a:lnTo>
                    <a:lnTo>
                      <a:pt x="1772" y="636"/>
                    </a:lnTo>
                    <a:lnTo>
                      <a:pt x="1793" y="628"/>
                    </a:lnTo>
                    <a:lnTo>
                      <a:pt x="1816" y="619"/>
                    </a:lnTo>
                    <a:lnTo>
                      <a:pt x="1839" y="612"/>
                    </a:lnTo>
                    <a:lnTo>
                      <a:pt x="1862" y="603"/>
                    </a:lnTo>
                    <a:lnTo>
                      <a:pt x="1886" y="593"/>
                    </a:lnTo>
                    <a:lnTo>
                      <a:pt x="1908" y="582"/>
                    </a:lnTo>
                    <a:lnTo>
                      <a:pt x="1929" y="572"/>
                    </a:lnTo>
                    <a:lnTo>
                      <a:pt x="1951" y="561"/>
                    </a:lnTo>
                    <a:lnTo>
                      <a:pt x="1971" y="550"/>
                    </a:lnTo>
                    <a:lnTo>
                      <a:pt x="1989" y="536"/>
                    </a:lnTo>
                    <a:lnTo>
                      <a:pt x="2007" y="524"/>
                    </a:lnTo>
                    <a:lnTo>
                      <a:pt x="2020" y="509"/>
                    </a:lnTo>
                    <a:lnTo>
                      <a:pt x="2032" y="496"/>
                    </a:lnTo>
                    <a:lnTo>
                      <a:pt x="2041" y="481"/>
                    </a:lnTo>
                    <a:lnTo>
                      <a:pt x="2047" y="466"/>
                    </a:lnTo>
                    <a:lnTo>
                      <a:pt x="2053" y="449"/>
                    </a:lnTo>
                    <a:lnTo>
                      <a:pt x="2057" y="429"/>
                    </a:lnTo>
                    <a:lnTo>
                      <a:pt x="2063" y="407"/>
                    </a:lnTo>
                    <a:lnTo>
                      <a:pt x="2069" y="383"/>
                    </a:lnTo>
                    <a:lnTo>
                      <a:pt x="2077" y="359"/>
                    </a:lnTo>
                    <a:lnTo>
                      <a:pt x="2083" y="334"/>
                    </a:lnTo>
                    <a:lnTo>
                      <a:pt x="2089" y="307"/>
                    </a:lnTo>
                    <a:lnTo>
                      <a:pt x="2096" y="282"/>
                    </a:lnTo>
                    <a:lnTo>
                      <a:pt x="2102" y="258"/>
                    </a:lnTo>
                    <a:lnTo>
                      <a:pt x="2108" y="233"/>
                    </a:lnTo>
                    <a:lnTo>
                      <a:pt x="2114" y="211"/>
                    </a:lnTo>
                    <a:lnTo>
                      <a:pt x="2120" y="190"/>
                    </a:lnTo>
                    <a:lnTo>
                      <a:pt x="2124" y="172"/>
                    </a:lnTo>
                    <a:lnTo>
                      <a:pt x="2129" y="156"/>
                    </a:lnTo>
                    <a:lnTo>
                      <a:pt x="2133" y="144"/>
                    </a:lnTo>
                    <a:lnTo>
                      <a:pt x="2136" y="135"/>
                    </a:lnTo>
                    <a:lnTo>
                      <a:pt x="2136" y="125"/>
                    </a:lnTo>
                    <a:lnTo>
                      <a:pt x="2139" y="116"/>
                    </a:lnTo>
                    <a:lnTo>
                      <a:pt x="2142" y="105"/>
                    </a:lnTo>
                    <a:lnTo>
                      <a:pt x="2148" y="97"/>
                    </a:lnTo>
                    <a:lnTo>
                      <a:pt x="2153" y="89"/>
                    </a:lnTo>
                    <a:lnTo>
                      <a:pt x="2162" y="80"/>
                    </a:lnTo>
                    <a:lnTo>
                      <a:pt x="2171" y="73"/>
                    </a:lnTo>
                    <a:lnTo>
                      <a:pt x="2183" y="65"/>
                    </a:lnTo>
                    <a:lnTo>
                      <a:pt x="2190" y="61"/>
                    </a:lnTo>
                    <a:lnTo>
                      <a:pt x="2199" y="56"/>
                    </a:lnTo>
                    <a:lnTo>
                      <a:pt x="2209" y="52"/>
                    </a:lnTo>
                    <a:lnTo>
                      <a:pt x="2223" y="46"/>
                    </a:lnTo>
                    <a:lnTo>
                      <a:pt x="2236" y="40"/>
                    </a:lnTo>
                    <a:lnTo>
                      <a:pt x="2250" y="36"/>
                    </a:lnTo>
                    <a:lnTo>
                      <a:pt x="2266" y="30"/>
                    </a:lnTo>
                    <a:lnTo>
                      <a:pt x="2280" y="24"/>
                    </a:lnTo>
                    <a:lnTo>
                      <a:pt x="2293" y="19"/>
                    </a:lnTo>
                    <a:lnTo>
                      <a:pt x="2306" y="13"/>
                    </a:lnTo>
                    <a:lnTo>
                      <a:pt x="2320" y="10"/>
                    </a:lnTo>
                    <a:lnTo>
                      <a:pt x="2330" y="6"/>
                    </a:lnTo>
                    <a:lnTo>
                      <a:pt x="2339" y="3"/>
                    </a:lnTo>
                    <a:lnTo>
                      <a:pt x="2347" y="1"/>
                    </a:lnTo>
                    <a:lnTo>
                      <a:pt x="2350" y="0"/>
                    </a:lnTo>
                    <a:lnTo>
                      <a:pt x="2351" y="0"/>
                    </a:lnTo>
                    <a:lnTo>
                      <a:pt x="2353" y="6"/>
                    </a:lnTo>
                    <a:lnTo>
                      <a:pt x="2357" y="24"/>
                    </a:lnTo>
                    <a:lnTo>
                      <a:pt x="2366" y="50"/>
                    </a:lnTo>
                    <a:lnTo>
                      <a:pt x="2377" y="86"/>
                    </a:lnTo>
                    <a:lnTo>
                      <a:pt x="2390" y="126"/>
                    </a:lnTo>
                    <a:lnTo>
                      <a:pt x="2405" y="171"/>
                    </a:lnTo>
                    <a:lnTo>
                      <a:pt x="2421" y="218"/>
                    </a:lnTo>
                    <a:lnTo>
                      <a:pt x="2438" y="269"/>
                    </a:lnTo>
                    <a:lnTo>
                      <a:pt x="2454" y="318"/>
                    </a:lnTo>
                    <a:lnTo>
                      <a:pt x="2471" y="365"/>
                    </a:lnTo>
                    <a:lnTo>
                      <a:pt x="2484" y="410"/>
                    </a:lnTo>
                    <a:lnTo>
                      <a:pt x="2497" y="450"/>
                    </a:lnTo>
                    <a:lnTo>
                      <a:pt x="2509" y="486"/>
                    </a:lnTo>
                    <a:lnTo>
                      <a:pt x="2517" y="512"/>
                    </a:lnTo>
                    <a:lnTo>
                      <a:pt x="2523" y="530"/>
                    </a:lnTo>
                    <a:lnTo>
                      <a:pt x="2524" y="536"/>
                    </a:lnTo>
                    <a:lnTo>
                      <a:pt x="2427" y="692"/>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7130" name="Freeform 13"/>
              <p:cNvSpPr>
                <a:spLocks/>
              </p:cNvSpPr>
              <p:nvPr/>
            </p:nvSpPr>
            <p:spPr bwMode="auto">
              <a:xfrm>
                <a:off x="2063" y="1121"/>
                <a:ext cx="2867" cy="1525"/>
              </a:xfrm>
              <a:custGeom>
                <a:avLst/>
                <a:gdLst>
                  <a:gd name="T0" fmla="*/ 2419 w 2867"/>
                  <a:gd name="T1" fmla="*/ 707 h 1525"/>
                  <a:gd name="T2" fmla="*/ 2322 w 2867"/>
                  <a:gd name="T3" fmla="*/ 752 h 1525"/>
                  <a:gd name="T4" fmla="*/ 2172 w 2867"/>
                  <a:gd name="T5" fmla="*/ 825 h 1525"/>
                  <a:gd name="T6" fmla="*/ 2001 w 2867"/>
                  <a:gd name="T7" fmla="*/ 906 h 1525"/>
                  <a:gd name="T8" fmla="*/ 1846 w 2867"/>
                  <a:gd name="T9" fmla="*/ 983 h 1525"/>
                  <a:gd name="T10" fmla="*/ 1738 w 2867"/>
                  <a:gd name="T11" fmla="*/ 1037 h 1525"/>
                  <a:gd name="T12" fmla="*/ 1708 w 2867"/>
                  <a:gd name="T13" fmla="*/ 1059 h 1525"/>
                  <a:gd name="T14" fmla="*/ 1752 w 2867"/>
                  <a:gd name="T15" fmla="*/ 1110 h 1525"/>
                  <a:gd name="T16" fmla="*/ 1837 w 2867"/>
                  <a:gd name="T17" fmla="*/ 1125 h 1525"/>
                  <a:gd name="T18" fmla="*/ 1977 w 2867"/>
                  <a:gd name="T19" fmla="*/ 1145 h 1525"/>
                  <a:gd name="T20" fmla="*/ 2194 w 2867"/>
                  <a:gd name="T21" fmla="*/ 1175 h 1525"/>
                  <a:gd name="T22" fmla="*/ 2440 w 2867"/>
                  <a:gd name="T23" fmla="*/ 1211 h 1525"/>
                  <a:gd name="T24" fmla="*/ 2665 w 2867"/>
                  <a:gd name="T25" fmla="*/ 1242 h 1525"/>
                  <a:gd name="T26" fmla="*/ 2823 w 2867"/>
                  <a:gd name="T27" fmla="*/ 1263 h 1525"/>
                  <a:gd name="T28" fmla="*/ 2862 w 2867"/>
                  <a:gd name="T29" fmla="*/ 1274 h 1525"/>
                  <a:gd name="T30" fmla="*/ 2772 w 2867"/>
                  <a:gd name="T31" fmla="*/ 1320 h 1525"/>
                  <a:gd name="T32" fmla="*/ 2640 w 2867"/>
                  <a:gd name="T33" fmla="*/ 1391 h 1525"/>
                  <a:gd name="T34" fmla="*/ 2562 w 2867"/>
                  <a:gd name="T35" fmla="*/ 1433 h 1525"/>
                  <a:gd name="T36" fmla="*/ 2449 w 2867"/>
                  <a:gd name="T37" fmla="*/ 1431 h 1525"/>
                  <a:gd name="T38" fmla="*/ 2181 w 2867"/>
                  <a:gd name="T39" fmla="*/ 1418 h 1525"/>
                  <a:gd name="T40" fmla="*/ 1827 w 2867"/>
                  <a:gd name="T41" fmla="*/ 1400 h 1525"/>
                  <a:gd name="T42" fmla="*/ 1459 w 2867"/>
                  <a:gd name="T43" fmla="*/ 1377 h 1525"/>
                  <a:gd name="T44" fmla="*/ 1150 w 2867"/>
                  <a:gd name="T45" fmla="*/ 1359 h 1525"/>
                  <a:gd name="T46" fmla="*/ 972 w 2867"/>
                  <a:gd name="T47" fmla="*/ 1347 h 1525"/>
                  <a:gd name="T48" fmla="*/ 903 w 2867"/>
                  <a:gd name="T49" fmla="*/ 1365 h 1525"/>
                  <a:gd name="T50" fmla="*/ 802 w 2867"/>
                  <a:gd name="T51" fmla="*/ 1410 h 1525"/>
                  <a:gd name="T52" fmla="*/ 709 w 2867"/>
                  <a:gd name="T53" fmla="*/ 1445 h 1525"/>
                  <a:gd name="T54" fmla="*/ 654 w 2867"/>
                  <a:gd name="T55" fmla="*/ 1466 h 1525"/>
                  <a:gd name="T56" fmla="*/ 528 w 2867"/>
                  <a:gd name="T57" fmla="*/ 1500 h 1525"/>
                  <a:gd name="T58" fmla="*/ 354 w 2867"/>
                  <a:gd name="T59" fmla="*/ 1524 h 1525"/>
                  <a:gd name="T60" fmla="*/ 214 w 2867"/>
                  <a:gd name="T61" fmla="*/ 1487 h 1525"/>
                  <a:gd name="T62" fmla="*/ 196 w 2867"/>
                  <a:gd name="T63" fmla="*/ 1458 h 1525"/>
                  <a:gd name="T64" fmla="*/ 147 w 2867"/>
                  <a:gd name="T65" fmla="*/ 1458 h 1525"/>
                  <a:gd name="T66" fmla="*/ 63 w 2867"/>
                  <a:gd name="T67" fmla="*/ 1463 h 1525"/>
                  <a:gd name="T68" fmla="*/ 3 w 2867"/>
                  <a:gd name="T69" fmla="*/ 1454 h 1525"/>
                  <a:gd name="T70" fmla="*/ 36 w 2867"/>
                  <a:gd name="T71" fmla="*/ 1401 h 1525"/>
                  <a:gd name="T72" fmla="*/ 123 w 2867"/>
                  <a:gd name="T73" fmla="*/ 1307 h 1525"/>
                  <a:gd name="T74" fmla="*/ 226 w 2867"/>
                  <a:gd name="T75" fmla="*/ 1230 h 1525"/>
                  <a:gd name="T76" fmla="*/ 372 w 2867"/>
                  <a:gd name="T77" fmla="*/ 1143 h 1525"/>
                  <a:gd name="T78" fmla="*/ 540 w 2867"/>
                  <a:gd name="T79" fmla="*/ 1053 h 1525"/>
                  <a:gd name="T80" fmla="*/ 1428 w 2867"/>
                  <a:gd name="T81" fmla="*/ 642 h 1525"/>
                  <a:gd name="T82" fmla="*/ 1548 w 2867"/>
                  <a:gd name="T83" fmla="*/ 645 h 1525"/>
                  <a:gd name="T84" fmla="*/ 1698 w 2867"/>
                  <a:gd name="T85" fmla="*/ 648 h 1525"/>
                  <a:gd name="T86" fmla="*/ 1782 w 2867"/>
                  <a:gd name="T87" fmla="*/ 642 h 1525"/>
                  <a:gd name="T88" fmla="*/ 1896 w 2867"/>
                  <a:gd name="T89" fmla="*/ 599 h 1525"/>
                  <a:gd name="T90" fmla="*/ 1999 w 2867"/>
                  <a:gd name="T91" fmla="*/ 542 h 1525"/>
                  <a:gd name="T92" fmla="*/ 2058 w 2867"/>
                  <a:gd name="T93" fmla="*/ 471 h 1525"/>
                  <a:gd name="T94" fmla="*/ 2088 w 2867"/>
                  <a:gd name="T95" fmla="*/ 363 h 1525"/>
                  <a:gd name="T96" fmla="*/ 2119 w 2867"/>
                  <a:gd name="T97" fmla="*/ 236 h 1525"/>
                  <a:gd name="T98" fmla="*/ 2145 w 2867"/>
                  <a:gd name="T99" fmla="*/ 146 h 1525"/>
                  <a:gd name="T100" fmla="*/ 2160 w 2867"/>
                  <a:gd name="T101" fmla="*/ 98 h 1525"/>
                  <a:gd name="T102" fmla="*/ 2202 w 2867"/>
                  <a:gd name="T103" fmla="*/ 62 h 1525"/>
                  <a:gd name="T104" fmla="*/ 2262 w 2867"/>
                  <a:gd name="T105" fmla="*/ 36 h 1525"/>
                  <a:gd name="T106" fmla="*/ 2332 w 2867"/>
                  <a:gd name="T107" fmla="*/ 11 h 1525"/>
                  <a:gd name="T108" fmla="*/ 2364 w 2867"/>
                  <a:gd name="T109" fmla="*/ 0 h 1525"/>
                  <a:gd name="T110" fmla="*/ 2403 w 2867"/>
                  <a:gd name="T111" fmla="*/ 128 h 1525"/>
                  <a:gd name="T112" fmla="*/ 2484 w 2867"/>
                  <a:gd name="T113" fmla="*/ 369 h 1525"/>
                  <a:gd name="T114" fmla="*/ 2536 w 2867"/>
                  <a:gd name="T115" fmla="*/ 536 h 1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67"/>
                  <a:gd name="T175" fmla="*/ 0 h 1525"/>
                  <a:gd name="T176" fmla="*/ 2867 w 2867"/>
                  <a:gd name="T177" fmla="*/ 1525 h 15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67" h="1525">
                    <a:moveTo>
                      <a:pt x="2440" y="699"/>
                    </a:moveTo>
                    <a:lnTo>
                      <a:pt x="2440" y="699"/>
                    </a:lnTo>
                    <a:lnTo>
                      <a:pt x="2437" y="699"/>
                    </a:lnTo>
                    <a:lnTo>
                      <a:pt x="2430" y="702"/>
                    </a:lnTo>
                    <a:lnTo>
                      <a:pt x="2419" y="707"/>
                    </a:lnTo>
                    <a:lnTo>
                      <a:pt x="2406" y="713"/>
                    </a:lnTo>
                    <a:lnTo>
                      <a:pt x="2389" y="722"/>
                    </a:lnTo>
                    <a:lnTo>
                      <a:pt x="2370" y="731"/>
                    </a:lnTo>
                    <a:lnTo>
                      <a:pt x="2346" y="741"/>
                    </a:lnTo>
                    <a:lnTo>
                      <a:pt x="2322" y="752"/>
                    </a:lnTo>
                    <a:lnTo>
                      <a:pt x="2295" y="765"/>
                    </a:lnTo>
                    <a:lnTo>
                      <a:pt x="2265" y="779"/>
                    </a:lnTo>
                    <a:lnTo>
                      <a:pt x="2235" y="794"/>
                    </a:lnTo>
                    <a:lnTo>
                      <a:pt x="2203" y="809"/>
                    </a:lnTo>
                    <a:lnTo>
                      <a:pt x="2172" y="825"/>
                    </a:lnTo>
                    <a:lnTo>
                      <a:pt x="2137" y="840"/>
                    </a:lnTo>
                    <a:lnTo>
                      <a:pt x="2104" y="857"/>
                    </a:lnTo>
                    <a:lnTo>
                      <a:pt x="2070" y="873"/>
                    </a:lnTo>
                    <a:lnTo>
                      <a:pt x="2035" y="890"/>
                    </a:lnTo>
                    <a:lnTo>
                      <a:pt x="2001" y="906"/>
                    </a:lnTo>
                    <a:lnTo>
                      <a:pt x="1968" y="923"/>
                    </a:lnTo>
                    <a:lnTo>
                      <a:pt x="1936" y="939"/>
                    </a:lnTo>
                    <a:lnTo>
                      <a:pt x="1905" y="954"/>
                    </a:lnTo>
                    <a:lnTo>
                      <a:pt x="1875" y="969"/>
                    </a:lnTo>
                    <a:lnTo>
                      <a:pt x="1846" y="983"/>
                    </a:lnTo>
                    <a:lnTo>
                      <a:pt x="1819" y="996"/>
                    </a:lnTo>
                    <a:lnTo>
                      <a:pt x="1795" y="1008"/>
                    </a:lnTo>
                    <a:lnTo>
                      <a:pt x="1773" y="1019"/>
                    </a:lnTo>
                    <a:lnTo>
                      <a:pt x="1755" y="1029"/>
                    </a:lnTo>
                    <a:lnTo>
                      <a:pt x="1738" y="1037"/>
                    </a:lnTo>
                    <a:lnTo>
                      <a:pt x="1725" y="1043"/>
                    </a:lnTo>
                    <a:lnTo>
                      <a:pt x="1714" y="1049"/>
                    </a:lnTo>
                    <a:lnTo>
                      <a:pt x="1708" y="1053"/>
                    </a:lnTo>
                    <a:lnTo>
                      <a:pt x="1707" y="1053"/>
                    </a:lnTo>
                    <a:lnTo>
                      <a:pt x="1708" y="1059"/>
                    </a:lnTo>
                    <a:lnTo>
                      <a:pt x="1708" y="1067"/>
                    </a:lnTo>
                    <a:lnTo>
                      <a:pt x="1714" y="1076"/>
                    </a:lnTo>
                    <a:lnTo>
                      <a:pt x="1722" y="1088"/>
                    </a:lnTo>
                    <a:lnTo>
                      <a:pt x="1734" y="1100"/>
                    </a:lnTo>
                    <a:lnTo>
                      <a:pt x="1752" y="1110"/>
                    </a:lnTo>
                    <a:lnTo>
                      <a:pt x="1779" y="1116"/>
                    </a:lnTo>
                    <a:lnTo>
                      <a:pt x="1812" y="1121"/>
                    </a:lnTo>
                    <a:lnTo>
                      <a:pt x="1815" y="1121"/>
                    </a:lnTo>
                    <a:lnTo>
                      <a:pt x="1822" y="1124"/>
                    </a:lnTo>
                    <a:lnTo>
                      <a:pt x="1837" y="1125"/>
                    </a:lnTo>
                    <a:lnTo>
                      <a:pt x="1857" y="1127"/>
                    </a:lnTo>
                    <a:lnTo>
                      <a:pt x="1881" y="1130"/>
                    </a:lnTo>
                    <a:lnTo>
                      <a:pt x="1909" y="1134"/>
                    </a:lnTo>
                    <a:lnTo>
                      <a:pt x="1941" y="1140"/>
                    </a:lnTo>
                    <a:lnTo>
                      <a:pt x="1977" y="1145"/>
                    </a:lnTo>
                    <a:lnTo>
                      <a:pt x="2016" y="1151"/>
                    </a:lnTo>
                    <a:lnTo>
                      <a:pt x="2056" y="1155"/>
                    </a:lnTo>
                    <a:lnTo>
                      <a:pt x="2101" y="1161"/>
                    </a:lnTo>
                    <a:lnTo>
                      <a:pt x="2148" y="1169"/>
                    </a:lnTo>
                    <a:lnTo>
                      <a:pt x="2194" y="1175"/>
                    </a:lnTo>
                    <a:lnTo>
                      <a:pt x="2242" y="1182"/>
                    </a:lnTo>
                    <a:lnTo>
                      <a:pt x="2292" y="1188"/>
                    </a:lnTo>
                    <a:lnTo>
                      <a:pt x="2341" y="1196"/>
                    </a:lnTo>
                    <a:lnTo>
                      <a:pt x="2391" y="1203"/>
                    </a:lnTo>
                    <a:lnTo>
                      <a:pt x="2440" y="1211"/>
                    </a:lnTo>
                    <a:lnTo>
                      <a:pt x="2488" y="1217"/>
                    </a:lnTo>
                    <a:lnTo>
                      <a:pt x="2535" y="1224"/>
                    </a:lnTo>
                    <a:lnTo>
                      <a:pt x="2581" y="1230"/>
                    </a:lnTo>
                    <a:lnTo>
                      <a:pt x="2625" y="1236"/>
                    </a:lnTo>
                    <a:lnTo>
                      <a:pt x="2665" y="1242"/>
                    </a:lnTo>
                    <a:lnTo>
                      <a:pt x="2704" y="1247"/>
                    </a:lnTo>
                    <a:lnTo>
                      <a:pt x="2739" y="1253"/>
                    </a:lnTo>
                    <a:lnTo>
                      <a:pt x="2772" y="1257"/>
                    </a:lnTo>
                    <a:lnTo>
                      <a:pt x="2799" y="1260"/>
                    </a:lnTo>
                    <a:lnTo>
                      <a:pt x="2823" y="1263"/>
                    </a:lnTo>
                    <a:lnTo>
                      <a:pt x="2841" y="1266"/>
                    </a:lnTo>
                    <a:lnTo>
                      <a:pt x="2856" y="1269"/>
                    </a:lnTo>
                    <a:lnTo>
                      <a:pt x="2863" y="1271"/>
                    </a:lnTo>
                    <a:lnTo>
                      <a:pt x="2866" y="1271"/>
                    </a:lnTo>
                    <a:lnTo>
                      <a:pt x="2862" y="1274"/>
                    </a:lnTo>
                    <a:lnTo>
                      <a:pt x="2851" y="1277"/>
                    </a:lnTo>
                    <a:lnTo>
                      <a:pt x="2836" y="1286"/>
                    </a:lnTo>
                    <a:lnTo>
                      <a:pt x="2818" y="1295"/>
                    </a:lnTo>
                    <a:lnTo>
                      <a:pt x="2796" y="1307"/>
                    </a:lnTo>
                    <a:lnTo>
                      <a:pt x="2772" y="1320"/>
                    </a:lnTo>
                    <a:lnTo>
                      <a:pt x="2745" y="1334"/>
                    </a:lnTo>
                    <a:lnTo>
                      <a:pt x="2718" y="1347"/>
                    </a:lnTo>
                    <a:lnTo>
                      <a:pt x="2691" y="1362"/>
                    </a:lnTo>
                    <a:lnTo>
                      <a:pt x="2665" y="1377"/>
                    </a:lnTo>
                    <a:lnTo>
                      <a:pt x="2640" y="1391"/>
                    </a:lnTo>
                    <a:lnTo>
                      <a:pt x="2617" y="1403"/>
                    </a:lnTo>
                    <a:lnTo>
                      <a:pt x="2598" y="1413"/>
                    </a:lnTo>
                    <a:lnTo>
                      <a:pt x="2581" y="1422"/>
                    </a:lnTo>
                    <a:lnTo>
                      <a:pt x="2569" y="1428"/>
                    </a:lnTo>
                    <a:lnTo>
                      <a:pt x="2562" y="1433"/>
                    </a:lnTo>
                    <a:lnTo>
                      <a:pt x="2556" y="1434"/>
                    </a:lnTo>
                    <a:lnTo>
                      <a:pt x="2541" y="1434"/>
                    </a:lnTo>
                    <a:lnTo>
                      <a:pt x="2517" y="1434"/>
                    </a:lnTo>
                    <a:lnTo>
                      <a:pt x="2487" y="1433"/>
                    </a:lnTo>
                    <a:lnTo>
                      <a:pt x="2449" y="1431"/>
                    </a:lnTo>
                    <a:lnTo>
                      <a:pt x="2406" y="1430"/>
                    </a:lnTo>
                    <a:lnTo>
                      <a:pt x="2358" y="1427"/>
                    </a:lnTo>
                    <a:lnTo>
                      <a:pt x="2302" y="1424"/>
                    </a:lnTo>
                    <a:lnTo>
                      <a:pt x="2244" y="1422"/>
                    </a:lnTo>
                    <a:lnTo>
                      <a:pt x="2181" y="1418"/>
                    </a:lnTo>
                    <a:lnTo>
                      <a:pt x="2115" y="1415"/>
                    </a:lnTo>
                    <a:lnTo>
                      <a:pt x="2046" y="1410"/>
                    </a:lnTo>
                    <a:lnTo>
                      <a:pt x="1974" y="1407"/>
                    </a:lnTo>
                    <a:lnTo>
                      <a:pt x="1900" y="1404"/>
                    </a:lnTo>
                    <a:lnTo>
                      <a:pt x="1827" y="1400"/>
                    </a:lnTo>
                    <a:lnTo>
                      <a:pt x="1752" y="1395"/>
                    </a:lnTo>
                    <a:lnTo>
                      <a:pt x="1677" y="1391"/>
                    </a:lnTo>
                    <a:lnTo>
                      <a:pt x="1603" y="1386"/>
                    </a:lnTo>
                    <a:lnTo>
                      <a:pt x="1530" y="1382"/>
                    </a:lnTo>
                    <a:lnTo>
                      <a:pt x="1459" y="1377"/>
                    </a:lnTo>
                    <a:lnTo>
                      <a:pt x="1389" y="1374"/>
                    </a:lnTo>
                    <a:lnTo>
                      <a:pt x="1324" y="1370"/>
                    </a:lnTo>
                    <a:lnTo>
                      <a:pt x="1261" y="1367"/>
                    </a:lnTo>
                    <a:lnTo>
                      <a:pt x="1204" y="1362"/>
                    </a:lnTo>
                    <a:lnTo>
                      <a:pt x="1150" y="1359"/>
                    </a:lnTo>
                    <a:lnTo>
                      <a:pt x="1101" y="1356"/>
                    </a:lnTo>
                    <a:lnTo>
                      <a:pt x="1059" y="1353"/>
                    </a:lnTo>
                    <a:lnTo>
                      <a:pt x="1023" y="1350"/>
                    </a:lnTo>
                    <a:lnTo>
                      <a:pt x="993" y="1349"/>
                    </a:lnTo>
                    <a:lnTo>
                      <a:pt x="972" y="1347"/>
                    </a:lnTo>
                    <a:lnTo>
                      <a:pt x="958" y="1347"/>
                    </a:lnTo>
                    <a:lnTo>
                      <a:pt x="952" y="1346"/>
                    </a:lnTo>
                    <a:lnTo>
                      <a:pt x="946" y="1347"/>
                    </a:lnTo>
                    <a:lnTo>
                      <a:pt x="928" y="1355"/>
                    </a:lnTo>
                    <a:lnTo>
                      <a:pt x="903" y="1365"/>
                    </a:lnTo>
                    <a:lnTo>
                      <a:pt x="876" y="1377"/>
                    </a:lnTo>
                    <a:lnTo>
                      <a:pt x="849" y="1389"/>
                    </a:lnTo>
                    <a:lnTo>
                      <a:pt x="825" y="1401"/>
                    </a:lnTo>
                    <a:lnTo>
                      <a:pt x="808" y="1407"/>
                    </a:lnTo>
                    <a:lnTo>
                      <a:pt x="802" y="1410"/>
                    </a:lnTo>
                    <a:lnTo>
                      <a:pt x="796" y="1413"/>
                    </a:lnTo>
                    <a:lnTo>
                      <a:pt x="781" y="1419"/>
                    </a:lnTo>
                    <a:lnTo>
                      <a:pt x="760" y="1427"/>
                    </a:lnTo>
                    <a:lnTo>
                      <a:pt x="735" y="1436"/>
                    </a:lnTo>
                    <a:lnTo>
                      <a:pt x="709" y="1445"/>
                    </a:lnTo>
                    <a:lnTo>
                      <a:pt x="687" y="1454"/>
                    </a:lnTo>
                    <a:lnTo>
                      <a:pt x="673" y="1460"/>
                    </a:lnTo>
                    <a:lnTo>
                      <a:pt x="667" y="1461"/>
                    </a:lnTo>
                    <a:lnTo>
                      <a:pt x="664" y="1463"/>
                    </a:lnTo>
                    <a:lnTo>
                      <a:pt x="654" y="1466"/>
                    </a:lnTo>
                    <a:lnTo>
                      <a:pt x="637" y="1470"/>
                    </a:lnTo>
                    <a:lnTo>
                      <a:pt x="615" y="1478"/>
                    </a:lnTo>
                    <a:lnTo>
                      <a:pt x="591" y="1484"/>
                    </a:lnTo>
                    <a:lnTo>
                      <a:pt x="559" y="1491"/>
                    </a:lnTo>
                    <a:lnTo>
                      <a:pt x="528" y="1500"/>
                    </a:lnTo>
                    <a:lnTo>
                      <a:pt x="495" y="1508"/>
                    </a:lnTo>
                    <a:lnTo>
                      <a:pt x="459" y="1514"/>
                    </a:lnTo>
                    <a:lnTo>
                      <a:pt x="423" y="1518"/>
                    </a:lnTo>
                    <a:lnTo>
                      <a:pt x="388" y="1523"/>
                    </a:lnTo>
                    <a:lnTo>
                      <a:pt x="354" y="1524"/>
                    </a:lnTo>
                    <a:lnTo>
                      <a:pt x="321" y="1524"/>
                    </a:lnTo>
                    <a:lnTo>
                      <a:pt x="292" y="1521"/>
                    </a:lnTo>
                    <a:lnTo>
                      <a:pt x="267" y="1515"/>
                    </a:lnTo>
                    <a:lnTo>
                      <a:pt x="244" y="1506"/>
                    </a:lnTo>
                    <a:lnTo>
                      <a:pt x="214" y="1487"/>
                    </a:lnTo>
                    <a:lnTo>
                      <a:pt x="198" y="1473"/>
                    </a:lnTo>
                    <a:lnTo>
                      <a:pt x="192" y="1464"/>
                    </a:lnTo>
                    <a:lnTo>
                      <a:pt x="192" y="1461"/>
                    </a:lnTo>
                    <a:lnTo>
                      <a:pt x="193" y="1458"/>
                    </a:lnTo>
                    <a:lnTo>
                      <a:pt x="196" y="1458"/>
                    </a:lnTo>
                    <a:lnTo>
                      <a:pt x="193" y="1458"/>
                    </a:lnTo>
                    <a:lnTo>
                      <a:pt x="183" y="1458"/>
                    </a:lnTo>
                    <a:lnTo>
                      <a:pt x="174" y="1458"/>
                    </a:lnTo>
                    <a:lnTo>
                      <a:pt x="162" y="1458"/>
                    </a:lnTo>
                    <a:lnTo>
                      <a:pt x="147" y="1458"/>
                    </a:lnTo>
                    <a:lnTo>
                      <a:pt x="132" y="1460"/>
                    </a:lnTo>
                    <a:lnTo>
                      <a:pt x="115" y="1461"/>
                    </a:lnTo>
                    <a:lnTo>
                      <a:pt x="97" y="1461"/>
                    </a:lnTo>
                    <a:lnTo>
                      <a:pt x="79" y="1461"/>
                    </a:lnTo>
                    <a:lnTo>
                      <a:pt x="63" y="1463"/>
                    </a:lnTo>
                    <a:lnTo>
                      <a:pt x="46" y="1463"/>
                    </a:lnTo>
                    <a:lnTo>
                      <a:pt x="33" y="1461"/>
                    </a:lnTo>
                    <a:lnTo>
                      <a:pt x="19" y="1460"/>
                    </a:lnTo>
                    <a:lnTo>
                      <a:pt x="9" y="1457"/>
                    </a:lnTo>
                    <a:lnTo>
                      <a:pt x="3" y="1454"/>
                    </a:lnTo>
                    <a:lnTo>
                      <a:pt x="0" y="1449"/>
                    </a:lnTo>
                    <a:lnTo>
                      <a:pt x="0" y="1443"/>
                    </a:lnTo>
                    <a:lnTo>
                      <a:pt x="6" y="1436"/>
                    </a:lnTo>
                    <a:lnTo>
                      <a:pt x="21" y="1419"/>
                    </a:lnTo>
                    <a:lnTo>
                      <a:pt x="36" y="1401"/>
                    </a:lnTo>
                    <a:lnTo>
                      <a:pt x="49" y="1383"/>
                    </a:lnTo>
                    <a:lnTo>
                      <a:pt x="66" y="1365"/>
                    </a:lnTo>
                    <a:lnTo>
                      <a:pt x="84" y="1347"/>
                    </a:lnTo>
                    <a:lnTo>
                      <a:pt x="102" y="1328"/>
                    </a:lnTo>
                    <a:lnTo>
                      <a:pt x="123" y="1307"/>
                    </a:lnTo>
                    <a:lnTo>
                      <a:pt x="148" y="1286"/>
                    </a:lnTo>
                    <a:lnTo>
                      <a:pt x="163" y="1274"/>
                    </a:lnTo>
                    <a:lnTo>
                      <a:pt x="181" y="1260"/>
                    </a:lnTo>
                    <a:lnTo>
                      <a:pt x="202" y="1247"/>
                    </a:lnTo>
                    <a:lnTo>
                      <a:pt x="226" y="1230"/>
                    </a:lnTo>
                    <a:lnTo>
                      <a:pt x="252" y="1214"/>
                    </a:lnTo>
                    <a:lnTo>
                      <a:pt x="279" y="1197"/>
                    </a:lnTo>
                    <a:lnTo>
                      <a:pt x="309" y="1179"/>
                    </a:lnTo>
                    <a:lnTo>
                      <a:pt x="340" y="1161"/>
                    </a:lnTo>
                    <a:lnTo>
                      <a:pt x="372" y="1143"/>
                    </a:lnTo>
                    <a:lnTo>
                      <a:pt x="405" y="1124"/>
                    </a:lnTo>
                    <a:lnTo>
                      <a:pt x="439" y="1106"/>
                    </a:lnTo>
                    <a:lnTo>
                      <a:pt x="472" y="1088"/>
                    </a:lnTo>
                    <a:lnTo>
                      <a:pt x="507" y="1070"/>
                    </a:lnTo>
                    <a:lnTo>
                      <a:pt x="540" y="1053"/>
                    </a:lnTo>
                    <a:lnTo>
                      <a:pt x="571" y="1037"/>
                    </a:lnTo>
                    <a:lnTo>
                      <a:pt x="603" y="1020"/>
                    </a:lnTo>
                    <a:lnTo>
                      <a:pt x="1413" y="642"/>
                    </a:lnTo>
                    <a:lnTo>
                      <a:pt x="1417" y="642"/>
                    </a:lnTo>
                    <a:lnTo>
                      <a:pt x="1428" y="642"/>
                    </a:lnTo>
                    <a:lnTo>
                      <a:pt x="1443" y="642"/>
                    </a:lnTo>
                    <a:lnTo>
                      <a:pt x="1465" y="642"/>
                    </a:lnTo>
                    <a:lnTo>
                      <a:pt x="1489" y="644"/>
                    </a:lnTo>
                    <a:lnTo>
                      <a:pt x="1518" y="645"/>
                    </a:lnTo>
                    <a:lnTo>
                      <a:pt x="1548" y="645"/>
                    </a:lnTo>
                    <a:lnTo>
                      <a:pt x="1579" y="645"/>
                    </a:lnTo>
                    <a:lnTo>
                      <a:pt x="1611" y="647"/>
                    </a:lnTo>
                    <a:lnTo>
                      <a:pt x="1641" y="648"/>
                    </a:lnTo>
                    <a:lnTo>
                      <a:pt x="1671" y="648"/>
                    </a:lnTo>
                    <a:lnTo>
                      <a:pt x="1698" y="648"/>
                    </a:lnTo>
                    <a:lnTo>
                      <a:pt x="1722" y="648"/>
                    </a:lnTo>
                    <a:lnTo>
                      <a:pt x="1740" y="648"/>
                    </a:lnTo>
                    <a:lnTo>
                      <a:pt x="1753" y="648"/>
                    </a:lnTo>
                    <a:lnTo>
                      <a:pt x="1761" y="648"/>
                    </a:lnTo>
                    <a:lnTo>
                      <a:pt x="1782" y="642"/>
                    </a:lnTo>
                    <a:lnTo>
                      <a:pt x="1803" y="635"/>
                    </a:lnTo>
                    <a:lnTo>
                      <a:pt x="1825" y="626"/>
                    </a:lnTo>
                    <a:lnTo>
                      <a:pt x="1849" y="618"/>
                    </a:lnTo>
                    <a:lnTo>
                      <a:pt x="1872" y="609"/>
                    </a:lnTo>
                    <a:lnTo>
                      <a:pt x="1896" y="599"/>
                    </a:lnTo>
                    <a:lnTo>
                      <a:pt x="1918" y="588"/>
                    </a:lnTo>
                    <a:lnTo>
                      <a:pt x="1939" y="578"/>
                    </a:lnTo>
                    <a:lnTo>
                      <a:pt x="1962" y="567"/>
                    </a:lnTo>
                    <a:lnTo>
                      <a:pt x="1981" y="555"/>
                    </a:lnTo>
                    <a:lnTo>
                      <a:pt x="1999" y="542"/>
                    </a:lnTo>
                    <a:lnTo>
                      <a:pt x="2017" y="530"/>
                    </a:lnTo>
                    <a:lnTo>
                      <a:pt x="2031" y="515"/>
                    </a:lnTo>
                    <a:lnTo>
                      <a:pt x="2043" y="501"/>
                    </a:lnTo>
                    <a:lnTo>
                      <a:pt x="2052" y="486"/>
                    </a:lnTo>
                    <a:lnTo>
                      <a:pt x="2058" y="471"/>
                    </a:lnTo>
                    <a:lnTo>
                      <a:pt x="2064" y="453"/>
                    </a:lnTo>
                    <a:lnTo>
                      <a:pt x="2068" y="434"/>
                    </a:lnTo>
                    <a:lnTo>
                      <a:pt x="2074" y="411"/>
                    </a:lnTo>
                    <a:lnTo>
                      <a:pt x="2080" y="387"/>
                    </a:lnTo>
                    <a:lnTo>
                      <a:pt x="2088" y="363"/>
                    </a:lnTo>
                    <a:lnTo>
                      <a:pt x="2094" y="338"/>
                    </a:lnTo>
                    <a:lnTo>
                      <a:pt x="2100" y="311"/>
                    </a:lnTo>
                    <a:lnTo>
                      <a:pt x="2107" y="285"/>
                    </a:lnTo>
                    <a:lnTo>
                      <a:pt x="2113" y="261"/>
                    </a:lnTo>
                    <a:lnTo>
                      <a:pt x="2119" y="236"/>
                    </a:lnTo>
                    <a:lnTo>
                      <a:pt x="2125" y="213"/>
                    </a:lnTo>
                    <a:lnTo>
                      <a:pt x="2131" y="192"/>
                    </a:lnTo>
                    <a:lnTo>
                      <a:pt x="2136" y="174"/>
                    </a:lnTo>
                    <a:lnTo>
                      <a:pt x="2140" y="158"/>
                    </a:lnTo>
                    <a:lnTo>
                      <a:pt x="2145" y="146"/>
                    </a:lnTo>
                    <a:lnTo>
                      <a:pt x="2148" y="137"/>
                    </a:lnTo>
                    <a:lnTo>
                      <a:pt x="2148" y="126"/>
                    </a:lnTo>
                    <a:lnTo>
                      <a:pt x="2151" y="117"/>
                    </a:lnTo>
                    <a:lnTo>
                      <a:pt x="2154" y="107"/>
                    </a:lnTo>
                    <a:lnTo>
                      <a:pt x="2160" y="98"/>
                    </a:lnTo>
                    <a:lnTo>
                      <a:pt x="2164" y="90"/>
                    </a:lnTo>
                    <a:lnTo>
                      <a:pt x="2173" y="81"/>
                    </a:lnTo>
                    <a:lnTo>
                      <a:pt x="2182" y="74"/>
                    </a:lnTo>
                    <a:lnTo>
                      <a:pt x="2194" y="66"/>
                    </a:lnTo>
                    <a:lnTo>
                      <a:pt x="2202" y="62"/>
                    </a:lnTo>
                    <a:lnTo>
                      <a:pt x="2211" y="57"/>
                    </a:lnTo>
                    <a:lnTo>
                      <a:pt x="2221" y="53"/>
                    </a:lnTo>
                    <a:lnTo>
                      <a:pt x="2235" y="47"/>
                    </a:lnTo>
                    <a:lnTo>
                      <a:pt x="2248" y="41"/>
                    </a:lnTo>
                    <a:lnTo>
                      <a:pt x="2262" y="36"/>
                    </a:lnTo>
                    <a:lnTo>
                      <a:pt x="2278" y="30"/>
                    </a:lnTo>
                    <a:lnTo>
                      <a:pt x="2292" y="24"/>
                    </a:lnTo>
                    <a:lnTo>
                      <a:pt x="2305" y="20"/>
                    </a:lnTo>
                    <a:lnTo>
                      <a:pt x="2319" y="14"/>
                    </a:lnTo>
                    <a:lnTo>
                      <a:pt x="2332" y="11"/>
                    </a:lnTo>
                    <a:lnTo>
                      <a:pt x="2343" y="6"/>
                    </a:lnTo>
                    <a:lnTo>
                      <a:pt x="2352" y="3"/>
                    </a:lnTo>
                    <a:lnTo>
                      <a:pt x="2359" y="2"/>
                    </a:lnTo>
                    <a:lnTo>
                      <a:pt x="2362" y="0"/>
                    </a:lnTo>
                    <a:lnTo>
                      <a:pt x="2364" y="0"/>
                    </a:lnTo>
                    <a:lnTo>
                      <a:pt x="2365" y="6"/>
                    </a:lnTo>
                    <a:lnTo>
                      <a:pt x="2370" y="24"/>
                    </a:lnTo>
                    <a:lnTo>
                      <a:pt x="2379" y="51"/>
                    </a:lnTo>
                    <a:lnTo>
                      <a:pt x="2389" y="87"/>
                    </a:lnTo>
                    <a:lnTo>
                      <a:pt x="2403" y="128"/>
                    </a:lnTo>
                    <a:lnTo>
                      <a:pt x="2418" y="173"/>
                    </a:lnTo>
                    <a:lnTo>
                      <a:pt x="2434" y="221"/>
                    </a:lnTo>
                    <a:lnTo>
                      <a:pt x="2451" y="272"/>
                    </a:lnTo>
                    <a:lnTo>
                      <a:pt x="2467" y="321"/>
                    </a:lnTo>
                    <a:lnTo>
                      <a:pt x="2484" y="369"/>
                    </a:lnTo>
                    <a:lnTo>
                      <a:pt x="2497" y="414"/>
                    </a:lnTo>
                    <a:lnTo>
                      <a:pt x="2511" y="455"/>
                    </a:lnTo>
                    <a:lnTo>
                      <a:pt x="2523" y="491"/>
                    </a:lnTo>
                    <a:lnTo>
                      <a:pt x="2530" y="518"/>
                    </a:lnTo>
                    <a:lnTo>
                      <a:pt x="2536" y="536"/>
                    </a:lnTo>
                    <a:lnTo>
                      <a:pt x="2538" y="542"/>
                    </a:lnTo>
                    <a:lnTo>
                      <a:pt x="2440" y="699"/>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31" name="Freeform 14"/>
              <p:cNvSpPr>
                <a:spLocks/>
              </p:cNvSpPr>
              <p:nvPr/>
            </p:nvSpPr>
            <p:spPr bwMode="auto">
              <a:xfrm>
                <a:off x="2253" y="1796"/>
                <a:ext cx="2322" cy="850"/>
              </a:xfrm>
              <a:custGeom>
                <a:avLst/>
                <a:gdLst>
                  <a:gd name="T0" fmla="*/ 1951 w 2322"/>
                  <a:gd name="T1" fmla="*/ 71 h 850"/>
                  <a:gd name="T2" fmla="*/ 1740 w 2322"/>
                  <a:gd name="T3" fmla="*/ 147 h 850"/>
                  <a:gd name="T4" fmla="*/ 1516 w 2322"/>
                  <a:gd name="T5" fmla="*/ 228 h 850"/>
                  <a:gd name="T6" fmla="*/ 1289 w 2322"/>
                  <a:gd name="T7" fmla="*/ 312 h 850"/>
                  <a:gd name="T8" fmla="*/ 1063 w 2322"/>
                  <a:gd name="T9" fmla="*/ 396 h 850"/>
                  <a:gd name="T10" fmla="*/ 842 w 2322"/>
                  <a:gd name="T11" fmla="*/ 476 h 850"/>
                  <a:gd name="T12" fmla="*/ 632 w 2322"/>
                  <a:gd name="T13" fmla="*/ 551 h 850"/>
                  <a:gd name="T14" fmla="*/ 438 w 2322"/>
                  <a:gd name="T15" fmla="*/ 615 h 850"/>
                  <a:gd name="T16" fmla="*/ 265 w 2322"/>
                  <a:gd name="T17" fmla="*/ 668 h 850"/>
                  <a:gd name="T18" fmla="*/ 119 w 2322"/>
                  <a:gd name="T19" fmla="*/ 706 h 850"/>
                  <a:gd name="T20" fmla="*/ 6 w 2322"/>
                  <a:gd name="T21" fmla="*/ 725 h 850"/>
                  <a:gd name="T22" fmla="*/ 1 w 2322"/>
                  <a:gd name="T23" fmla="*/ 756 h 850"/>
                  <a:gd name="T24" fmla="*/ 1 w 2322"/>
                  <a:gd name="T25" fmla="*/ 783 h 850"/>
                  <a:gd name="T26" fmla="*/ 13 w 2322"/>
                  <a:gd name="T27" fmla="*/ 808 h 850"/>
                  <a:gd name="T28" fmla="*/ 49 w 2322"/>
                  <a:gd name="T29" fmla="*/ 827 h 850"/>
                  <a:gd name="T30" fmla="*/ 115 w 2322"/>
                  <a:gd name="T31" fmla="*/ 843 h 850"/>
                  <a:gd name="T32" fmla="*/ 213 w 2322"/>
                  <a:gd name="T33" fmla="*/ 849 h 850"/>
                  <a:gd name="T34" fmla="*/ 319 w 2322"/>
                  <a:gd name="T35" fmla="*/ 836 h 850"/>
                  <a:gd name="T36" fmla="*/ 432 w 2322"/>
                  <a:gd name="T37" fmla="*/ 805 h 850"/>
                  <a:gd name="T38" fmla="*/ 553 w 2322"/>
                  <a:gd name="T39" fmla="*/ 762 h 850"/>
                  <a:gd name="T40" fmla="*/ 683 w 2322"/>
                  <a:gd name="T41" fmla="*/ 709 h 850"/>
                  <a:gd name="T42" fmla="*/ 766 w 2322"/>
                  <a:gd name="T43" fmla="*/ 660 h 850"/>
                  <a:gd name="T44" fmla="*/ 759 w 2322"/>
                  <a:gd name="T45" fmla="*/ 623 h 850"/>
                  <a:gd name="T46" fmla="*/ 780 w 2322"/>
                  <a:gd name="T47" fmla="*/ 588 h 850"/>
                  <a:gd name="T48" fmla="*/ 823 w 2322"/>
                  <a:gd name="T49" fmla="*/ 553 h 850"/>
                  <a:gd name="T50" fmla="*/ 890 w 2322"/>
                  <a:gd name="T51" fmla="*/ 519 h 850"/>
                  <a:gd name="T52" fmla="*/ 970 w 2322"/>
                  <a:gd name="T53" fmla="*/ 485 h 850"/>
                  <a:gd name="T54" fmla="*/ 1066 w 2322"/>
                  <a:gd name="T55" fmla="*/ 455 h 850"/>
                  <a:gd name="T56" fmla="*/ 1170 w 2322"/>
                  <a:gd name="T57" fmla="*/ 429 h 850"/>
                  <a:gd name="T58" fmla="*/ 1279 w 2322"/>
                  <a:gd name="T59" fmla="*/ 405 h 850"/>
                  <a:gd name="T60" fmla="*/ 1389 w 2322"/>
                  <a:gd name="T61" fmla="*/ 388 h 850"/>
                  <a:gd name="T62" fmla="*/ 1500 w 2322"/>
                  <a:gd name="T63" fmla="*/ 377 h 850"/>
                  <a:gd name="T64" fmla="*/ 1541 w 2322"/>
                  <a:gd name="T65" fmla="*/ 370 h 850"/>
                  <a:gd name="T66" fmla="*/ 1582 w 2322"/>
                  <a:gd name="T67" fmla="*/ 351 h 850"/>
                  <a:gd name="T68" fmla="*/ 1653 w 2322"/>
                  <a:gd name="T69" fmla="*/ 315 h 850"/>
                  <a:gd name="T70" fmla="*/ 1744 w 2322"/>
                  <a:gd name="T71" fmla="*/ 273 h 850"/>
                  <a:gd name="T72" fmla="*/ 1850 w 2322"/>
                  <a:gd name="T73" fmla="*/ 224 h 850"/>
                  <a:gd name="T74" fmla="*/ 1960 w 2322"/>
                  <a:gd name="T75" fmla="*/ 171 h 850"/>
                  <a:gd name="T76" fmla="*/ 2069 w 2322"/>
                  <a:gd name="T77" fmla="*/ 119 h 850"/>
                  <a:gd name="T78" fmla="*/ 2167 w 2322"/>
                  <a:gd name="T79" fmla="*/ 72 h 850"/>
                  <a:gd name="T80" fmla="*/ 2248 w 2322"/>
                  <a:gd name="T81" fmla="*/ 35 h 850"/>
                  <a:gd name="T82" fmla="*/ 2302 w 2322"/>
                  <a:gd name="T83" fmla="*/ 10 h 850"/>
                  <a:gd name="T84" fmla="*/ 2321 w 2322"/>
                  <a:gd name="T85" fmla="*/ 0 h 850"/>
                  <a:gd name="T86" fmla="*/ 2300 w 2322"/>
                  <a:gd name="T87" fmla="*/ 3 h 850"/>
                  <a:gd name="T88" fmla="*/ 2248 w 2322"/>
                  <a:gd name="T89" fmla="*/ 7 h 850"/>
                  <a:gd name="T90" fmla="*/ 2184 w 2322"/>
                  <a:gd name="T91" fmla="*/ 15 h 850"/>
                  <a:gd name="T92" fmla="*/ 2124 w 2322"/>
                  <a:gd name="T93" fmla="*/ 21 h 850"/>
                  <a:gd name="T94" fmla="*/ 2088 w 2322"/>
                  <a:gd name="T95" fmla="*/ 25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850"/>
                  <a:gd name="T146" fmla="*/ 2322 w 232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850">
                    <a:moveTo>
                      <a:pt x="2085" y="25"/>
                    </a:moveTo>
                    <a:lnTo>
                      <a:pt x="2020" y="47"/>
                    </a:lnTo>
                    <a:lnTo>
                      <a:pt x="1951" y="71"/>
                    </a:lnTo>
                    <a:lnTo>
                      <a:pt x="1883" y="96"/>
                    </a:lnTo>
                    <a:lnTo>
                      <a:pt x="1811" y="121"/>
                    </a:lnTo>
                    <a:lnTo>
                      <a:pt x="1740" y="147"/>
                    </a:lnTo>
                    <a:lnTo>
                      <a:pt x="1667" y="174"/>
                    </a:lnTo>
                    <a:lnTo>
                      <a:pt x="1592" y="200"/>
                    </a:lnTo>
                    <a:lnTo>
                      <a:pt x="1516" y="228"/>
                    </a:lnTo>
                    <a:lnTo>
                      <a:pt x="1441" y="256"/>
                    </a:lnTo>
                    <a:lnTo>
                      <a:pt x="1365" y="284"/>
                    </a:lnTo>
                    <a:lnTo>
                      <a:pt x="1289" y="312"/>
                    </a:lnTo>
                    <a:lnTo>
                      <a:pt x="1213" y="340"/>
                    </a:lnTo>
                    <a:lnTo>
                      <a:pt x="1139" y="368"/>
                    </a:lnTo>
                    <a:lnTo>
                      <a:pt x="1063" y="396"/>
                    </a:lnTo>
                    <a:lnTo>
                      <a:pt x="988" y="423"/>
                    </a:lnTo>
                    <a:lnTo>
                      <a:pt x="915" y="450"/>
                    </a:lnTo>
                    <a:lnTo>
                      <a:pt x="842" y="476"/>
                    </a:lnTo>
                    <a:lnTo>
                      <a:pt x="771" y="503"/>
                    </a:lnTo>
                    <a:lnTo>
                      <a:pt x="701" y="526"/>
                    </a:lnTo>
                    <a:lnTo>
                      <a:pt x="632" y="551"/>
                    </a:lnTo>
                    <a:lnTo>
                      <a:pt x="565" y="573"/>
                    </a:lnTo>
                    <a:lnTo>
                      <a:pt x="501" y="594"/>
                    </a:lnTo>
                    <a:lnTo>
                      <a:pt x="438" y="615"/>
                    </a:lnTo>
                    <a:lnTo>
                      <a:pt x="379" y="634"/>
                    </a:lnTo>
                    <a:lnTo>
                      <a:pt x="320" y="653"/>
                    </a:lnTo>
                    <a:lnTo>
                      <a:pt x="265" y="668"/>
                    </a:lnTo>
                    <a:lnTo>
                      <a:pt x="213" y="682"/>
                    </a:lnTo>
                    <a:lnTo>
                      <a:pt x="165" y="696"/>
                    </a:lnTo>
                    <a:lnTo>
                      <a:pt x="119" y="706"/>
                    </a:lnTo>
                    <a:lnTo>
                      <a:pt x="78" y="715"/>
                    </a:lnTo>
                    <a:lnTo>
                      <a:pt x="39" y="721"/>
                    </a:lnTo>
                    <a:lnTo>
                      <a:pt x="6" y="725"/>
                    </a:lnTo>
                    <a:lnTo>
                      <a:pt x="4" y="736"/>
                    </a:lnTo>
                    <a:lnTo>
                      <a:pt x="1" y="746"/>
                    </a:lnTo>
                    <a:lnTo>
                      <a:pt x="1" y="756"/>
                    </a:lnTo>
                    <a:lnTo>
                      <a:pt x="0" y="765"/>
                    </a:lnTo>
                    <a:lnTo>
                      <a:pt x="0" y="775"/>
                    </a:lnTo>
                    <a:lnTo>
                      <a:pt x="1" y="783"/>
                    </a:lnTo>
                    <a:lnTo>
                      <a:pt x="3" y="792"/>
                    </a:lnTo>
                    <a:lnTo>
                      <a:pt x="7" y="799"/>
                    </a:lnTo>
                    <a:lnTo>
                      <a:pt x="13" y="808"/>
                    </a:lnTo>
                    <a:lnTo>
                      <a:pt x="22" y="815"/>
                    </a:lnTo>
                    <a:lnTo>
                      <a:pt x="34" y="821"/>
                    </a:lnTo>
                    <a:lnTo>
                      <a:pt x="49" y="827"/>
                    </a:lnTo>
                    <a:lnTo>
                      <a:pt x="67" y="833"/>
                    </a:lnTo>
                    <a:lnTo>
                      <a:pt x="89" y="837"/>
                    </a:lnTo>
                    <a:lnTo>
                      <a:pt x="115" y="843"/>
                    </a:lnTo>
                    <a:lnTo>
                      <a:pt x="146" y="848"/>
                    </a:lnTo>
                    <a:lnTo>
                      <a:pt x="179" y="849"/>
                    </a:lnTo>
                    <a:lnTo>
                      <a:pt x="213" y="849"/>
                    </a:lnTo>
                    <a:lnTo>
                      <a:pt x="247" y="848"/>
                    </a:lnTo>
                    <a:lnTo>
                      <a:pt x="282" y="842"/>
                    </a:lnTo>
                    <a:lnTo>
                      <a:pt x="319" y="836"/>
                    </a:lnTo>
                    <a:lnTo>
                      <a:pt x="355" y="827"/>
                    </a:lnTo>
                    <a:lnTo>
                      <a:pt x="394" y="817"/>
                    </a:lnTo>
                    <a:lnTo>
                      <a:pt x="432" y="805"/>
                    </a:lnTo>
                    <a:lnTo>
                      <a:pt x="473" y="792"/>
                    </a:lnTo>
                    <a:lnTo>
                      <a:pt x="513" y="777"/>
                    </a:lnTo>
                    <a:lnTo>
                      <a:pt x="553" y="762"/>
                    </a:lnTo>
                    <a:lnTo>
                      <a:pt x="596" y="744"/>
                    </a:lnTo>
                    <a:lnTo>
                      <a:pt x="640" y="727"/>
                    </a:lnTo>
                    <a:lnTo>
                      <a:pt x="683" y="709"/>
                    </a:lnTo>
                    <a:lnTo>
                      <a:pt x="729" y="690"/>
                    </a:lnTo>
                    <a:lnTo>
                      <a:pt x="775" y="672"/>
                    </a:lnTo>
                    <a:lnTo>
                      <a:pt x="766" y="660"/>
                    </a:lnTo>
                    <a:lnTo>
                      <a:pt x="759" y="649"/>
                    </a:lnTo>
                    <a:lnTo>
                      <a:pt x="757" y="637"/>
                    </a:lnTo>
                    <a:lnTo>
                      <a:pt x="759" y="623"/>
                    </a:lnTo>
                    <a:lnTo>
                      <a:pt x="763" y="612"/>
                    </a:lnTo>
                    <a:lnTo>
                      <a:pt x="769" y="601"/>
                    </a:lnTo>
                    <a:lnTo>
                      <a:pt x="780" y="588"/>
                    </a:lnTo>
                    <a:lnTo>
                      <a:pt x="792" y="576"/>
                    </a:lnTo>
                    <a:lnTo>
                      <a:pt x="806" y="565"/>
                    </a:lnTo>
                    <a:lnTo>
                      <a:pt x="823" y="553"/>
                    </a:lnTo>
                    <a:lnTo>
                      <a:pt x="842" y="541"/>
                    </a:lnTo>
                    <a:lnTo>
                      <a:pt x="865" y="529"/>
                    </a:lnTo>
                    <a:lnTo>
                      <a:pt x="890" y="519"/>
                    </a:lnTo>
                    <a:lnTo>
                      <a:pt x="914" y="507"/>
                    </a:lnTo>
                    <a:lnTo>
                      <a:pt x="942" y="497"/>
                    </a:lnTo>
                    <a:lnTo>
                      <a:pt x="970" y="485"/>
                    </a:lnTo>
                    <a:lnTo>
                      <a:pt x="1000" y="475"/>
                    </a:lnTo>
                    <a:lnTo>
                      <a:pt x="1033" y="464"/>
                    </a:lnTo>
                    <a:lnTo>
                      <a:pt x="1066" y="455"/>
                    </a:lnTo>
                    <a:lnTo>
                      <a:pt x="1100" y="447"/>
                    </a:lnTo>
                    <a:lnTo>
                      <a:pt x="1134" y="436"/>
                    </a:lnTo>
                    <a:lnTo>
                      <a:pt x="1170" y="429"/>
                    </a:lnTo>
                    <a:lnTo>
                      <a:pt x="1206" y="420"/>
                    </a:lnTo>
                    <a:lnTo>
                      <a:pt x="1242" y="413"/>
                    </a:lnTo>
                    <a:lnTo>
                      <a:pt x="1279" y="405"/>
                    </a:lnTo>
                    <a:lnTo>
                      <a:pt x="1316" y="399"/>
                    </a:lnTo>
                    <a:lnTo>
                      <a:pt x="1354" y="394"/>
                    </a:lnTo>
                    <a:lnTo>
                      <a:pt x="1389" y="388"/>
                    </a:lnTo>
                    <a:lnTo>
                      <a:pt x="1427" y="385"/>
                    </a:lnTo>
                    <a:lnTo>
                      <a:pt x="1462" y="380"/>
                    </a:lnTo>
                    <a:lnTo>
                      <a:pt x="1500" y="377"/>
                    </a:lnTo>
                    <a:lnTo>
                      <a:pt x="1534" y="374"/>
                    </a:lnTo>
                    <a:lnTo>
                      <a:pt x="1535" y="373"/>
                    </a:lnTo>
                    <a:lnTo>
                      <a:pt x="1541" y="370"/>
                    </a:lnTo>
                    <a:lnTo>
                      <a:pt x="1550" y="364"/>
                    </a:lnTo>
                    <a:lnTo>
                      <a:pt x="1565" y="358"/>
                    </a:lnTo>
                    <a:lnTo>
                      <a:pt x="1582" y="351"/>
                    </a:lnTo>
                    <a:lnTo>
                      <a:pt x="1602" y="340"/>
                    </a:lnTo>
                    <a:lnTo>
                      <a:pt x="1626" y="329"/>
                    </a:lnTo>
                    <a:lnTo>
                      <a:pt x="1653" y="315"/>
                    </a:lnTo>
                    <a:lnTo>
                      <a:pt x="1681" y="302"/>
                    </a:lnTo>
                    <a:lnTo>
                      <a:pt x="1711" y="289"/>
                    </a:lnTo>
                    <a:lnTo>
                      <a:pt x="1744" y="273"/>
                    </a:lnTo>
                    <a:lnTo>
                      <a:pt x="1778" y="256"/>
                    </a:lnTo>
                    <a:lnTo>
                      <a:pt x="1813" y="240"/>
                    </a:lnTo>
                    <a:lnTo>
                      <a:pt x="1850" y="224"/>
                    </a:lnTo>
                    <a:lnTo>
                      <a:pt x="1887" y="205"/>
                    </a:lnTo>
                    <a:lnTo>
                      <a:pt x="1923" y="187"/>
                    </a:lnTo>
                    <a:lnTo>
                      <a:pt x="1960" y="171"/>
                    </a:lnTo>
                    <a:lnTo>
                      <a:pt x="1998" y="153"/>
                    </a:lnTo>
                    <a:lnTo>
                      <a:pt x="2033" y="136"/>
                    </a:lnTo>
                    <a:lnTo>
                      <a:pt x="2069" y="119"/>
                    </a:lnTo>
                    <a:lnTo>
                      <a:pt x="2103" y="103"/>
                    </a:lnTo>
                    <a:lnTo>
                      <a:pt x="2136" y="88"/>
                    </a:lnTo>
                    <a:lnTo>
                      <a:pt x="2167" y="72"/>
                    </a:lnTo>
                    <a:lnTo>
                      <a:pt x="2197" y="59"/>
                    </a:lnTo>
                    <a:lnTo>
                      <a:pt x="2224" y="46"/>
                    </a:lnTo>
                    <a:lnTo>
                      <a:pt x="2248" y="35"/>
                    </a:lnTo>
                    <a:lnTo>
                      <a:pt x="2269" y="25"/>
                    </a:lnTo>
                    <a:lnTo>
                      <a:pt x="2287" y="16"/>
                    </a:lnTo>
                    <a:lnTo>
                      <a:pt x="2302" y="10"/>
                    </a:lnTo>
                    <a:lnTo>
                      <a:pt x="2312" y="4"/>
                    </a:lnTo>
                    <a:lnTo>
                      <a:pt x="2320" y="1"/>
                    </a:lnTo>
                    <a:lnTo>
                      <a:pt x="2321" y="0"/>
                    </a:lnTo>
                    <a:lnTo>
                      <a:pt x="2318" y="0"/>
                    </a:lnTo>
                    <a:lnTo>
                      <a:pt x="2311" y="1"/>
                    </a:lnTo>
                    <a:lnTo>
                      <a:pt x="2300" y="3"/>
                    </a:lnTo>
                    <a:lnTo>
                      <a:pt x="2285" y="4"/>
                    </a:lnTo>
                    <a:lnTo>
                      <a:pt x="2267" y="6"/>
                    </a:lnTo>
                    <a:lnTo>
                      <a:pt x="2248" y="7"/>
                    </a:lnTo>
                    <a:lnTo>
                      <a:pt x="2227" y="10"/>
                    </a:lnTo>
                    <a:lnTo>
                      <a:pt x="2205" y="13"/>
                    </a:lnTo>
                    <a:lnTo>
                      <a:pt x="2184" y="15"/>
                    </a:lnTo>
                    <a:lnTo>
                      <a:pt x="2163" y="16"/>
                    </a:lnTo>
                    <a:lnTo>
                      <a:pt x="2142" y="19"/>
                    </a:lnTo>
                    <a:lnTo>
                      <a:pt x="2124" y="21"/>
                    </a:lnTo>
                    <a:lnTo>
                      <a:pt x="2109" y="22"/>
                    </a:lnTo>
                    <a:lnTo>
                      <a:pt x="2097" y="24"/>
                    </a:lnTo>
                    <a:lnTo>
                      <a:pt x="2088" y="25"/>
                    </a:lnTo>
                    <a:lnTo>
                      <a:pt x="2085" y="25"/>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7132" name="Freeform 15"/>
              <p:cNvSpPr>
                <a:spLocks/>
              </p:cNvSpPr>
              <p:nvPr/>
            </p:nvSpPr>
            <p:spPr bwMode="auto">
              <a:xfrm>
                <a:off x="2238" y="1796"/>
                <a:ext cx="2337" cy="865"/>
              </a:xfrm>
              <a:custGeom>
                <a:avLst/>
                <a:gdLst>
                  <a:gd name="T0" fmla="*/ 2033 w 2337"/>
                  <a:gd name="T1" fmla="*/ 48 h 865"/>
                  <a:gd name="T2" fmla="*/ 1823 w 2337"/>
                  <a:gd name="T3" fmla="*/ 123 h 865"/>
                  <a:gd name="T4" fmla="*/ 1602 w 2337"/>
                  <a:gd name="T5" fmla="*/ 204 h 865"/>
                  <a:gd name="T6" fmla="*/ 1374 w 2337"/>
                  <a:gd name="T7" fmla="*/ 290 h 865"/>
                  <a:gd name="T8" fmla="*/ 1146 w 2337"/>
                  <a:gd name="T9" fmla="*/ 375 h 865"/>
                  <a:gd name="T10" fmla="*/ 921 w 2337"/>
                  <a:gd name="T11" fmla="*/ 458 h 865"/>
                  <a:gd name="T12" fmla="*/ 705 w 2337"/>
                  <a:gd name="T13" fmla="*/ 536 h 865"/>
                  <a:gd name="T14" fmla="*/ 504 w 2337"/>
                  <a:gd name="T15" fmla="*/ 605 h 865"/>
                  <a:gd name="T16" fmla="*/ 323 w 2337"/>
                  <a:gd name="T17" fmla="*/ 665 h 865"/>
                  <a:gd name="T18" fmla="*/ 167 w 2337"/>
                  <a:gd name="T19" fmla="*/ 708 h 865"/>
                  <a:gd name="T20" fmla="*/ 39 w 2337"/>
                  <a:gd name="T21" fmla="*/ 734 h 865"/>
                  <a:gd name="T22" fmla="*/ 2 w 2337"/>
                  <a:gd name="T23" fmla="*/ 759 h 865"/>
                  <a:gd name="T24" fmla="*/ 0 w 2337"/>
                  <a:gd name="T25" fmla="*/ 789 h 865"/>
                  <a:gd name="T26" fmla="*/ 8 w 2337"/>
                  <a:gd name="T27" fmla="*/ 813 h 865"/>
                  <a:gd name="T28" fmla="*/ 35 w 2337"/>
                  <a:gd name="T29" fmla="*/ 836 h 865"/>
                  <a:gd name="T30" fmla="*/ 90 w 2337"/>
                  <a:gd name="T31" fmla="*/ 852 h 865"/>
                  <a:gd name="T32" fmla="*/ 180 w 2337"/>
                  <a:gd name="T33" fmla="*/ 864 h 865"/>
                  <a:gd name="T34" fmla="*/ 284 w 2337"/>
                  <a:gd name="T35" fmla="*/ 857 h 865"/>
                  <a:gd name="T36" fmla="*/ 396 w 2337"/>
                  <a:gd name="T37" fmla="*/ 831 h 865"/>
                  <a:gd name="T38" fmla="*/ 516 w 2337"/>
                  <a:gd name="T39" fmla="*/ 791 h 865"/>
                  <a:gd name="T40" fmla="*/ 644 w 2337"/>
                  <a:gd name="T41" fmla="*/ 740 h 865"/>
                  <a:gd name="T42" fmla="*/ 780 w 2337"/>
                  <a:gd name="T43" fmla="*/ 684 h 865"/>
                  <a:gd name="T44" fmla="*/ 762 w 2337"/>
                  <a:gd name="T45" fmla="*/ 648 h 865"/>
                  <a:gd name="T46" fmla="*/ 774 w 2337"/>
                  <a:gd name="T47" fmla="*/ 612 h 865"/>
                  <a:gd name="T48" fmla="*/ 812 w 2337"/>
                  <a:gd name="T49" fmla="*/ 575 h 865"/>
                  <a:gd name="T50" fmla="*/ 870 w 2337"/>
                  <a:gd name="T51" fmla="*/ 539 h 865"/>
                  <a:gd name="T52" fmla="*/ 948 w 2337"/>
                  <a:gd name="T53" fmla="*/ 506 h 865"/>
                  <a:gd name="T54" fmla="*/ 1040 w 2337"/>
                  <a:gd name="T55" fmla="*/ 473 h 865"/>
                  <a:gd name="T56" fmla="*/ 1142 w 2337"/>
                  <a:gd name="T57" fmla="*/ 444 h 865"/>
                  <a:gd name="T58" fmla="*/ 1250 w 2337"/>
                  <a:gd name="T59" fmla="*/ 420 h 865"/>
                  <a:gd name="T60" fmla="*/ 1362 w 2337"/>
                  <a:gd name="T61" fmla="*/ 401 h 865"/>
                  <a:gd name="T62" fmla="*/ 1472 w 2337"/>
                  <a:gd name="T63" fmla="*/ 387 h 865"/>
                  <a:gd name="T64" fmla="*/ 1545 w 2337"/>
                  <a:gd name="T65" fmla="*/ 380 h 865"/>
                  <a:gd name="T66" fmla="*/ 1575 w 2337"/>
                  <a:gd name="T67" fmla="*/ 365 h 865"/>
                  <a:gd name="T68" fmla="*/ 1637 w 2337"/>
                  <a:gd name="T69" fmla="*/ 335 h 865"/>
                  <a:gd name="T70" fmla="*/ 1722 w 2337"/>
                  <a:gd name="T71" fmla="*/ 294 h 865"/>
                  <a:gd name="T72" fmla="*/ 1824 w 2337"/>
                  <a:gd name="T73" fmla="*/ 245 h 865"/>
                  <a:gd name="T74" fmla="*/ 1935 w 2337"/>
                  <a:gd name="T75" fmla="*/ 191 h 865"/>
                  <a:gd name="T76" fmla="*/ 2046 w 2337"/>
                  <a:gd name="T77" fmla="*/ 138 h 865"/>
                  <a:gd name="T78" fmla="*/ 2150 w 2337"/>
                  <a:gd name="T79" fmla="*/ 90 h 865"/>
                  <a:gd name="T80" fmla="*/ 2238 w 2337"/>
                  <a:gd name="T81" fmla="*/ 47 h 865"/>
                  <a:gd name="T82" fmla="*/ 2301 w 2337"/>
                  <a:gd name="T83" fmla="*/ 17 h 865"/>
                  <a:gd name="T84" fmla="*/ 2334 w 2337"/>
                  <a:gd name="T85" fmla="*/ 2 h 865"/>
                  <a:gd name="T86" fmla="*/ 2325 w 2337"/>
                  <a:gd name="T87" fmla="*/ 2 h 865"/>
                  <a:gd name="T88" fmla="*/ 2282 w 2337"/>
                  <a:gd name="T89" fmla="*/ 6 h 865"/>
                  <a:gd name="T90" fmla="*/ 2219 w 2337"/>
                  <a:gd name="T91" fmla="*/ 14 h 865"/>
                  <a:gd name="T92" fmla="*/ 2156 w 2337"/>
                  <a:gd name="T93" fmla="*/ 20 h 865"/>
                  <a:gd name="T94" fmla="*/ 2111 w 2337"/>
                  <a:gd name="T95" fmla="*/ 24 h 8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7"/>
                  <a:gd name="T145" fmla="*/ 0 h 865"/>
                  <a:gd name="T146" fmla="*/ 2337 w 2337"/>
                  <a:gd name="T147" fmla="*/ 865 h 8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7" h="865">
                    <a:moveTo>
                      <a:pt x="2099" y="26"/>
                    </a:moveTo>
                    <a:lnTo>
                      <a:pt x="2099" y="26"/>
                    </a:lnTo>
                    <a:lnTo>
                      <a:pt x="2033" y="48"/>
                    </a:lnTo>
                    <a:lnTo>
                      <a:pt x="1964" y="72"/>
                    </a:lnTo>
                    <a:lnTo>
                      <a:pt x="1895" y="98"/>
                    </a:lnTo>
                    <a:lnTo>
                      <a:pt x="1823" y="123"/>
                    </a:lnTo>
                    <a:lnTo>
                      <a:pt x="1751" y="150"/>
                    </a:lnTo>
                    <a:lnTo>
                      <a:pt x="1677" y="177"/>
                    </a:lnTo>
                    <a:lnTo>
                      <a:pt x="1602" y="204"/>
                    </a:lnTo>
                    <a:lnTo>
                      <a:pt x="1526" y="233"/>
                    </a:lnTo>
                    <a:lnTo>
                      <a:pt x="1451" y="261"/>
                    </a:lnTo>
                    <a:lnTo>
                      <a:pt x="1374" y="290"/>
                    </a:lnTo>
                    <a:lnTo>
                      <a:pt x="1298" y="318"/>
                    </a:lnTo>
                    <a:lnTo>
                      <a:pt x="1221" y="347"/>
                    </a:lnTo>
                    <a:lnTo>
                      <a:pt x="1146" y="375"/>
                    </a:lnTo>
                    <a:lnTo>
                      <a:pt x="1070" y="404"/>
                    </a:lnTo>
                    <a:lnTo>
                      <a:pt x="995" y="431"/>
                    </a:lnTo>
                    <a:lnTo>
                      <a:pt x="921" y="458"/>
                    </a:lnTo>
                    <a:lnTo>
                      <a:pt x="848" y="485"/>
                    </a:lnTo>
                    <a:lnTo>
                      <a:pt x="776" y="512"/>
                    </a:lnTo>
                    <a:lnTo>
                      <a:pt x="705" y="536"/>
                    </a:lnTo>
                    <a:lnTo>
                      <a:pt x="636" y="561"/>
                    </a:lnTo>
                    <a:lnTo>
                      <a:pt x="569" y="584"/>
                    </a:lnTo>
                    <a:lnTo>
                      <a:pt x="504" y="605"/>
                    </a:lnTo>
                    <a:lnTo>
                      <a:pt x="441" y="626"/>
                    </a:lnTo>
                    <a:lnTo>
                      <a:pt x="381" y="645"/>
                    </a:lnTo>
                    <a:lnTo>
                      <a:pt x="323" y="665"/>
                    </a:lnTo>
                    <a:lnTo>
                      <a:pt x="267" y="680"/>
                    </a:lnTo>
                    <a:lnTo>
                      <a:pt x="215" y="695"/>
                    </a:lnTo>
                    <a:lnTo>
                      <a:pt x="167" y="708"/>
                    </a:lnTo>
                    <a:lnTo>
                      <a:pt x="120" y="719"/>
                    </a:lnTo>
                    <a:lnTo>
                      <a:pt x="78" y="728"/>
                    </a:lnTo>
                    <a:lnTo>
                      <a:pt x="39" y="734"/>
                    </a:lnTo>
                    <a:lnTo>
                      <a:pt x="6" y="738"/>
                    </a:lnTo>
                    <a:lnTo>
                      <a:pt x="5" y="749"/>
                    </a:lnTo>
                    <a:lnTo>
                      <a:pt x="2" y="759"/>
                    </a:lnTo>
                    <a:lnTo>
                      <a:pt x="2" y="770"/>
                    </a:lnTo>
                    <a:lnTo>
                      <a:pt x="0" y="779"/>
                    </a:lnTo>
                    <a:lnTo>
                      <a:pt x="0" y="789"/>
                    </a:lnTo>
                    <a:lnTo>
                      <a:pt x="2" y="797"/>
                    </a:lnTo>
                    <a:lnTo>
                      <a:pt x="3" y="806"/>
                    </a:lnTo>
                    <a:lnTo>
                      <a:pt x="8" y="813"/>
                    </a:lnTo>
                    <a:lnTo>
                      <a:pt x="14" y="822"/>
                    </a:lnTo>
                    <a:lnTo>
                      <a:pt x="23" y="830"/>
                    </a:lnTo>
                    <a:lnTo>
                      <a:pt x="35" y="836"/>
                    </a:lnTo>
                    <a:lnTo>
                      <a:pt x="50" y="842"/>
                    </a:lnTo>
                    <a:lnTo>
                      <a:pt x="68" y="848"/>
                    </a:lnTo>
                    <a:lnTo>
                      <a:pt x="90" y="852"/>
                    </a:lnTo>
                    <a:lnTo>
                      <a:pt x="116" y="858"/>
                    </a:lnTo>
                    <a:lnTo>
                      <a:pt x="147" y="863"/>
                    </a:lnTo>
                    <a:lnTo>
                      <a:pt x="180" y="864"/>
                    </a:lnTo>
                    <a:lnTo>
                      <a:pt x="215" y="864"/>
                    </a:lnTo>
                    <a:lnTo>
                      <a:pt x="249" y="863"/>
                    </a:lnTo>
                    <a:lnTo>
                      <a:pt x="284" y="857"/>
                    </a:lnTo>
                    <a:lnTo>
                      <a:pt x="321" y="851"/>
                    </a:lnTo>
                    <a:lnTo>
                      <a:pt x="357" y="842"/>
                    </a:lnTo>
                    <a:lnTo>
                      <a:pt x="396" y="831"/>
                    </a:lnTo>
                    <a:lnTo>
                      <a:pt x="435" y="819"/>
                    </a:lnTo>
                    <a:lnTo>
                      <a:pt x="476" y="806"/>
                    </a:lnTo>
                    <a:lnTo>
                      <a:pt x="516" y="791"/>
                    </a:lnTo>
                    <a:lnTo>
                      <a:pt x="557" y="776"/>
                    </a:lnTo>
                    <a:lnTo>
                      <a:pt x="600" y="758"/>
                    </a:lnTo>
                    <a:lnTo>
                      <a:pt x="644" y="740"/>
                    </a:lnTo>
                    <a:lnTo>
                      <a:pt x="687" y="722"/>
                    </a:lnTo>
                    <a:lnTo>
                      <a:pt x="734" y="702"/>
                    </a:lnTo>
                    <a:lnTo>
                      <a:pt x="780" y="684"/>
                    </a:lnTo>
                    <a:lnTo>
                      <a:pt x="771" y="672"/>
                    </a:lnTo>
                    <a:lnTo>
                      <a:pt x="764" y="660"/>
                    </a:lnTo>
                    <a:lnTo>
                      <a:pt x="762" y="648"/>
                    </a:lnTo>
                    <a:lnTo>
                      <a:pt x="764" y="635"/>
                    </a:lnTo>
                    <a:lnTo>
                      <a:pt x="768" y="623"/>
                    </a:lnTo>
                    <a:lnTo>
                      <a:pt x="774" y="612"/>
                    </a:lnTo>
                    <a:lnTo>
                      <a:pt x="785" y="599"/>
                    </a:lnTo>
                    <a:lnTo>
                      <a:pt x="797" y="587"/>
                    </a:lnTo>
                    <a:lnTo>
                      <a:pt x="812" y="575"/>
                    </a:lnTo>
                    <a:lnTo>
                      <a:pt x="828" y="563"/>
                    </a:lnTo>
                    <a:lnTo>
                      <a:pt x="848" y="551"/>
                    </a:lnTo>
                    <a:lnTo>
                      <a:pt x="870" y="539"/>
                    </a:lnTo>
                    <a:lnTo>
                      <a:pt x="896" y="528"/>
                    </a:lnTo>
                    <a:lnTo>
                      <a:pt x="920" y="516"/>
                    </a:lnTo>
                    <a:lnTo>
                      <a:pt x="948" y="506"/>
                    </a:lnTo>
                    <a:lnTo>
                      <a:pt x="977" y="494"/>
                    </a:lnTo>
                    <a:lnTo>
                      <a:pt x="1007" y="483"/>
                    </a:lnTo>
                    <a:lnTo>
                      <a:pt x="1040" y="473"/>
                    </a:lnTo>
                    <a:lnTo>
                      <a:pt x="1073" y="464"/>
                    </a:lnTo>
                    <a:lnTo>
                      <a:pt x="1107" y="455"/>
                    </a:lnTo>
                    <a:lnTo>
                      <a:pt x="1142" y="444"/>
                    </a:lnTo>
                    <a:lnTo>
                      <a:pt x="1178" y="437"/>
                    </a:lnTo>
                    <a:lnTo>
                      <a:pt x="1214" y="428"/>
                    </a:lnTo>
                    <a:lnTo>
                      <a:pt x="1250" y="420"/>
                    </a:lnTo>
                    <a:lnTo>
                      <a:pt x="1287" y="413"/>
                    </a:lnTo>
                    <a:lnTo>
                      <a:pt x="1325" y="407"/>
                    </a:lnTo>
                    <a:lnTo>
                      <a:pt x="1362" y="401"/>
                    </a:lnTo>
                    <a:lnTo>
                      <a:pt x="1398" y="395"/>
                    </a:lnTo>
                    <a:lnTo>
                      <a:pt x="1436" y="392"/>
                    </a:lnTo>
                    <a:lnTo>
                      <a:pt x="1472" y="387"/>
                    </a:lnTo>
                    <a:lnTo>
                      <a:pt x="1509" y="384"/>
                    </a:lnTo>
                    <a:lnTo>
                      <a:pt x="1544" y="381"/>
                    </a:lnTo>
                    <a:lnTo>
                      <a:pt x="1545" y="380"/>
                    </a:lnTo>
                    <a:lnTo>
                      <a:pt x="1551" y="377"/>
                    </a:lnTo>
                    <a:lnTo>
                      <a:pt x="1560" y="371"/>
                    </a:lnTo>
                    <a:lnTo>
                      <a:pt x="1575" y="365"/>
                    </a:lnTo>
                    <a:lnTo>
                      <a:pt x="1592" y="357"/>
                    </a:lnTo>
                    <a:lnTo>
                      <a:pt x="1613" y="347"/>
                    </a:lnTo>
                    <a:lnTo>
                      <a:pt x="1637" y="335"/>
                    </a:lnTo>
                    <a:lnTo>
                      <a:pt x="1664" y="321"/>
                    </a:lnTo>
                    <a:lnTo>
                      <a:pt x="1692" y="308"/>
                    </a:lnTo>
                    <a:lnTo>
                      <a:pt x="1722" y="294"/>
                    </a:lnTo>
                    <a:lnTo>
                      <a:pt x="1755" y="278"/>
                    </a:lnTo>
                    <a:lnTo>
                      <a:pt x="1790" y="261"/>
                    </a:lnTo>
                    <a:lnTo>
                      <a:pt x="1824" y="245"/>
                    </a:lnTo>
                    <a:lnTo>
                      <a:pt x="1862" y="228"/>
                    </a:lnTo>
                    <a:lnTo>
                      <a:pt x="1899" y="209"/>
                    </a:lnTo>
                    <a:lnTo>
                      <a:pt x="1935" y="191"/>
                    </a:lnTo>
                    <a:lnTo>
                      <a:pt x="1973" y="174"/>
                    </a:lnTo>
                    <a:lnTo>
                      <a:pt x="2010" y="156"/>
                    </a:lnTo>
                    <a:lnTo>
                      <a:pt x="2046" y="138"/>
                    </a:lnTo>
                    <a:lnTo>
                      <a:pt x="2082" y="122"/>
                    </a:lnTo>
                    <a:lnTo>
                      <a:pt x="2117" y="105"/>
                    </a:lnTo>
                    <a:lnTo>
                      <a:pt x="2150" y="90"/>
                    </a:lnTo>
                    <a:lnTo>
                      <a:pt x="2181" y="74"/>
                    </a:lnTo>
                    <a:lnTo>
                      <a:pt x="2211" y="60"/>
                    </a:lnTo>
                    <a:lnTo>
                      <a:pt x="2238" y="47"/>
                    </a:lnTo>
                    <a:lnTo>
                      <a:pt x="2262" y="36"/>
                    </a:lnTo>
                    <a:lnTo>
                      <a:pt x="2283" y="26"/>
                    </a:lnTo>
                    <a:lnTo>
                      <a:pt x="2301" y="17"/>
                    </a:lnTo>
                    <a:lnTo>
                      <a:pt x="2316" y="11"/>
                    </a:lnTo>
                    <a:lnTo>
                      <a:pt x="2327" y="5"/>
                    </a:lnTo>
                    <a:lnTo>
                      <a:pt x="2334" y="2"/>
                    </a:lnTo>
                    <a:lnTo>
                      <a:pt x="2336" y="0"/>
                    </a:lnTo>
                    <a:lnTo>
                      <a:pt x="2333" y="0"/>
                    </a:lnTo>
                    <a:lnTo>
                      <a:pt x="2325" y="2"/>
                    </a:lnTo>
                    <a:lnTo>
                      <a:pt x="2315" y="3"/>
                    </a:lnTo>
                    <a:lnTo>
                      <a:pt x="2300" y="5"/>
                    </a:lnTo>
                    <a:lnTo>
                      <a:pt x="2282" y="6"/>
                    </a:lnTo>
                    <a:lnTo>
                      <a:pt x="2262" y="8"/>
                    </a:lnTo>
                    <a:lnTo>
                      <a:pt x="2241" y="11"/>
                    </a:lnTo>
                    <a:lnTo>
                      <a:pt x="2219" y="14"/>
                    </a:lnTo>
                    <a:lnTo>
                      <a:pt x="2198" y="15"/>
                    </a:lnTo>
                    <a:lnTo>
                      <a:pt x="2177" y="17"/>
                    </a:lnTo>
                    <a:lnTo>
                      <a:pt x="2156" y="20"/>
                    </a:lnTo>
                    <a:lnTo>
                      <a:pt x="2138" y="21"/>
                    </a:lnTo>
                    <a:lnTo>
                      <a:pt x="2123" y="23"/>
                    </a:lnTo>
                    <a:lnTo>
                      <a:pt x="2111" y="24"/>
                    </a:lnTo>
                    <a:lnTo>
                      <a:pt x="2102" y="26"/>
                    </a:lnTo>
                    <a:lnTo>
                      <a:pt x="2099" y="2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33" name="Freeform 16"/>
              <p:cNvSpPr>
                <a:spLocks/>
              </p:cNvSpPr>
              <p:nvPr/>
            </p:nvSpPr>
            <p:spPr bwMode="auto">
              <a:xfrm>
                <a:off x="3902" y="2299"/>
                <a:ext cx="1049" cy="248"/>
              </a:xfrm>
              <a:custGeom>
                <a:avLst/>
                <a:gdLst>
                  <a:gd name="T0" fmla="*/ 1032 w 1049"/>
                  <a:gd name="T1" fmla="*/ 113 h 248"/>
                  <a:gd name="T2" fmla="*/ 999 w 1049"/>
                  <a:gd name="T3" fmla="*/ 134 h 248"/>
                  <a:gd name="T4" fmla="*/ 965 w 1049"/>
                  <a:gd name="T5" fmla="*/ 155 h 248"/>
                  <a:gd name="T6" fmla="*/ 931 w 1049"/>
                  <a:gd name="T7" fmla="*/ 174 h 248"/>
                  <a:gd name="T8" fmla="*/ 893 w 1049"/>
                  <a:gd name="T9" fmla="*/ 192 h 248"/>
                  <a:gd name="T10" fmla="*/ 851 w 1049"/>
                  <a:gd name="T11" fmla="*/ 210 h 248"/>
                  <a:gd name="T12" fmla="*/ 804 w 1049"/>
                  <a:gd name="T13" fmla="*/ 226 h 248"/>
                  <a:gd name="T14" fmla="*/ 751 w 1049"/>
                  <a:gd name="T15" fmla="*/ 241 h 248"/>
                  <a:gd name="T16" fmla="*/ 720 w 1049"/>
                  <a:gd name="T17" fmla="*/ 247 h 248"/>
                  <a:gd name="T18" fmla="*/ 704 w 1049"/>
                  <a:gd name="T19" fmla="*/ 247 h 248"/>
                  <a:gd name="T20" fmla="*/ 674 w 1049"/>
                  <a:gd name="T21" fmla="*/ 244 h 248"/>
                  <a:gd name="T22" fmla="*/ 633 w 1049"/>
                  <a:gd name="T23" fmla="*/ 241 h 248"/>
                  <a:gd name="T24" fmla="*/ 584 w 1049"/>
                  <a:gd name="T25" fmla="*/ 239 h 248"/>
                  <a:gd name="T26" fmla="*/ 525 w 1049"/>
                  <a:gd name="T27" fmla="*/ 234 h 248"/>
                  <a:gd name="T28" fmla="*/ 463 w 1049"/>
                  <a:gd name="T29" fmla="*/ 231 h 248"/>
                  <a:gd name="T30" fmla="*/ 396 w 1049"/>
                  <a:gd name="T31" fmla="*/ 227 h 248"/>
                  <a:gd name="T32" fmla="*/ 330 w 1049"/>
                  <a:gd name="T33" fmla="*/ 223 h 248"/>
                  <a:gd name="T34" fmla="*/ 263 w 1049"/>
                  <a:gd name="T35" fmla="*/ 219 h 248"/>
                  <a:gd name="T36" fmla="*/ 200 w 1049"/>
                  <a:gd name="T37" fmla="*/ 216 h 248"/>
                  <a:gd name="T38" fmla="*/ 140 w 1049"/>
                  <a:gd name="T39" fmla="*/ 213 h 248"/>
                  <a:gd name="T40" fmla="*/ 90 w 1049"/>
                  <a:gd name="T41" fmla="*/ 210 h 248"/>
                  <a:gd name="T42" fmla="*/ 49 w 1049"/>
                  <a:gd name="T43" fmla="*/ 207 h 248"/>
                  <a:gd name="T44" fmla="*/ 19 w 1049"/>
                  <a:gd name="T45" fmla="*/ 206 h 248"/>
                  <a:gd name="T46" fmla="*/ 1 w 1049"/>
                  <a:gd name="T47" fmla="*/ 207 h 248"/>
                  <a:gd name="T48" fmla="*/ 19 w 1049"/>
                  <a:gd name="T49" fmla="*/ 192 h 248"/>
                  <a:gd name="T50" fmla="*/ 59 w 1049"/>
                  <a:gd name="T51" fmla="*/ 162 h 248"/>
                  <a:gd name="T52" fmla="*/ 101 w 1049"/>
                  <a:gd name="T53" fmla="*/ 131 h 248"/>
                  <a:gd name="T54" fmla="*/ 148 w 1049"/>
                  <a:gd name="T55" fmla="*/ 103 h 248"/>
                  <a:gd name="T56" fmla="*/ 197 w 1049"/>
                  <a:gd name="T57" fmla="*/ 75 h 248"/>
                  <a:gd name="T58" fmla="*/ 251 w 1049"/>
                  <a:gd name="T59" fmla="*/ 49 h 248"/>
                  <a:gd name="T60" fmla="*/ 310 w 1049"/>
                  <a:gd name="T61" fmla="*/ 27 h 248"/>
                  <a:gd name="T62" fmla="*/ 374 w 1049"/>
                  <a:gd name="T63" fmla="*/ 8 h 248"/>
                  <a:gd name="T64" fmla="*/ 417 w 1049"/>
                  <a:gd name="T65" fmla="*/ 1 h 248"/>
                  <a:gd name="T66" fmla="*/ 470 w 1049"/>
                  <a:gd name="T67" fmla="*/ 8 h 248"/>
                  <a:gd name="T68" fmla="*/ 560 w 1049"/>
                  <a:gd name="T69" fmla="*/ 23 h 248"/>
                  <a:gd name="T70" fmla="*/ 673 w 1049"/>
                  <a:gd name="T71" fmla="*/ 40 h 248"/>
                  <a:gd name="T72" fmla="*/ 791 w 1049"/>
                  <a:gd name="T73" fmla="*/ 59 h 248"/>
                  <a:gd name="T74" fmla="*/ 902 w 1049"/>
                  <a:gd name="T75" fmla="*/ 78 h 248"/>
                  <a:gd name="T76" fmla="*/ 990 w 1049"/>
                  <a:gd name="T77" fmla="*/ 92 h 248"/>
                  <a:gd name="T78" fmla="*/ 1041 w 1049"/>
                  <a:gd name="T79" fmla="*/ 100 h 2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9"/>
                  <a:gd name="T121" fmla="*/ 0 h 248"/>
                  <a:gd name="T122" fmla="*/ 1049 w 1049"/>
                  <a:gd name="T123" fmla="*/ 248 h 2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9" h="248">
                    <a:moveTo>
                      <a:pt x="1048" y="102"/>
                    </a:moveTo>
                    <a:lnTo>
                      <a:pt x="1032" y="113"/>
                    </a:lnTo>
                    <a:lnTo>
                      <a:pt x="1015" y="124"/>
                    </a:lnTo>
                    <a:lnTo>
                      <a:pt x="999" y="134"/>
                    </a:lnTo>
                    <a:lnTo>
                      <a:pt x="983" y="144"/>
                    </a:lnTo>
                    <a:lnTo>
                      <a:pt x="965" y="155"/>
                    </a:lnTo>
                    <a:lnTo>
                      <a:pt x="947" y="165"/>
                    </a:lnTo>
                    <a:lnTo>
                      <a:pt x="931" y="174"/>
                    </a:lnTo>
                    <a:lnTo>
                      <a:pt x="912" y="183"/>
                    </a:lnTo>
                    <a:lnTo>
                      <a:pt x="893" y="192"/>
                    </a:lnTo>
                    <a:lnTo>
                      <a:pt x="872" y="200"/>
                    </a:lnTo>
                    <a:lnTo>
                      <a:pt x="851" y="210"/>
                    </a:lnTo>
                    <a:lnTo>
                      <a:pt x="829" y="217"/>
                    </a:lnTo>
                    <a:lnTo>
                      <a:pt x="804" y="226"/>
                    </a:lnTo>
                    <a:lnTo>
                      <a:pt x="779" y="233"/>
                    </a:lnTo>
                    <a:lnTo>
                      <a:pt x="751" y="241"/>
                    </a:lnTo>
                    <a:lnTo>
                      <a:pt x="721" y="247"/>
                    </a:lnTo>
                    <a:lnTo>
                      <a:pt x="720" y="247"/>
                    </a:lnTo>
                    <a:lnTo>
                      <a:pt x="712" y="247"/>
                    </a:lnTo>
                    <a:lnTo>
                      <a:pt x="704" y="247"/>
                    </a:lnTo>
                    <a:lnTo>
                      <a:pt x="690" y="246"/>
                    </a:lnTo>
                    <a:lnTo>
                      <a:pt x="674" y="244"/>
                    </a:lnTo>
                    <a:lnTo>
                      <a:pt x="655" y="244"/>
                    </a:lnTo>
                    <a:lnTo>
                      <a:pt x="633" y="241"/>
                    </a:lnTo>
                    <a:lnTo>
                      <a:pt x="609" y="241"/>
                    </a:lnTo>
                    <a:lnTo>
                      <a:pt x="584" y="239"/>
                    </a:lnTo>
                    <a:lnTo>
                      <a:pt x="554" y="237"/>
                    </a:lnTo>
                    <a:lnTo>
                      <a:pt x="525" y="234"/>
                    </a:lnTo>
                    <a:lnTo>
                      <a:pt x="494" y="233"/>
                    </a:lnTo>
                    <a:lnTo>
                      <a:pt x="463" y="231"/>
                    </a:lnTo>
                    <a:lnTo>
                      <a:pt x="429" y="229"/>
                    </a:lnTo>
                    <a:lnTo>
                      <a:pt x="396" y="227"/>
                    </a:lnTo>
                    <a:lnTo>
                      <a:pt x="362" y="226"/>
                    </a:lnTo>
                    <a:lnTo>
                      <a:pt x="330" y="223"/>
                    </a:lnTo>
                    <a:lnTo>
                      <a:pt x="296" y="222"/>
                    </a:lnTo>
                    <a:lnTo>
                      <a:pt x="263" y="219"/>
                    </a:lnTo>
                    <a:lnTo>
                      <a:pt x="231" y="217"/>
                    </a:lnTo>
                    <a:lnTo>
                      <a:pt x="200" y="216"/>
                    </a:lnTo>
                    <a:lnTo>
                      <a:pt x="170" y="213"/>
                    </a:lnTo>
                    <a:lnTo>
                      <a:pt x="140" y="213"/>
                    </a:lnTo>
                    <a:lnTo>
                      <a:pt x="114" y="210"/>
                    </a:lnTo>
                    <a:lnTo>
                      <a:pt x="90" y="210"/>
                    </a:lnTo>
                    <a:lnTo>
                      <a:pt x="68" y="209"/>
                    </a:lnTo>
                    <a:lnTo>
                      <a:pt x="49" y="207"/>
                    </a:lnTo>
                    <a:lnTo>
                      <a:pt x="33" y="207"/>
                    </a:lnTo>
                    <a:lnTo>
                      <a:pt x="19" y="206"/>
                    </a:lnTo>
                    <a:lnTo>
                      <a:pt x="9" y="206"/>
                    </a:lnTo>
                    <a:lnTo>
                      <a:pt x="1" y="207"/>
                    </a:lnTo>
                    <a:lnTo>
                      <a:pt x="0" y="207"/>
                    </a:lnTo>
                    <a:lnTo>
                      <a:pt x="19" y="192"/>
                    </a:lnTo>
                    <a:lnTo>
                      <a:pt x="38" y="176"/>
                    </a:lnTo>
                    <a:lnTo>
                      <a:pt x="59" y="162"/>
                    </a:lnTo>
                    <a:lnTo>
                      <a:pt x="80" y="147"/>
                    </a:lnTo>
                    <a:lnTo>
                      <a:pt x="101" y="131"/>
                    </a:lnTo>
                    <a:lnTo>
                      <a:pt x="124" y="117"/>
                    </a:lnTo>
                    <a:lnTo>
                      <a:pt x="148" y="103"/>
                    </a:lnTo>
                    <a:lnTo>
                      <a:pt x="171" y="88"/>
                    </a:lnTo>
                    <a:lnTo>
                      <a:pt x="197" y="75"/>
                    </a:lnTo>
                    <a:lnTo>
                      <a:pt x="223" y="62"/>
                    </a:lnTo>
                    <a:lnTo>
                      <a:pt x="251" y="49"/>
                    </a:lnTo>
                    <a:lnTo>
                      <a:pt x="279" y="38"/>
                    </a:lnTo>
                    <a:lnTo>
                      <a:pt x="310" y="27"/>
                    </a:lnTo>
                    <a:lnTo>
                      <a:pt x="341" y="17"/>
                    </a:lnTo>
                    <a:lnTo>
                      <a:pt x="374" y="8"/>
                    </a:lnTo>
                    <a:lnTo>
                      <a:pt x="408" y="0"/>
                    </a:lnTo>
                    <a:lnTo>
                      <a:pt x="417" y="1"/>
                    </a:lnTo>
                    <a:lnTo>
                      <a:pt x="438" y="4"/>
                    </a:lnTo>
                    <a:lnTo>
                      <a:pt x="470" y="8"/>
                    </a:lnTo>
                    <a:lnTo>
                      <a:pt x="511" y="14"/>
                    </a:lnTo>
                    <a:lnTo>
                      <a:pt x="560" y="23"/>
                    </a:lnTo>
                    <a:lnTo>
                      <a:pt x="613" y="31"/>
                    </a:lnTo>
                    <a:lnTo>
                      <a:pt x="673" y="40"/>
                    </a:lnTo>
                    <a:lnTo>
                      <a:pt x="732" y="49"/>
                    </a:lnTo>
                    <a:lnTo>
                      <a:pt x="791" y="59"/>
                    </a:lnTo>
                    <a:lnTo>
                      <a:pt x="848" y="69"/>
                    </a:lnTo>
                    <a:lnTo>
                      <a:pt x="902" y="78"/>
                    </a:lnTo>
                    <a:lnTo>
                      <a:pt x="949" y="85"/>
                    </a:lnTo>
                    <a:lnTo>
                      <a:pt x="990" y="92"/>
                    </a:lnTo>
                    <a:lnTo>
                      <a:pt x="1020" y="96"/>
                    </a:lnTo>
                    <a:lnTo>
                      <a:pt x="1041" y="100"/>
                    </a:lnTo>
                    <a:lnTo>
                      <a:pt x="1048" y="102"/>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7134" name="Freeform 17"/>
              <p:cNvSpPr>
                <a:spLocks/>
              </p:cNvSpPr>
              <p:nvPr/>
            </p:nvSpPr>
            <p:spPr bwMode="auto">
              <a:xfrm>
                <a:off x="3887" y="2299"/>
                <a:ext cx="1064" cy="263"/>
              </a:xfrm>
              <a:custGeom>
                <a:avLst/>
                <a:gdLst>
                  <a:gd name="T0" fmla="*/ 1063 w 1064"/>
                  <a:gd name="T1" fmla="*/ 108 h 263"/>
                  <a:gd name="T2" fmla="*/ 1030 w 1064"/>
                  <a:gd name="T3" fmla="*/ 132 h 263"/>
                  <a:gd name="T4" fmla="*/ 997 w 1064"/>
                  <a:gd name="T5" fmla="*/ 153 h 263"/>
                  <a:gd name="T6" fmla="*/ 961 w 1064"/>
                  <a:gd name="T7" fmla="*/ 175 h 263"/>
                  <a:gd name="T8" fmla="*/ 925 w 1064"/>
                  <a:gd name="T9" fmla="*/ 195 h 263"/>
                  <a:gd name="T10" fmla="*/ 885 w 1064"/>
                  <a:gd name="T11" fmla="*/ 213 h 263"/>
                  <a:gd name="T12" fmla="*/ 841 w 1064"/>
                  <a:gd name="T13" fmla="*/ 231 h 263"/>
                  <a:gd name="T14" fmla="*/ 790 w 1064"/>
                  <a:gd name="T15" fmla="*/ 247 h 263"/>
                  <a:gd name="T16" fmla="*/ 732 w 1064"/>
                  <a:gd name="T17" fmla="*/ 262 h 263"/>
                  <a:gd name="T18" fmla="*/ 723 w 1064"/>
                  <a:gd name="T19" fmla="*/ 262 h 263"/>
                  <a:gd name="T20" fmla="*/ 700 w 1064"/>
                  <a:gd name="T21" fmla="*/ 261 h 263"/>
                  <a:gd name="T22" fmla="*/ 664 w 1064"/>
                  <a:gd name="T23" fmla="*/ 259 h 263"/>
                  <a:gd name="T24" fmla="*/ 618 w 1064"/>
                  <a:gd name="T25" fmla="*/ 256 h 263"/>
                  <a:gd name="T26" fmla="*/ 562 w 1064"/>
                  <a:gd name="T27" fmla="*/ 252 h 263"/>
                  <a:gd name="T28" fmla="*/ 501 w 1064"/>
                  <a:gd name="T29" fmla="*/ 247 h 263"/>
                  <a:gd name="T30" fmla="*/ 435 w 1064"/>
                  <a:gd name="T31" fmla="*/ 243 h 263"/>
                  <a:gd name="T32" fmla="*/ 367 w 1064"/>
                  <a:gd name="T33" fmla="*/ 240 h 263"/>
                  <a:gd name="T34" fmla="*/ 300 w 1064"/>
                  <a:gd name="T35" fmla="*/ 235 h 263"/>
                  <a:gd name="T36" fmla="*/ 234 w 1064"/>
                  <a:gd name="T37" fmla="*/ 231 h 263"/>
                  <a:gd name="T38" fmla="*/ 172 w 1064"/>
                  <a:gd name="T39" fmla="*/ 226 h 263"/>
                  <a:gd name="T40" fmla="*/ 115 w 1064"/>
                  <a:gd name="T41" fmla="*/ 223 h 263"/>
                  <a:gd name="T42" fmla="*/ 69 w 1064"/>
                  <a:gd name="T43" fmla="*/ 222 h 263"/>
                  <a:gd name="T44" fmla="*/ 33 w 1064"/>
                  <a:gd name="T45" fmla="*/ 220 h 263"/>
                  <a:gd name="T46" fmla="*/ 9 w 1064"/>
                  <a:gd name="T47" fmla="*/ 219 h 263"/>
                  <a:gd name="T48" fmla="*/ 0 w 1064"/>
                  <a:gd name="T49" fmla="*/ 220 h 263"/>
                  <a:gd name="T50" fmla="*/ 39 w 1064"/>
                  <a:gd name="T51" fmla="*/ 187 h 263"/>
                  <a:gd name="T52" fmla="*/ 81 w 1064"/>
                  <a:gd name="T53" fmla="*/ 156 h 263"/>
                  <a:gd name="T54" fmla="*/ 126 w 1064"/>
                  <a:gd name="T55" fmla="*/ 124 h 263"/>
                  <a:gd name="T56" fmla="*/ 174 w 1064"/>
                  <a:gd name="T57" fmla="*/ 93 h 263"/>
                  <a:gd name="T58" fmla="*/ 226 w 1064"/>
                  <a:gd name="T59" fmla="*/ 66 h 263"/>
                  <a:gd name="T60" fmla="*/ 283 w 1064"/>
                  <a:gd name="T61" fmla="*/ 40 h 263"/>
                  <a:gd name="T62" fmla="*/ 346 w 1064"/>
                  <a:gd name="T63" fmla="*/ 18 h 263"/>
                  <a:gd name="T64" fmla="*/ 414 w 1064"/>
                  <a:gd name="T65" fmla="*/ 0 h 263"/>
                  <a:gd name="T66" fmla="*/ 444 w 1064"/>
                  <a:gd name="T67" fmla="*/ 4 h 263"/>
                  <a:gd name="T68" fmla="*/ 519 w 1064"/>
                  <a:gd name="T69" fmla="*/ 15 h 263"/>
                  <a:gd name="T70" fmla="*/ 622 w 1064"/>
                  <a:gd name="T71" fmla="*/ 33 h 263"/>
                  <a:gd name="T72" fmla="*/ 742 w 1064"/>
                  <a:gd name="T73" fmla="*/ 52 h 263"/>
                  <a:gd name="T74" fmla="*/ 861 w 1064"/>
                  <a:gd name="T75" fmla="*/ 73 h 263"/>
                  <a:gd name="T76" fmla="*/ 963 w 1064"/>
                  <a:gd name="T77" fmla="*/ 90 h 263"/>
                  <a:gd name="T78" fmla="*/ 1035 w 1064"/>
                  <a:gd name="T79" fmla="*/ 102 h 263"/>
                  <a:gd name="T80" fmla="*/ 1063 w 1064"/>
                  <a:gd name="T81" fmla="*/ 108 h 2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4"/>
                  <a:gd name="T124" fmla="*/ 0 h 263"/>
                  <a:gd name="T125" fmla="*/ 1064 w 1064"/>
                  <a:gd name="T126" fmla="*/ 263 h 2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4" h="263">
                    <a:moveTo>
                      <a:pt x="1063" y="108"/>
                    </a:moveTo>
                    <a:lnTo>
                      <a:pt x="1063" y="108"/>
                    </a:lnTo>
                    <a:lnTo>
                      <a:pt x="1047" y="120"/>
                    </a:lnTo>
                    <a:lnTo>
                      <a:pt x="1030" y="132"/>
                    </a:lnTo>
                    <a:lnTo>
                      <a:pt x="1014" y="142"/>
                    </a:lnTo>
                    <a:lnTo>
                      <a:pt x="997" y="153"/>
                    </a:lnTo>
                    <a:lnTo>
                      <a:pt x="979" y="165"/>
                    </a:lnTo>
                    <a:lnTo>
                      <a:pt x="961" y="175"/>
                    </a:lnTo>
                    <a:lnTo>
                      <a:pt x="945" y="184"/>
                    </a:lnTo>
                    <a:lnTo>
                      <a:pt x="925" y="195"/>
                    </a:lnTo>
                    <a:lnTo>
                      <a:pt x="906" y="204"/>
                    </a:lnTo>
                    <a:lnTo>
                      <a:pt x="885" y="213"/>
                    </a:lnTo>
                    <a:lnTo>
                      <a:pt x="864" y="223"/>
                    </a:lnTo>
                    <a:lnTo>
                      <a:pt x="841" y="231"/>
                    </a:lnTo>
                    <a:lnTo>
                      <a:pt x="816" y="240"/>
                    </a:lnTo>
                    <a:lnTo>
                      <a:pt x="790" y="247"/>
                    </a:lnTo>
                    <a:lnTo>
                      <a:pt x="762" y="256"/>
                    </a:lnTo>
                    <a:lnTo>
                      <a:pt x="732" y="262"/>
                    </a:lnTo>
                    <a:lnTo>
                      <a:pt x="730" y="262"/>
                    </a:lnTo>
                    <a:lnTo>
                      <a:pt x="723" y="262"/>
                    </a:lnTo>
                    <a:lnTo>
                      <a:pt x="714" y="262"/>
                    </a:lnTo>
                    <a:lnTo>
                      <a:pt x="700" y="261"/>
                    </a:lnTo>
                    <a:lnTo>
                      <a:pt x="684" y="259"/>
                    </a:lnTo>
                    <a:lnTo>
                      <a:pt x="664" y="259"/>
                    </a:lnTo>
                    <a:lnTo>
                      <a:pt x="642" y="256"/>
                    </a:lnTo>
                    <a:lnTo>
                      <a:pt x="618" y="256"/>
                    </a:lnTo>
                    <a:lnTo>
                      <a:pt x="592" y="253"/>
                    </a:lnTo>
                    <a:lnTo>
                      <a:pt x="562" y="252"/>
                    </a:lnTo>
                    <a:lnTo>
                      <a:pt x="532" y="249"/>
                    </a:lnTo>
                    <a:lnTo>
                      <a:pt x="501" y="247"/>
                    </a:lnTo>
                    <a:lnTo>
                      <a:pt x="469" y="246"/>
                    </a:lnTo>
                    <a:lnTo>
                      <a:pt x="435" y="243"/>
                    </a:lnTo>
                    <a:lnTo>
                      <a:pt x="402" y="241"/>
                    </a:lnTo>
                    <a:lnTo>
                      <a:pt x="367" y="240"/>
                    </a:lnTo>
                    <a:lnTo>
                      <a:pt x="334" y="237"/>
                    </a:lnTo>
                    <a:lnTo>
                      <a:pt x="300" y="235"/>
                    </a:lnTo>
                    <a:lnTo>
                      <a:pt x="267" y="232"/>
                    </a:lnTo>
                    <a:lnTo>
                      <a:pt x="234" y="231"/>
                    </a:lnTo>
                    <a:lnTo>
                      <a:pt x="202" y="229"/>
                    </a:lnTo>
                    <a:lnTo>
                      <a:pt x="172" y="226"/>
                    </a:lnTo>
                    <a:lnTo>
                      <a:pt x="142" y="226"/>
                    </a:lnTo>
                    <a:lnTo>
                      <a:pt x="115" y="223"/>
                    </a:lnTo>
                    <a:lnTo>
                      <a:pt x="91" y="223"/>
                    </a:lnTo>
                    <a:lnTo>
                      <a:pt x="69" y="222"/>
                    </a:lnTo>
                    <a:lnTo>
                      <a:pt x="49" y="220"/>
                    </a:lnTo>
                    <a:lnTo>
                      <a:pt x="33" y="220"/>
                    </a:lnTo>
                    <a:lnTo>
                      <a:pt x="19" y="219"/>
                    </a:lnTo>
                    <a:lnTo>
                      <a:pt x="9" y="219"/>
                    </a:lnTo>
                    <a:lnTo>
                      <a:pt x="1" y="220"/>
                    </a:lnTo>
                    <a:lnTo>
                      <a:pt x="0" y="220"/>
                    </a:lnTo>
                    <a:lnTo>
                      <a:pt x="19" y="204"/>
                    </a:lnTo>
                    <a:lnTo>
                      <a:pt x="39" y="187"/>
                    </a:lnTo>
                    <a:lnTo>
                      <a:pt x="60" y="172"/>
                    </a:lnTo>
                    <a:lnTo>
                      <a:pt x="81" y="156"/>
                    </a:lnTo>
                    <a:lnTo>
                      <a:pt x="102" y="139"/>
                    </a:lnTo>
                    <a:lnTo>
                      <a:pt x="126" y="124"/>
                    </a:lnTo>
                    <a:lnTo>
                      <a:pt x="150" y="109"/>
                    </a:lnTo>
                    <a:lnTo>
                      <a:pt x="174" y="93"/>
                    </a:lnTo>
                    <a:lnTo>
                      <a:pt x="199" y="79"/>
                    </a:lnTo>
                    <a:lnTo>
                      <a:pt x="226" y="66"/>
                    </a:lnTo>
                    <a:lnTo>
                      <a:pt x="255" y="52"/>
                    </a:lnTo>
                    <a:lnTo>
                      <a:pt x="283" y="40"/>
                    </a:lnTo>
                    <a:lnTo>
                      <a:pt x="315" y="28"/>
                    </a:lnTo>
                    <a:lnTo>
                      <a:pt x="346" y="18"/>
                    </a:lnTo>
                    <a:lnTo>
                      <a:pt x="379" y="9"/>
                    </a:lnTo>
                    <a:lnTo>
                      <a:pt x="414" y="0"/>
                    </a:lnTo>
                    <a:lnTo>
                      <a:pt x="423" y="1"/>
                    </a:lnTo>
                    <a:lnTo>
                      <a:pt x="444" y="4"/>
                    </a:lnTo>
                    <a:lnTo>
                      <a:pt x="477" y="9"/>
                    </a:lnTo>
                    <a:lnTo>
                      <a:pt x="519" y="15"/>
                    </a:lnTo>
                    <a:lnTo>
                      <a:pt x="568" y="24"/>
                    </a:lnTo>
                    <a:lnTo>
                      <a:pt x="622" y="33"/>
                    </a:lnTo>
                    <a:lnTo>
                      <a:pt x="682" y="42"/>
                    </a:lnTo>
                    <a:lnTo>
                      <a:pt x="742" y="52"/>
                    </a:lnTo>
                    <a:lnTo>
                      <a:pt x="802" y="63"/>
                    </a:lnTo>
                    <a:lnTo>
                      <a:pt x="861" y="73"/>
                    </a:lnTo>
                    <a:lnTo>
                      <a:pt x="915" y="82"/>
                    </a:lnTo>
                    <a:lnTo>
                      <a:pt x="963" y="90"/>
                    </a:lnTo>
                    <a:lnTo>
                      <a:pt x="1005" y="97"/>
                    </a:lnTo>
                    <a:lnTo>
                      <a:pt x="1035" y="102"/>
                    </a:lnTo>
                    <a:lnTo>
                      <a:pt x="1056" y="106"/>
                    </a:lnTo>
                    <a:lnTo>
                      <a:pt x="1063" y="10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35" name="Freeform 18"/>
              <p:cNvSpPr>
                <a:spLocks/>
              </p:cNvSpPr>
              <p:nvPr/>
            </p:nvSpPr>
            <p:spPr bwMode="auto">
              <a:xfrm>
                <a:off x="2064" y="1940"/>
                <a:ext cx="844" cy="352"/>
              </a:xfrm>
              <a:custGeom>
                <a:avLst/>
                <a:gdLst>
                  <a:gd name="T0" fmla="*/ 843 w 844"/>
                  <a:gd name="T1" fmla="*/ 132 h 352"/>
                  <a:gd name="T2" fmla="*/ 312 w 844"/>
                  <a:gd name="T3" fmla="*/ 0 h 352"/>
                  <a:gd name="T4" fmla="*/ 290 w 844"/>
                  <a:gd name="T5" fmla="*/ 3 h 352"/>
                  <a:gd name="T6" fmla="*/ 270 w 844"/>
                  <a:gd name="T7" fmla="*/ 10 h 352"/>
                  <a:gd name="T8" fmla="*/ 246 w 844"/>
                  <a:gd name="T9" fmla="*/ 16 h 352"/>
                  <a:gd name="T10" fmla="*/ 223 w 844"/>
                  <a:gd name="T11" fmla="*/ 23 h 352"/>
                  <a:gd name="T12" fmla="*/ 199 w 844"/>
                  <a:gd name="T13" fmla="*/ 29 h 352"/>
                  <a:gd name="T14" fmla="*/ 175 w 844"/>
                  <a:gd name="T15" fmla="*/ 37 h 352"/>
                  <a:gd name="T16" fmla="*/ 152 w 844"/>
                  <a:gd name="T17" fmla="*/ 46 h 352"/>
                  <a:gd name="T18" fmla="*/ 128 w 844"/>
                  <a:gd name="T19" fmla="*/ 55 h 352"/>
                  <a:gd name="T20" fmla="*/ 106 w 844"/>
                  <a:gd name="T21" fmla="*/ 65 h 352"/>
                  <a:gd name="T22" fmla="*/ 85 w 844"/>
                  <a:gd name="T23" fmla="*/ 75 h 352"/>
                  <a:gd name="T24" fmla="*/ 66 w 844"/>
                  <a:gd name="T25" fmla="*/ 86 h 352"/>
                  <a:gd name="T26" fmla="*/ 49 w 844"/>
                  <a:gd name="T27" fmla="*/ 96 h 352"/>
                  <a:gd name="T28" fmla="*/ 32 w 844"/>
                  <a:gd name="T29" fmla="*/ 108 h 352"/>
                  <a:gd name="T30" fmla="*/ 19 w 844"/>
                  <a:gd name="T31" fmla="*/ 118 h 352"/>
                  <a:gd name="T32" fmla="*/ 9 w 844"/>
                  <a:gd name="T33" fmla="*/ 131 h 352"/>
                  <a:gd name="T34" fmla="*/ 0 w 844"/>
                  <a:gd name="T35" fmla="*/ 141 h 352"/>
                  <a:gd name="T36" fmla="*/ 6 w 844"/>
                  <a:gd name="T37" fmla="*/ 144 h 352"/>
                  <a:gd name="T38" fmla="*/ 19 w 844"/>
                  <a:gd name="T39" fmla="*/ 151 h 352"/>
                  <a:gd name="T40" fmla="*/ 41 w 844"/>
                  <a:gd name="T41" fmla="*/ 164 h 352"/>
                  <a:gd name="T42" fmla="*/ 69 w 844"/>
                  <a:gd name="T43" fmla="*/ 177 h 352"/>
                  <a:gd name="T44" fmla="*/ 102 w 844"/>
                  <a:gd name="T45" fmla="*/ 194 h 352"/>
                  <a:gd name="T46" fmla="*/ 139 w 844"/>
                  <a:gd name="T47" fmla="*/ 213 h 352"/>
                  <a:gd name="T48" fmla="*/ 177 w 844"/>
                  <a:gd name="T49" fmla="*/ 232 h 352"/>
                  <a:gd name="T50" fmla="*/ 217 w 844"/>
                  <a:gd name="T51" fmla="*/ 253 h 352"/>
                  <a:gd name="T52" fmla="*/ 256 w 844"/>
                  <a:gd name="T53" fmla="*/ 272 h 352"/>
                  <a:gd name="T54" fmla="*/ 296 w 844"/>
                  <a:gd name="T55" fmla="*/ 292 h 352"/>
                  <a:gd name="T56" fmla="*/ 333 w 844"/>
                  <a:gd name="T57" fmla="*/ 309 h 352"/>
                  <a:gd name="T58" fmla="*/ 367 w 844"/>
                  <a:gd name="T59" fmla="*/ 325 h 352"/>
                  <a:gd name="T60" fmla="*/ 395 w 844"/>
                  <a:gd name="T61" fmla="*/ 337 h 352"/>
                  <a:gd name="T62" fmla="*/ 419 w 844"/>
                  <a:gd name="T63" fmla="*/ 347 h 352"/>
                  <a:gd name="T64" fmla="*/ 435 w 844"/>
                  <a:gd name="T65" fmla="*/ 351 h 352"/>
                  <a:gd name="T66" fmla="*/ 442 w 844"/>
                  <a:gd name="T67" fmla="*/ 351 h 352"/>
                  <a:gd name="T68" fmla="*/ 448 w 844"/>
                  <a:gd name="T69" fmla="*/ 347 h 352"/>
                  <a:gd name="T70" fmla="*/ 463 w 844"/>
                  <a:gd name="T71" fmla="*/ 337 h 352"/>
                  <a:gd name="T72" fmla="*/ 485 w 844"/>
                  <a:gd name="T73" fmla="*/ 325 h 352"/>
                  <a:gd name="T74" fmla="*/ 511 w 844"/>
                  <a:gd name="T75" fmla="*/ 311 h 352"/>
                  <a:gd name="T76" fmla="*/ 542 w 844"/>
                  <a:gd name="T77" fmla="*/ 293 h 352"/>
                  <a:gd name="T78" fmla="*/ 576 w 844"/>
                  <a:gd name="T79" fmla="*/ 276 h 352"/>
                  <a:gd name="T80" fmla="*/ 613 w 844"/>
                  <a:gd name="T81" fmla="*/ 256 h 352"/>
                  <a:gd name="T82" fmla="*/ 650 w 844"/>
                  <a:gd name="T83" fmla="*/ 236 h 352"/>
                  <a:gd name="T84" fmla="*/ 687 w 844"/>
                  <a:gd name="T85" fmla="*/ 216 h 352"/>
                  <a:gd name="T86" fmla="*/ 722 w 844"/>
                  <a:gd name="T87" fmla="*/ 197 h 352"/>
                  <a:gd name="T88" fmla="*/ 755 w 844"/>
                  <a:gd name="T89" fmla="*/ 180 h 352"/>
                  <a:gd name="T90" fmla="*/ 784 w 844"/>
                  <a:gd name="T91" fmla="*/ 164 h 352"/>
                  <a:gd name="T92" fmla="*/ 809 w 844"/>
                  <a:gd name="T93" fmla="*/ 151 h 352"/>
                  <a:gd name="T94" fmla="*/ 827 w 844"/>
                  <a:gd name="T95" fmla="*/ 141 h 352"/>
                  <a:gd name="T96" fmla="*/ 840 w 844"/>
                  <a:gd name="T97" fmla="*/ 135 h 352"/>
                  <a:gd name="T98" fmla="*/ 843 w 844"/>
                  <a:gd name="T99" fmla="*/ 132 h 3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4"/>
                  <a:gd name="T151" fmla="*/ 0 h 352"/>
                  <a:gd name="T152" fmla="*/ 844 w 844"/>
                  <a:gd name="T153" fmla="*/ 352 h 3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4" h="352">
                    <a:moveTo>
                      <a:pt x="843" y="132"/>
                    </a:moveTo>
                    <a:lnTo>
                      <a:pt x="312" y="0"/>
                    </a:lnTo>
                    <a:lnTo>
                      <a:pt x="290" y="3"/>
                    </a:lnTo>
                    <a:lnTo>
                      <a:pt x="270" y="10"/>
                    </a:lnTo>
                    <a:lnTo>
                      <a:pt x="246" y="16"/>
                    </a:lnTo>
                    <a:lnTo>
                      <a:pt x="223" y="23"/>
                    </a:lnTo>
                    <a:lnTo>
                      <a:pt x="199" y="29"/>
                    </a:lnTo>
                    <a:lnTo>
                      <a:pt x="175" y="37"/>
                    </a:lnTo>
                    <a:lnTo>
                      <a:pt x="152" y="46"/>
                    </a:lnTo>
                    <a:lnTo>
                      <a:pt x="128" y="55"/>
                    </a:lnTo>
                    <a:lnTo>
                      <a:pt x="106" y="65"/>
                    </a:lnTo>
                    <a:lnTo>
                      <a:pt x="85" y="75"/>
                    </a:lnTo>
                    <a:lnTo>
                      <a:pt x="66" y="86"/>
                    </a:lnTo>
                    <a:lnTo>
                      <a:pt x="49" y="96"/>
                    </a:lnTo>
                    <a:lnTo>
                      <a:pt x="32" y="108"/>
                    </a:lnTo>
                    <a:lnTo>
                      <a:pt x="19" y="118"/>
                    </a:lnTo>
                    <a:lnTo>
                      <a:pt x="9" y="131"/>
                    </a:lnTo>
                    <a:lnTo>
                      <a:pt x="0" y="141"/>
                    </a:lnTo>
                    <a:lnTo>
                      <a:pt x="6" y="144"/>
                    </a:lnTo>
                    <a:lnTo>
                      <a:pt x="19" y="151"/>
                    </a:lnTo>
                    <a:lnTo>
                      <a:pt x="41" y="164"/>
                    </a:lnTo>
                    <a:lnTo>
                      <a:pt x="69" y="177"/>
                    </a:lnTo>
                    <a:lnTo>
                      <a:pt x="102" y="194"/>
                    </a:lnTo>
                    <a:lnTo>
                      <a:pt x="139" y="213"/>
                    </a:lnTo>
                    <a:lnTo>
                      <a:pt x="177" y="232"/>
                    </a:lnTo>
                    <a:lnTo>
                      <a:pt x="217" y="253"/>
                    </a:lnTo>
                    <a:lnTo>
                      <a:pt x="256" y="272"/>
                    </a:lnTo>
                    <a:lnTo>
                      <a:pt x="296" y="292"/>
                    </a:lnTo>
                    <a:lnTo>
                      <a:pt x="333" y="309"/>
                    </a:lnTo>
                    <a:lnTo>
                      <a:pt x="367" y="325"/>
                    </a:lnTo>
                    <a:lnTo>
                      <a:pt x="395" y="337"/>
                    </a:lnTo>
                    <a:lnTo>
                      <a:pt x="419" y="347"/>
                    </a:lnTo>
                    <a:lnTo>
                      <a:pt x="435" y="351"/>
                    </a:lnTo>
                    <a:lnTo>
                      <a:pt x="442" y="351"/>
                    </a:lnTo>
                    <a:lnTo>
                      <a:pt x="448" y="347"/>
                    </a:lnTo>
                    <a:lnTo>
                      <a:pt x="463" y="337"/>
                    </a:lnTo>
                    <a:lnTo>
                      <a:pt x="485" y="325"/>
                    </a:lnTo>
                    <a:lnTo>
                      <a:pt x="511" y="311"/>
                    </a:lnTo>
                    <a:lnTo>
                      <a:pt x="542" y="293"/>
                    </a:lnTo>
                    <a:lnTo>
                      <a:pt x="576" y="276"/>
                    </a:lnTo>
                    <a:lnTo>
                      <a:pt x="613" y="256"/>
                    </a:lnTo>
                    <a:lnTo>
                      <a:pt x="650" y="236"/>
                    </a:lnTo>
                    <a:lnTo>
                      <a:pt x="687" y="216"/>
                    </a:lnTo>
                    <a:lnTo>
                      <a:pt x="722" y="197"/>
                    </a:lnTo>
                    <a:lnTo>
                      <a:pt x="755" y="180"/>
                    </a:lnTo>
                    <a:lnTo>
                      <a:pt x="784" y="164"/>
                    </a:lnTo>
                    <a:lnTo>
                      <a:pt x="809" y="151"/>
                    </a:lnTo>
                    <a:lnTo>
                      <a:pt x="827" y="141"/>
                    </a:lnTo>
                    <a:lnTo>
                      <a:pt x="840" y="135"/>
                    </a:lnTo>
                    <a:lnTo>
                      <a:pt x="843" y="132"/>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47136" name="Freeform 19"/>
              <p:cNvSpPr>
                <a:spLocks/>
              </p:cNvSpPr>
              <p:nvPr/>
            </p:nvSpPr>
            <p:spPr bwMode="auto">
              <a:xfrm>
                <a:off x="2049" y="1940"/>
                <a:ext cx="859" cy="367"/>
              </a:xfrm>
              <a:custGeom>
                <a:avLst/>
                <a:gdLst>
                  <a:gd name="T0" fmla="*/ 858 w 859"/>
                  <a:gd name="T1" fmla="*/ 138 h 367"/>
                  <a:gd name="T2" fmla="*/ 318 w 859"/>
                  <a:gd name="T3" fmla="*/ 0 h 367"/>
                  <a:gd name="T4" fmla="*/ 296 w 859"/>
                  <a:gd name="T5" fmla="*/ 3 h 367"/>
                  <a:gd name="T6" fmla="*/ 275 w 859"/>
                  <a:gd name="T7" fmla="*/ 11 h 367"/>
                  <a:gd name="T8" fmla="*/ 251 w 859"/>
                  <a:gd name="T9" fmla="*/ 17 h 367"/>
                  <a:gd name="T10" fmla="*/ 227 w 859"/>
                  <a:gd name="T11" fmla="*/ 24 h 367"/>
                  <a:gd name="T12" fmla="*/ 203 w 859"/>
                  <a:gd name="T13" fmla="*/ 30 h 367"/>
                  <a:gd name="T14" fmla="*/ 179 w 859"/>
                  <a:gd name="T15" fmla="*/ 39 h 367"/>
                  <a:gd name="T16" fmla="*/ 155 w 859"/>
                  <a:gd name="T17" fmla="*/ 48 h 367"/>
                  <a:gd name="T18" fmla="*/ 131 w 859"/>
                  <a:gd name="T19" fmla="*/ 57 h 367"/>
                  <a:gd name="T20" fmla="*/ 108 w 859"/>
                  <a:gd name="T21" fmla="*/ 68 h 367"/>
                  <a:gd name="T22" fmla="*/ 87 w 859"/>
                  <a:gd name="T23" fmla="*/ 78 h 367"/>
                  <a:gd name="T24" fmla="*/ 68 w 859"/>
                  <a:gd name="T25" fmla="*/ 90 h 367"/>
                  <a:gd name="T26" fmla="*/ 50 w 859"/>
                  <a:gd name="T27" fmla="*/ 101 h 367"/>
                  <a:gd name="T28" fmla="*/ 33 w 859"/>
                  <a:gd name="T29" fmla="*/ 113 h 367"/>
                  <a:gd name="T30" fmla="*/ 20 w 859"/>
                  <a:gd name="T31" fmla="*/ 123 h 367"/>
                  <a:gd name="T32" fmla="*/ 9 w 859"/>
                  <a:gd name="T33" fmla="*/ 137 h 367"/>
                  <a:gd name="T34" fmla="*/ 0 w 859"/>
                  <a:gd name="T35" fmla="*/ 147 h 367"/>
                  <a:gd name="T36" fmla="*/ 6 w 859"/>
                  <a:gd name="T37" fmla="*/ 150 h 367"/>
                  <a:gd name="T38" fmla="*/ 20 w 859"/>
                  <a:gd name="T39" fmla="*/ 158 h 367"/>
                  <a:gd name="T40" fmla="*/ 42 w 859"/>
                  <a:gd name="T41" fmla="*/ 171 h 367"/>
                  <a:gd name="T42" fmla="*/ 71 w 859"/>
                  <a:gd name="T43" fmla="*/ 185 h 367"/>
                  <a:gd name="T44" fmla="*/ 104 w 859"/>
                  <a:gd name="T45" fmla="*/ 203 h 367"/>
                  <a:gd name="T46" fmla="*/ 141 w 859"/>
                  <a:gd name="T47" fmla="*/ 222 h 367"/>
                  <a:gd name="T48" fmla="*/ 180 w 859"/>
                  <a:gd name="T49" fmla="*/ 242 h 367"/>
                  <a:gd name="T50" fmla="*/ 221 w 859"/>
                  <a:gd name="T51" fmla="*/ 264 h 367"/>
                  <a:gd name="T52" fmla="*/ 261 w 859"/>
                  <a:gd name="T53" fmla="*/ 284 h 367"/>
                  <a:gd name="T54" fmla="*/ 302 w 859"/>
                  <a:gd name="T55" fmla="*/ 305 h 367"/>
                  <a:gd name="T56" fmla="*/ 339 w 859"/>
                  <a:gd name="T57" fmla="*/ 323 h 367"/>
                  <a:gd name="T58" fmla="*/ 374 w 859"/>
                  <a:gd name="T59" fmla="*/ 339 h 367"/>
                  <a:gd name="T60" fmla="*/ 402 w 859"/>
                  <a:gd name="T61" fmla="*/ 351 h 367"/>
                  <a:gd name="T62" fmla="*/ 426 w 859"/>
                  <a:gd name="T63" fmla="*/ 362 h 367"/>
                  <a:gd name="T64" fmla="*/ 443 w 859"/>
                  <a:gd name="T65" fmla="*/ 366 h 367"/>
                  <a:gd name="T66" fmla="*/ 450 w 859"/>
                  <a:gd name="T67" fmla="*/ 366 h 367"/>
                  <a:gd name="T68" fmla="*/ 456 w 859"/>
                  <a:gd name="T69" fmla="*/ 362 h 367"/>
                  <a:gd name="T70" fmla="*/ 471 w 859"/>
                  <a:gd name="T71" fmla="*/ 351 h 367"/>
                  <a:gd name="T72" fmla="*/ 494 w 859"/>
                  <a:gd name="T73" fmla="*/ 339 h 367"/>
                  <a:gd name="T74" fmla="*/ 521 w 859"/>
                  <a:gd name="T75" fmla="*/ 324 h 367"/>
                  <a:gd name="T76" fmla="*/ 552 w 859"/>
                  <a:gd name="T77" fmla="*/ 306 h 367"/>
                  <a:gd name="T78" fmla="*/ 587 w 859"/>
                  <a:gd name="T79" fmla="*/ 288 h 367"/>
                  <a:gd name="T80" fmla="*/ 624 w 859"/>
                  <a:gd name="T81" fmla="*/ 267 h 367"/>
                  <a:gd name="T82" fmla="*/ 662 w 859"/>
                  <a:gd name="T83" fmla="*/ 246 h 367"/>
                  <a:gd name="T84" fmla="*/ 699 w 859"/>
                  <a:gd name="T85" fmla="*/ 225 h 367"/>
                  <a:gd name="T86" fmla="*/ 735 w 859"/>
                  <a:gd name="T87" fmla="*/ 206 h 367"/>
                  <a:gd name="T88" fmla="*/ 768 w 859"/>
                  <a:gd name="T89" fmla="*/ 188 h 367"/>
                  <a:gd name="T90" fmla="*/ 798 w 859"/>
                  <a:gd name="T91" fmla="*/ 171 h 367"/>
                  <a:gd name="T92" fmla="*/ 824 w 859"/>
                  <a:gd name="T93" fmla="*/ 158 h 367"/>
                  <a:gd name="T94" fmla="*/ 842 w 859"/>
                  <a:gd name="T95" fmla="*/ 147 h 367"/>
                  <a:gd name="T96" fmla="*/ 855 w 859"/>
                  <a:gd name="T97" fmla="*/ 141 h 367"/>
                  <a:gd name="T98" fmla="*/ 858 w 859"/>
                  <a:gd name="T99" fmla="*/ 138 h 3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9"/>
                  <a:gd name="T151" fmla="*/ 0 h 367"/>
                  <a:gd name="T152" fmla="*/ 859 w 859"/>
                  <a:gd name="T153" fmla="*/ 367 h 3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9" h="367">
                    <a:moveTo>
                      <a:pt x="858" y="138"/>
                    </a:moveTo>
                    <a:lnTo>
                      <a:pt x="318" y="0"/>
                    </a:lnTo>
                    <a:lnTo>
                      <a:pt x="296" y="3"/>
                    </a:lnTo>
                    <a:lnTo>
                      <a:pt x="275" y="11"/>
                    </a:lnTo>
                    <a:lnTo>
                      <a:pt x="251" y="17"/>
                    </a:lnTo>
                    <a:lnTo>
                      <a:pt x="227" y="24"/>
                    </a:lnTo>
                    <a:lnTo>
                      <a:pt x="203" y="30"/>
                    </a:lnTo>
                    <a:lnTo>
                      <a:pt x="179" y="39"/>
                    </a:lnTo>
                    <a:lnTo>
                      <a:pt x="155" y="48"/>
                    </a:lnTo>
                    <a:lnTo>
                      <a:pt x="131" y="57"/>
                    </a:lnTo>
                    <a:lnTo>
                      <a:pt x="108" y="68"/>
                    </a:lnTo>
                    <a:lnTo>
                      <a:pt x="87" y="78"/>
                    </a:lnTo>
                    <a:lnTo>
                      <a:pt x="68" y="90"/>
                    </a:lnTo>
                    <a:lnTo>
                      <a:pt x="50" y="101"/>
                    </a:lnTo>
                    <a:lnTo>
                      <a:pt x="33" y="113"/>
                    </a:lnTo>
                    <a:lnTo>
                      <a:pt x="20" y="123"/>
                    </a:lnTo>
                    <a:lnTo>
                      <a:pt x="9" y="137"/>
                    </a:lnTo>
                    <a:lnTo>
                      <a:pt x="0" y="147"/>
                    </a:lnTo>
                    <a:lnTo>
                      <a:pt x="6" y="150"/>
                    </a:lnTo>
                    <a:lnTo>
                      <a:pt x="20" y="158"/>
                    </a:lnTo>
                    <a:lnTo>
                      <a:pt x="42" y="171"/>
                    </a:lnTo>
                    <a:lnTo>
                      <a:pt x="71" y="185"/>
                    </a:lnTo>
                    <a:lnTo>
                      <a:pt x="104" y="203"/>
                    </a:lnTo>
                    <a:lnTo>
                      <a:pt x="141" y="222"/>
                    </a:lnTo>
                    <a:lnTo>
                      <a:pt x="180" y="242"/>
                    </a:lnTo>
                    <a:lnTo>
                      <a:pt x="221" y="264"/>
                    </a:lnTo>
                    <a:lnTo>
                      <a:pt x="261" y="284"/>
                    </a:lnTo>
                    <a:lnTo>
                      <a:pt x="302" y="305"/>
                    </a:lnTo>
                    <a:lnTo>
                      <a:pt x="339" y="323"/>
                    </a:lnTo>
                    <a:lnTo>
                      <a:pt x="374" y="339"/>
                    </a:lnTo>
                    <a:lnTo>
                      <a:pt x="402" y="351"/>
                    </a:lnTo>
                    <a:lnTo>
                      <a:pt x="426" y="362"/>
                    </a:lnTo>
                    <a:lnTo>
                      <a:pt x="443" y="366"/>
                    </a:lnTo>
                    <a:lnTo>
                      <a:pt x="450" y="366"/>
                    </a:lnTo>
                    <a:lnTo>
                      <a:pt x="456" y="362"/>
                    </a:lnTo>
                    <a:lnTo>
                      <a:pt x="471" y="351"/>
                    </a:lnTo>
                    <a:lnTo>
                      <a:pt x="494" y="339"/>
                    </a:lnTo>
                    <a:lnTo>
                      <a:pt x="521" y="324"/>
                    </a:lnTo>
                    <a:lnTo>
                      <a:pt x="552" y="306"/>
                    </a:lnTo>
                    <a:lnTo>
                      <a:pt x="587" y="288"/>
                    </a:lnTo>
                    <a:lnTo>
                      <a:pt x="624" y="267"/>
                    </a:lnTo>
                    <a:lnTo>
                      <a:pt x="662" y="246"/>
                    </a:lnTo>
                    <a:lnTo>
                      <a:pt x="699" y="225"/>
                    </a:lnTo>
                    <a:lnTo>
                      <a:pt x="735" y="206"/>
                    </a:lnTo>
                    <a:lnTo>
                      <a:pt x="768" y="188"/>
                    </a:lnTo>
                    <a:lnTo>
                      <a:pt x="798" y="171"/>
                    </a:lnTo>
                    <a:lnTo>
                      <a:pt x="824" y="158"/>
                    </a:lnTo>
                    <a:lnTo>
                      <a:pt x="842" y="147"/>
                    </a:lnTo>
                    <a:lnTo>
                      <a:pt x="855" y="141"/>
                    </a:lnTo>
                    <a:lnTo>
                      <a:pt x="858" y="13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37" name="Freeform 20"/>
              <p:cNvSpPr>
                <a:spLocks/>
              </p:cNvSpPr>
              <p:nvPr/>
            </p:nvSpPr>
            <p:spPr bwMode="auto">
              <a:xfrm>
                <a:off x="4215" y="1630"/>
                <a:ext cx="745" cy="236"/>
              </a:xfrm>
              <a:custGeom>
                <a:avLst/>
                <a:gdLst>
                  <a:gd name="T0" fmla="*/ 732 w 745"/>
                  <a:gd name="T1" fmla="*/ 134 h 236"/>
                  <a:gd name="T2" fmla="*/ 712 w 745"/>
                  <a:gd name="T3" fmla="*/ 148 h 236"/>
                  <a:gd name="T4" fmla="*/ 695 w 745"/>
                  <a:gd name="T5" fmla="*/ 163 h 236"/>
                  <a:gd name="T6" fmla="*/ 678 w 745"/>
                  <a:gd name="T7" fmla="*/ 176 h 236"/>
                  <a:gd name="T8" fmla="*/ 659 w 745"/>
                  <a:gd name="T9" fmla="*/ 190 h 236"/>
                  <a:gd name="T10" fmla="*/ 635 w 745"/>
                  <a:gd name="T11" fmla="*/ 204 h 236"/>
                  <a:gd name="T12" fmla="*/ 606 w 745"/>
                  <a:gd name="T13" fmla="*/ 215 h 236"/>
                  <a:gd name="T14" fmla="*/ 566 w 745"/>
                  <a:gd name="T15" fmla="*/ 228 h 236"/>
                  <a:gd name="T16" fmla="*/ 537 w 745"/>
                  <a:gd name="T17" fmla="*/ 234 h 236"/>
                  <a:gd name="T18" fmla="*/ 493 w 745"/>
                  <a:gd name="T19" fmla="*/ 228 h 236"/>
                  <a:gd name="T20" fmla="*/ 416 w 745"/>
                  <a:gd name="T21" fmla="*/ 220 h 236"/>
                  <a:gd name="T22" fmla="*/ 319 w 745"/>
                  <a:gd name="T23" fmla="*/ 207 h 236"/>
                  <a:gd name="T24" fmla="*/ 218 w 745"/>
                  <a:gd name="T25" fmla="*/ 196 h 236"/>
                  <a:gd name="T26" fmla="*/ 122 w 745"/>
                  <a:gd name="T27" fmla="*/ 184 h 236"/>
                  <a:gd name="T28" fmla="*/ 47 w 745"/>
                  <a:gd name="T29" fmla="*/ 176 h 236"/>
                  <a:gd name="T30" fmla="*/ 4 w 745"/>
                  <a:gd name="T31" fmla="*/ 172 h 236"/>
                  <a:gd name="T32" fmla="*/ 3 w 745"/>
                  <a:gd name="T33" fmla="*/ 169 h 236"/>
                  <a:gd name="T34" fmla="*/ 29 w 745"/>
                  <a:gd name="T35" fmla="*/ 153 h 236"/>
                  <a:gd name="T36" fmla="*/ 74 w 745"/>
                  <a:gd name="T37" fmla="*/ 131 h 236"/>
                  <a:gd name="T38" fmla="*/ 128 w 745"/>
                  <a:gd name="T39" fmla="*/ 100 h 236"/>
                  <a:gd name="T40" fmla="*/ 188 w 745"/>
                  <a:gd name="T41" fmla="*/ 69 h 236"/>
                  <a:gd name="T42" fmla="*/ 244 w 745"/>
                  <a:gd name="T43" fmla="*/ 39 h 236"/>
                  <a:gd name="T44" fmla="*/ 290 w 745"/>
                  <a:gd name="T45" fmla="*/ 15 h 236"/>
                  <a:gd name="T46" fmla="*/ 319 w 745"/>
                  <a:gd name="T47" fmla="*/ 3 h 236"/>
                  <a:gd name="T48" fmla="*/ 335 w 745"/>
                  <a:gd name="T49" fmla="*/ 1 h 236"/>
                  <a:gd name="T50" fmla="*/ 372 w 745"/>
                  <a:gd name="T51" fmla="*/ 11 h 236"/>
                  <a:gd name="T52" fmla="*/ 434 w 745"/>
                  <a:gd name="T53" fmla="*/ 28 h 236"/>
                  <a:gd name="T54" fmla="*/ 507 w 745"/>
                  <a:gd name="T55" fmla="*/ 49 h 236"/>
                  <a:gd name="T56" fmla="*/ 582 w 745"/>
                  <a:gd name="T57" fmla="*/ 73 h 236"/>
                  <a:gd name="T58" fmla="*/ 654 w 745"/>
                  <a:gd name="T59" fmla="*/ 94 h 236"/>
                  <a:gd name="T60" fmla="*/ 709 w 745"/>
                  <a:gd name="T61" fmla="*/ 113 h 236"/>
                  <a:gd name="T62" fmla="*/ 741 w 745"/>
                  <a:gd name="T63" fmla="*/ 12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5"/>
                  <a:gd name="T97" fmla="*/ 0 h 236"/>
                  <a:gd name="T98" fmla="*/ 745 w 745"/>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5" h="236">
                    <a:moveTo>
                      <a:pt x="744" y="127"/>
                    </a:moveTo>
                    <a:lnTo>
                      <a:pt x="732" y="134"/>
                    </a:lnTo>
                    <a:lnTo>
                      <a:pt x="722" y="141"/>
                    </a:lnTo>
                    <a:lnTo>
                      <a:pt x="712" y="148"/>
                    </a:lnTo>
                    <a:lnTo>
                      <a:pt x="704" y="155"/>
                    </a:lnTo>
                    <a:lnTo>
                      <a:pt x="695" y="163"/>
                    </a:lnTo>
                    <a:lnTo>
                      <a:pt x="687" y="169"/>
                    </a:lnTo>
                    <a:lnTo>
                      <a:pt x="678" y="176"/>
                    </a:lnTo>
                    <a:lnTo>
                      <a:pt x="669" y="183"/>
                    </a:lnTo>
                    <a:lnTo>
                      <a:pt x="659" y="190"/>
                    </a:lnTo>
                    <a:lnTo>
                      <a:pt x="648" y="197"/>
                    </a:lnTo>
                    <a:lnTo>
                      <a:pt x="635" y="204"/>
                    </a:lnTo>
                    <a:lnTo>
                      <a:pt x="622" y="210"/>
                    </a:lnTo>
                    <a:lnTo>
                      <a:pt x="606" y="215"/>
                    </a:lnTo>
                    <a:lnTo>
                      <a:pt x="587" y="222"/>
                    </a:lnTo>
                    <a:lnTo>
                      <a:pt x="566" y="228"/>
                    </a:lnTo>
                    <a:lnTo>
                      <a:pt x="543" y="235"/>
                    </a:lnTo>
                    <a:lnTo>
                      <a:pt x="537" y="234"/>
                    </a:lnTo>
                    <a:lnTo>
                      <a:pt x="519" y="231"/>
                    </a:lnTo>
                    <a:lnTo>
                      <a:pt x="493" y="228"/>
                    </a:lnTo>
                    <a:lnTo>
                      <a:pt x="457" y="224"/>
                    </a:lnTo>
                    <a:lnTo>
                      <a:pt x="416" y="220"/>
                    </a:lnTo>
                    <a:lnTo>
                      <a:pt x="369" y="212"/>
                    </a:lnTo>
                    <a:lnTo>
                      <a:pt x="319" y="207"/>
                    </a:lnTo>
                    <a:lnTo>
                      <a:pt x="269" y="201"/>
                    </a:lnTo>
                    <a:lnTo>
                      <a:pt x="218" y="196"/>
                    </a:lnTo>
                    <a:lnTo>
                      <a:pt x="168" y="191"/>
                    </a:lnTo>
                    <a:lnTo>
                      <a:pt x="122" y="184"/>
                    </a:lnTo>
                    <a:lnTo>
                      <a:pt x="82" y="180"/>
                    </a:lnTo>
                    <a:lnTo>
                      <a:pt x="47" y="176"/>
                    </a:lnTo>
                    <a:lnTo>
                      <a:pt x="21" y="173"/>
                    </a:lnTo>
                    <a:lnTo>
                      <a:pt x="4" y="172"/>
                    </a:lnTo>
                    <a:lnTo>
                      <a:pt x="0" y="170"/>
                    </a:lnTo>
                    <a:lnTo>
                      <a:pt x="3" y="169"/>
                    </a:lnTo>
                    <a:lnTo>
                      <a:pt x="13" y="163"/>
                    </a:lnTo>
                    <a:lnTo>
                      <a:pt x="29" y="153"/>
                    </a:lnTo>
                    <a:lnTo>
                      <a:pt x="50" y="144"/>
                    </a:lnTo>
                    <a:lnTo>
                      <a:pt x="74" y="131"/>
                    </a:lnTo>
                    <a:lnTo>
                      <a:pt x="100" y="115"/>
                    </a:lnTo>
                    <a:lnTo>
                      <a:pt x="128" y="100"/>
                    </a:lnTo>
                    <a:lnTo>
                      <a:pt x="159" y="84"/>
                    </a:lnTo>
                    <a:lnTo>
                      <a:pt x="188" y="69"/>
                    </a:lnTo>
                    <a:lnTo>
                      <a:pt x="216" y="53"/>
                    </a:lnTo>
                    <a:lnTo>
                      <a:pt x="244" y="39"/>
                    </a:lnTo>
                    <a:lnTo>
                      <a:pt x="268" y="27"/>
                    </a:lnTo>
                    <a:lnTo>
                      <a:pt x="290" y="15"/>
                    </a:lnTo>
                    <a:lnTo>
                      <a:pt x="307" y="7"/>
                    </a:lnTo>
                    <a:lnTo>
                      <a:pt x="319" y="3"/>
                    </a:lnTo>
                    <a:lnTo>
                      <a:pt x="326" y="0"/>
                    </a:lnTo>
                    <a:lnTo>
                      <a:pt x="335" y="1"/>
                    </a:lnTo>
                    <a:lnTo>
                      <a:pt x="350" y="6"/>
                    </a:lnTo>
                    <a:lnTo>
                      <a:pt x="372" y="11"/>
                    </a:lnTo>
                    <a:lnTo>
                      <a:pt x="401" y="18"/>
                    </a:lnTo>
                    <a:lnTo>
                      <a:pt x="434" y="28"/>
                    </a:lnTo>
                    <a:lnTo>
                      <a:pt x="469" y="39"/>
                    </a:lnTo>
                    <a:lnTo>
                      <a:pt x="507" y="49"/>
                    </a:lnTo>
                    <a:lnTo>
                      <a:pt x="546" y="62"/>
                    </a:lnTo>
                    <a:lnTo>
                      <a:pt x="582" y="73"/>
                    </a:lnTo>
                    <a:lnTo>
                      <a:pt x="619" y="84"/>
                    </a:lnTo>
                    <a:lnTo>
                      <a:pt x="654" y="94"/>
                    </a:lnTo>
                    <a:lnTo>
                      <a:pt x="685" y="104"/>
                    </a:lnTo>
                    <a:lnTo>
                      <a:pt x="709" y="113"/>
                    </a:lnTo>
                    <a:lnTo>
                      <a:pt x="728" y="120"/>
                    </a:lnTo>
                    <a:lnTo>
                      <a:pt x="741" y="125"/>
                    </a:lnTo>
                    <a:lnTo>
                      <a:pt x="744" y="127"/>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7138" name="Freeform 21"/>
              <p:cNvSpPr>
                <a:spLocks/>
              </p:cNvSpPr>
              <p:nvPr/>
            </p:nvSpPr>
            <p:spPr bwMode="auto">
              <a:xfrm>
                <a:off x="4200" y="1630"/>
                <a:ext cx="760" cy="251"/>
              </a:xfrm>
              <a:custGeom>
                <a:avLst/>
                <a:gdLst>
                  <a:gd name="T0" fmla="*/ 759 w 760"/>
                  <a:gd name="T1" fmla="*/ 135 h 251"/>
                  <a:gd name="T2" fmla="*/ 737 w 760"/>
                  <a:gd name="T3" fmla="*/ 150 h 251"/>
                  <a:gd name="T4" fmla="*/ 719 w 760"/>
                  <a:gd name="T5" fmla="*/ 165 h 251"/>
                  <a:gd name="T6" fmla="*/ 701 w 760"/>
                  <a:gd name="T7" fmla="*/ 180 h 251"/>
                  <a:gd name="T8" fmla="*/ 683 w 760"/>
                  <a:gd name="T9" fmla="*/ 195 h 251"/>
                  <a:gd name="T10" fmla="*/ 662 w 760"/>
                  <a:gd name="T11" fmla="*/ 210 h 251"/>
                  <a:gd name="T12" fmla="*/ 635 w 760"/>
                  <a:gd name="T13" fmla="*/ 223 h 251"/>
                  <a:gd name="T14" fmla="*/ 599 w 760"/>
                  <a:gd name="T15" fmla="*/ 237 h 251"/>
                  <a:gd name="T16" fmla="*/ 554 w 760"/>
                  <a:gd name="T17" fmla="*/ 250 h 251"/>
                  <a:gd name="T18" fmla="*/ 530 w 760"/>
                  <a:gd name="T19" fmla="*/ 246 h 251"/>
                  <a:gd name="T20" fmla="*/ 467 w 760"/>
                  <a:gd name="T21" fmla="*/ 238 h 251"/>
                  <a:gd name="T22" fmla="*/ 377 w 760"/>
                  <a:gd name="T23" fmla="*/ 226 h 251"/>
                  <a:gd name="T24" fmla="*/ 275 w 760"/>
                  <a:gd name="T25" fmla="*/ 214 h 251"/>
                  <a:gd name="T26" fmla="*/ 171 w 760"/>
                  <a:gd name="T27" fmla="*/ 204 h 251"/>
                  <a:gd name="T28" fmla="*/ 84 w 760"/>
                  <a:gd name="T29" fmla="*/ 192 h 251"/>
                  <a:gd name="T30" fmla="*/ 21 w 760"/>
                  <a:gd name="T31" fmla="*/ 184 h 251"/>
                  <a:gd name="T32" fmla="*/ 0 w 760"/>
                  <a:gd name="T33" fmla="*/ 181 h 251"/>
                  <a:gd name="T34" fmla="*/ 14 w 760"/>
                  <a:gd name="T35" fmla="*/ 174 h 251"/>
                  <a:gd name="T36" fmla="*/ 51 w 760"/>
                  <a:gd name="T37" fmla="*/ 153 h 251"/>
                  <a:gd name="T38" fmla="*/ 102 w 760"/>
                  <a:gd name="T39" fmla="*/ 123 h 251"/>
                  <a:gd name="T40" fmla="*/ 162 w 760"/>
                  <a:gd name="T41" fmla="*/ 90 h 251"/>
                  <a:gd name="T42" fmla="*/ 221 w 760"/>
                  <a:gd name="T43" fmla="*/ 57 h 251"/>
                  <a:gd name="T44" fmla="*/ 273 w 760"/>
                  <a:gd name="T45" fmla="*/ 28 h 251"/>
                  <a:gd name="T46" fmla="*/ 314 w 760"/>
                  <a:gd name="T47" fmla="*/ 7 h 251"/>
                  <a:gd name="T48" fmla="*/ 333 w 760"/>
                  <a:gd name="T49" fmla="*/ 0 h 251"/>
                  <a:gd name="T50" fmla="*/ 357 w 760"/>
                  <a:gd name="T51" fmla="*/ 6 h 251"/>
                  <a:gd name="T52" fmla="*/ 410 w 760"/>
                  <a:gd name="T53" fmla="*/ 19 h 251"/>
                  <a:gd name="T54" fmla="*/ 479 w 760"/>
                  <a:gd name="T55" fmla="*/ 42 h 251"/>
                  <a:gd name="T56" fmla="*/ 557 w 760"/>
                  <a:gd name="T57" fmla="*/ 66 h 251"/>
                  <a:gd name="T58" fmla="*/ 632 w 760"/>
                  <a:gd name="T59" fmla="*/ 90 h 251"/>
                  <a:gd name="T60" fmla="*/ 699 w 760"/>
                  <a:gd name="T61" fmla="*/ 111 h 251"/>
                  <a:gd name="T62" fmla="*/ 743 w 760"/>
                  <a:gd name="T63" fmla="*/ 127 h 251"/>
                  <a:gd name="T64" fmla="*/ 759 w 760"/>
                  <a:gd name="T65" fmla="*/ 135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0"/>
                  <a:gd name="T100" fmla="*/ 0 h 251"/>
                  <a:gd name="T101" fmla="*/ 760 w 760"/>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0" h="251">
                    <a:moveTo>
                      <a:pt x="759" y="135"/>
                    </a:moveTo>
                    <a:lnTo>
                      <a:pt x="759" y="135"/>
                    </a:lnTo>
                    <a:lnTo>
                      <a:pt x="747" y="142"/>
                    </a:lnTo>
                    <a:lnTo>
                      <a:pt x="737" y="150"/>
                    </a:lnTo>
                    <a:lnTo>
                      <a:pt x="726" y="157"/>
                    </a:lnTo>
                    <a:lnTo>
                      <a:pt x="719" y="165"/>
                    </a:lnTo>
                    <a:lnTo>
                      <a:pt x="710" y="174"/>
                    </a:lnTo>
                    <a:lnTo>
                      <a:pt x="701" y="180"/>
                    </a:lnTo>
                    <a:lnTo>
                      <a:pt x="692" y="187"/>
                    </a:lnTo>
                    <a:lnTo>
                      <a:pt x="683" y="195"/>
                    </a:lnTo>
                    <a:lnTo>
                      <a:pt x="672" y="202"/>
                    </a:lnTo>
                    <a:lnTo>
                      <a:pt x="662" y="210"/>
                    </a:lnTo>
                    <a:lnTo>
                      <a:pt x="648" y="217"/>
                    </a:lnTo>
                    <a:lnTo>
                      <a:pt x="635" y="223"/>
                    </a:lnTo>
                    <a:lnTo>
                      <a:pt x="618" y="229"/>
                    </a:lnTo>
                    <a:lnTo>
                      <a:pt x="599" y="237"/>
                    </a:lnTo>
                    <a:lnTo>
                      <a:pt x="578" y="243"/>
                    </a:lnTo>
                    <a:lnTo>
                      <a:pt x="554" y="250"/>
                    </a:lnTo>
                    <a:lnTo>
                      <a:pt x="548" y="249"/>
                    </a:lnTo>
                    <a:lnTo>
                      <a:pt x="530" y="246"/>
                    </a:lnTo>
                    <a:lnTo>
                      <a:pt x="503" y="243"/>
                    </a:lnTo>
                    <a:lnTo>
                      <a:pt x="467" y="238"/>
                    </a:lnTo>
                    <a:lnTo>
                      <a:pt x="425" y="234"/>
                    </a:lnTo>
                    <a:lnTo>
                      <a:pt x="377" y="226"/>
                    </a:lnTo>
                    <a:lnTo>
                      <a:pt x="326" y="220"/>
                    </a:lnTo>
                    <a:lnTo>
                      <a:pt x="275" y="214"/>
                    </a:lnTo>
                    <a:lnTo>
                      <a:pt x="222" y="208"/>
                    </a:lnTo>
                    <a:lnTo>
                      <a:pt x="171" y="204"/>
                    </a:lnTo>
                    <a:lnTo>
                      <a:pt x="125" y="196"/>
                    </a:lnTo>
                    <a:lnTo>
                      <a:pt x="84" y="192"/>
                    </a:lnTo>
                    <a:lnTo>
                      <a:pt x="48" y="187"/>
                    </a:lnTo>
                    <a:lnTo>
                      <a:pt x="21" y="184"/>
                    </a:lnTo>
                    <a:lnTo>
                      <a:pt x="5" y="183"/>
                    </a:lnTo>
                    <a:lnTo>
                      <a:pt x="0" y="181"/>
                    </a:lnTo>
                    <a:lnTo>
                      <a:pt x="3" y="180"/>
                    </a:lnTo>
                    <a:lnTo>
                      <a:pt x="14" y="174"/>
                    </a:lnTo>
                    <a:lnTo>
                      <a:pt x="30" y="163"/>
                    </a:lnTo>
                    <a:lnTo>
                      <a:pt x="51" y="153"/>
                    </a:lnTo>
                    <a:lnTo>
                      <a:pt x="75" y="139"/>
                    </a:lnTo>
                    <a:lnTo>
                      <a:pt x="102" y="123"/>
                    </a:lnTo>
                    <a:lnTo>
                      <a:pt x="131" y="106"/>
                    </a:lnTo>
                    <a:lnTo>
                      <a:pt x="162" y="90"/>
                    </a:lnTo>
                    <a:lnTo>
                      <a:pt x="192" y="73"/>
                    </a:lnTo>
                    <a:lnTo>
                      <a:pt x="221" y="57"/>
                    </a:lnTo>
                    <a:lnTo>
                      <a:pt x="249" y="42"/>
                    </a:lnTo>
                    <a:lnTo>
                      <a:pt x="273" y="28"/>
                    </a:lnTo>
                    <a:lnTo>
                      <a:pt x="296" y="16"/>
                    </a:lnTo>
                    <a:lnTo>
                      <a:pt x="314" y="7"/>
                    </a:lnTo>
                    <a:lnTo>
                      <a:pt x="326" y="3"/>
                    </a:lnTo>
                    <a:lnTo>
                      <a:pt x="333" y="0"/>
                    </a:lnTo>
                    <a:lnTo>
                      <a:pt x="342" y="1"/>
                    </a:lnTo>
                    <a:lnTo>
                      <a:pt x="357" y="6"/>
                    </a:lnTo>
                    <a:lnTo>
                      <a:pt x="380" y="12"/>
                    </a:lnTo>
                    <a:lnTo>
                      <a:pt x="410" y="19"/>
                    </a:lnTo>
                    <a:lnTo>
                      <a:pt x="443" y="30"/>
                    </a:lnTo>
                    <a:lnTo>
                      <a:pt x="479" y="42"/>
                    </a:lnTo>
                    <a:lnTo>
                      <a:pt x="518" y="52"/>
                    </a:lnTo>
                    <a:lnTo>
                      <a:pt x="557" y="66"/>
                    </a:lnTo>
                    <a:lnTo>
                      <a:pt x="594" y="78"/>
                    </a:lnTo>
                    <a:lnTo>
                      <a:pt x="632" y="90"/>
                    </a:lnTo>
                    <a:lnTo>
                      <a:pt x="668" y="100"/>
                    </a:lnTo>
                    <a:lnTo>
                      <a:pt x="699" y="111"/>
                    </a:lnTo>
                    <a:lnTo>
                      <a:pt x="723" y="120"/>
                    </a:lnTo>
                    <a:lnTo>
                      <a:pt x="743" y="127"/>
                    </a:lnTo>
                    <a:lnTo>
                      <a:pt x="756" y="133"/>
                    </a:lnTo>
                    <a:lnTo>
                      <a:pt x="759" y="135"/>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39" name="Freeform 22"/>
              <p:cNvSpPr>
                <a:spLocks/>
              </p:cNvSpPr>
              <p:nvPr/>
            </p:nvSpPr>
            <p:spPr bwMode="auto">
              <a:xfrm>
                <a:off x="2687" y="1759"/>
                <a:ext cx="817" cy="458"/>
              </a:xfrm>
              <a:custGeom>
                <a:avLst/>
                <a:gdLst>
                  <a:gd name="T0" fmla="*/ 791 w 817"/>
                  <a:gd name="T1" fmla="*/ 7 h 458"/>
                  <a:gd name="T2" fmla="*/ 807 w 817"/>
                  <a:gd name="T3" fmla="*/ 26 h 458"/>
                  <a:gd name="T4" fmla="*/ 813 w 817"/>
                  <a:gd name="T5" fmla="*/ 51 h 458"/>
                  <a:gd name="T6" fmla="*/ 816 w 817"/>
                  <a:gd name="T7" fmla="*/ 75 h 458"/>
                  <a:gd name="T8" fmla="*/ 812 w 817"/>
                  <a:gd name="T9" fmla="*/ 91 h 458"/>
                  <a:gd name="T10" fmla="*/ 787 w 817"/>
                  <a:gd name="T11" fmla="*/ 116 h 458"/>
                  <a:gd name="T12" fmla="*/ 742 w 817"/>
                  <a:gd name="T13" fmla="*/ 152 h 458"/>
                  <a:gd name="T14" fmla="*/ 692 w 817"/>
                  <a:gd name="T15" fmla="*/ 194 h 458"/>
                  <a:gd name="T16" fmla="*/ 642 w 817"/>
                  <a:gd name="T17" fmla="*/ 234 h 458"/>
                  <a:gd name="T18" fmla="*/ 589 w 817"/>
                  <a:gd name="T19" fmla="*/ 270 h 458"/>
                  <a:gd name="T20" fmla="*/ 536 w 817"/>
                  <a:gd name="T21" fmla="*/ 302 h 458"/>
                  <a:gd name="T22" fmla="*/ 485 w 817"/>
                  <a:gd name="T23" fmla="*/ 334 h 458"/>
                  <a:gd name="T24" fmla="*/ 436 w 817"/>
                  <a:gd name="T25" fmla="*/ 360 h 458"/>
                  <a:gd name="T26" fmla="*/ 396 w 817"/>
                  <a:gd name="T27" fmla="*/ 380 h 458"/>
                  <a:gd name="T28" fmla="*/ 367 w 817"/>
                  <a:gd name="T29" fmla="*/ 395 h 458"/>
                  <a:gd name="T30" fmla="*/ 349 w 817"/>
                  <a:gd name="T31" fmla="*/ 403 h 458"/>
                  <a:gd name="T32" fmla="*/ 345 w 817"/>
                  <a:gd name="T33" fmla="*/ 405 h 458"/>
                  <a:gd name="T34" fmla="*/ 328 w 817"/>
                  <a:gd name="T35" fmla="*/ 411 h 458"/>
                  <a:gd name="T36" fmla="*/ 305 w 817"/>
                  <a:gd name="T37" fmla="*/ 418 h 458"/>
                  <a:gd name="T38" fmla="*/ 275 w 817"/>
                  <a:gd name="T39" fmla="*/ 428 h 458"/>
                  <a:gd name="T40" fmla="*/ 246 w 817"/>
                  <a:gd name="T41" fmla="*/ 437 h 458"/>
                  <a:gd name="T42" fmla="*/ 217 w 817"/>
                  <a:gd name="T43" fmla="*/ 447 h 458"/>
                  <a:gd name="T44" fmla="*/ 194 w 817"/>
                  <a:gd name="T45" fmla="*/ 454 h 458"/>
                  <a:gd name="T46" fmla="*/ 183 w 817"/>
                  <a:gd name="T47" fmla="*/ 457 h 458"/>
                  <a:gd name="T48" fmla="*/ 172 w 817"/>
                  <a:gd name="T49" fmla="*/ 447 h 458"/>
                  <a:gd name="T50" fmla="*/ 153 w 817"/>
                  <a:gd name="T51" fmla="*/ 428 h 458"/>
                  <a:gd name="T52" fmla="*/ 136 w 817"/>
                  <a:gd name="T53" fmla="*/ 413 h 458"/>
                  <a:gd name="T54" fmla="*/ 116 w 817"/>
                  <a:gd name="T55" fmla="*/ 402 h 458"/>
                  <a:gd name="T56" fmla="*/ 94 w 817"/>
                  <a:gd name="T57" fmla="*/ 392 h 458"/>
                  <a:gd name="T58" fmla="*/ 71 w 817"/>
                  <a:gd name="T59" fmla="*/ 383 h 458"/>
                  <a:gd name="T60" fmla="*/ 46 w 817"/>
                  <a:gd name="T61" fmla="*/ 377 h 458"/>
                  <a:gd name="T62" fmla="*/ 16 w 817"/>
                  <a:gd name="T63" fmla="*/ 373 h 458"/>
                  <a:gd name="T64" fmla="*/ 24 w 817"/>
                  <a:gd name="T65" fmla="*/ 341 h 458"/>
                  <a:gd name="T66" fmla="*/ 71 w 817"/>
                  <a:gd name="T67" fmla="*/ 287 h 458"/>
                  <a:gd name="T68" fmla="*/ 121 w 817"/>
                  <a:gd name="T69" fmla="*/ 239 h 458"/>
                  <a:gd name="T70" fmla="*/ 169 w 817"/>
                  <a:gd name="T71" fmla="*/ 196 h 458"/>
                  <a:gd name="T72" fmla="*/ 219 w 817"/>
                  <a:gd name="T73" fmla="*/ 160 h 458"/>
                  <a:gd name="T74" fmla="*/ 268 w 817"/>
                  <a:gd name="T75" fmla="*/ 126 h 458"/>
                  <a:gd name="T76" fmla="*/ 318 w 817"/>
                  <a:gd name="T77" fmla="*/ 97 h 458"/>
                  <a:gd name="T78" fmla="*/ 368 w 817"/>
                  <a:gd name="T79" fmla="*/ 74 h 458"/>
                  <a:gd name="T80" fmla="*/ 418 w 817"/>
                  <a:gd name="T81" fmla="*/ 54 h 458"/>
                  <a:gd name="T82" fmla="*/ 468 w 817"/>
                  <a:gd name="T83" fmla="*/ 36 h 458"/>
                  <a:gd name="T84" fmla="*/ 517 w 817"/>
                  <a:gd name="T85" fmla="*/ 23 h 458"/>
                  <a:gd name="T86" fmla="*/ 566 w 817"/>
                  <a:gd name="T87" fmla="*/ 15 h 458"/>
                  <a:gd name="T88" fmla="*/ 614 w 817"/>
                  <a:gd name="T89" fmla="*/ 7 h 458"/>
                  <a:gd name="T90" fmla="*/ 661 w 817"/>
                  <a:gd name="T91" fmla="*/ 3 h 458"/>
                  <a:gd name="T92" fmla="*/ 708 w 817"/>
                  <a:gd name="T93" fmla="*/ 1 h 458"/>
                  <a:gd name="T94" fmla="*/ 754 w 817"/>
                  <a:gd name="T95" fmla="*/ 0 h 4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7"/>
                  <a:gd name="T145" fmla="*/ 0 h 458"/>
                  <a:gd name="T146" fmla="*/ 817 w 817"/>
                  <a:gd name="T147" fmla="*/ 458 h 4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7" h="458">
                    <a:moveTo>
                      <a:pt x="776" y="1"/>
                    </a:moveTo>
                    <a:lnTo>
                      <a:pt x="791" y="7"/>
                    </a:lnTo>
                    <a:lnTo>
                      <a:pt x="800" y="17"/>
                    </a:lnTo>
                    <a:lnTo>
                      <a:pt x="807" y="26"/>
                    </a:lnTo>
                    <a:lnTo>
                      <a:pt x="812" y="39"/>
                    </a:lnTo>
                    <a:lnTo>
                      <a:pt x="813" y="51"/>
                    </a:lnTo>
                    <a:lnTo>
                      <a:pt x="816" y="62"/>
                    </a:lnTo>
                    <a:lnTo>
                      <a:pt x="816" y="75"/>
                    </a:lnTo>
                    <a:lnTo>
                      <a:pt x="816" y="88"/>
                    </a:lnTo>
                    <a:lnTo>
                      <a:pt x="812" y="91"/>
                    </a:lnTo>
                    <a:lnTo>
                      <a:pt x="803" y="102"/>
                    </a:lnTo>
                    <a:lnTo>
                      <a:pt x="787" y="116"/>
                    </a:lnTo>
                    <a:lnTo>
                      <a:pt x="766" y="133"/>
                    </a:lnTo>
                    <a:lnTo>
                      <a:pt x="742" y="152"/>
                    </a:lnTo>
                    <a:lnTo>
                      <a:pt x="717" y="174"/>
                    </a:lnTo>
                    <a:lnTo>
                      <a:pt x="692" y="194"/>
                    </a:lnTo>
                    <a:lnTo>
                      <a:pt x="667" y="215"/>
                    </a:lnTo>
                    <a:lnTo>
                      <a:pt x="642" y="234"/>
                    </a:lnTo>
                    <a:lnTo>
                      <a:pt x="616" y="251"/>
                    </a:lnTo>
                    <a:lnTo>
                      <a:pt x="589" y="270"/>
                    </a:lnTo>
                    <a:lnTo>
                      <a:pt x="563" y="286"/>
                    </a:lnTo>
                    <a:lnTo>
                      <a:pt x="536" y="302"/>
                    </a:lnTo>
                    <a:lnTo>
                      <a:pt x="510" y="318"/>
                    </a:lnTo>
                    <a:lnTo>
                      <a:pt x="485" y="334"/>
                    </a:lnTo>
                    <a:lnTo>
                      <a:pt x="460" y="347"/>
                    </a:lnTo>
                    <a:lnTo>
                      <a:pt x="436" y="360"/>
                    </a:lnTo>
                    <a:lnTo>
                      <a:pt x="415" y="370"/>
                    </a:lnTo>
                    <a:lnTo>
                      <a:pt x="396" y="380"/>
                    </a:lnTo>
                    <a:lnTo>
                      <a:pt x="380" y="389"/>
                    </a:lnTo>
                    <a:lnTo>
                      <a:pt x="367" y="395"/>
                    </a:lnTo>
                    <a:lnTo>
                      <a:pt x="356" y="400"/>
                    </a:lnTo>
                    <a:lnTo>
                      <a:pt x="349" y="403"/>
                    </a:lnTo>
                    <a:lnTo>
                      <a:pt x="348" y="405"/>
                    </a:lnTo>
                    <a:lnTo>
                      <a:pt x="345" y="405"/>
                    </a:lnTo>
                    <a:lnTo>
                      <a:pt x="337" y="408"/>
                    </a:lnTo>
                    <a:lnTo>
                      <a:pt x="328" y="411"/>
                    </a:lnTo>
                    <a:lnTo>
                      <a:pt x="318" y="413"/>
                    </a:lnTo>
                    <a:lnTo>
                      <a:pt x="305" y="418"/>
                    </a:lnTo>
                    <a:lnTo>
                      <a:pt x="292" y="422"/>
                    </a:lnTo>
                    <a:lnTo>
                      <a:pt x="275" y="428"/>
                    </a:lnTo>
                    <a:lnTo>
                      <a:pt x="261" y="432"/>
                    </a:lnTo>
                    <a:lnTo>
                      <a:pt x="246" y="437"/>
                    </a:lnTo>
                    <a:lnTo>
                      <a:pt x="230" y="442"/>
                    </a:lnTo>
                    <a:lnTo>
                      <a:pt x="217" y="447"/>
                    </a:lnTo>
                    <a:lnTo>
                      <a:pt x="205" y="450"/>
                    </a:lnTo>
                    <a:lnTo>
                      <a:pt x="194" y="454"/>
                    </a:lnTo>
                    <a:lnTo>
                      <a:pt x="187" y="457"/>
                    </a:lnTo>
                    <a:lnTo>
                      <a:pt x="183" y="457"/>
                    </a:lnTo>
                    <a:lnTo>
                      <a:pt x="181" y="457"/>
                    </a:lnTo>
                    <a:lnTo>
                      <a:pt x="172" y="447"/>
                    </a:lnTo>
                    <a:lnTo>
                      <a:pt x="163" y="437"/>
                    </a:lnTo>
                    <a:lnTo>
                      <a:pt x="153" y="428"/>
                    </a:lnTo>
                    <a:lnTo>
                      <a:pt x="144" y="421"/>
                    </a:lnTo>
                    <a:lnTo>
                      <a:pt x="136" y="413"/>
                    </a:lnTo>
                    <a:lnTo>
                      <a:pt x="127" y="408"/>
                    </a:lnTo>
                    <a:lnTo>
                      <a:pt x="116" y="402"/>
                    </a:lnTo>
                    <a:lnTo>
                      <a:pt x="106" y="396"/>
                    </a:lnTo>
                    <a:lnTo>
                      <a:pt x="94" y="392"/>
                    </a:lnTo>
                    <a:lnTo>
                      <a:pt x="84" y="387"/>
                    </a:lnTo>
                    <a:lnTo>
                      <a:pt x="71" y="383"/>
                    </a:lnTo>
                    <a:lnTo>
                      <a:pt x="59" y="380"/>
                    </a:lnTo>
                    <a:lnTo>
                      <a:pt x="46" y="377"/>
                    </a:lnTo>
                    <a:lnTo>
                      <a:pt x="31" y="376"/>
                    </a:lnTo>
                    <a:lnTo>
                      <a:pt x="16" y="373"/>
                    </a:lnTo>
                    <a:lnTo>
                      <a:pt x="0" y="370"/>
                    </a:lnTo>
                    <a:lnTo>
                      <a:pt x="24" y="341"/>
                    </a:lnTo>
                    <a:lnTo>
                      <a:pt x="47" y="313"/>
                    </a:lnTo>
                    <a:lnTo>
                      <a:pt x="71" y="287"/>
                    </a:lnTo>
                    <a:lnTo>
                      <a:pt x="96" y="263"/>
                    </a:lnTo>
                    <a:lnTo>
                      <a:pt x="121" y="239"/>
                    </a:lnTo>
                    <a:lnTo>
                      <a:pt x="144" y="218"/>
                    </a:lnTo>
                    <a:lnTo>
                      <a:pt x="169" y="196"/>
                    </a:lnTo>
                    <a:lnTo>
                      <a:pt x="194" y="177"/>
                    </a:lnTo>
                    <a:lnTo>
                      <a:pt x="219" y="160"/>
                    </a:lnTo>
                    <a:lnTo>
                      <a:pt x="243" y="142"/>
                    </a:lnTo>
                    <a:lnTo>
                      <a:pt x="268" y="126"/>
                    </a:lnTo>
                    <a:lnTo>
                      <a:pt x="293" y="110"/>
                    </a:lnTo>
                    <a:lnTo>
                      <a:pt x="318" y="97"/>
                    </a:lnTo>
                    <a:lnTo>
                      <a:pt x="343" y="86"/>
                    </a:lnTo>
                    <a:lnTo>
                      <a:pt x="368" y="74"/>
                    </a:lnTo>
                    <a:lnTo>
                      <a:pt x="393" y="62"/>
                    </a:lnTo>
                    <a:lnTo>
                      <a:pt x="418" y="54"/>
                    </a:lnTo>
                    <a:lnTo>
                      <a:pt x="443" y="45"/>
                    </a:lnTo>
                    <a:lnTo>
                      <a:pt x="468" y="36"/>
                    </a:lnTo>
                    <a:lnTo>
                      <a:pt x="492" y="30"/>
                    </a:lnTo>
                    <a:lnTo>
                      <a:pt x="517" y="23"/>
                    </a:lnTo>
                    <a:lnTo>
                      <a:pt x="542" y="19"/>
                    </a:lnTo>
                    <a:lnTo>
                      <a:pt x="566" y="15"/>
                    </a:lnTo>
                    <a:lnTo>
                      <a:pt x="591" y="10"/>
                    </a:lnTo>
                    <a:lnTo>
                      <a:pt x="614" y="7"/>
                    </a:lnTo>
                    <a:lnTo>
                      <a:pt x="638" y="4"/>
                    </a:lnTo>
                    <a:lnTo>
                      <a:pt x="661" y="3"/>
                    </a:lnTo>
                    <a:lnTo>
                      <a:pt x="685" y="1"/>
                    </a:lnTo>
                    <a:lnTo>
                      <a:pt x="708" y="1"/>
                    </a:lnTo>
                    <a:lnTo>
                      <a:pt x="732" y="0"/>
                    </a:lnTo>
                    <a:lnTo>
                      <a:pt x="754" y="0"/>
                    </a:lnTo>
                    <a:lnTo>
                      <a:pt x="776" y="1"/>
                    </a:lnTo>
                  </a:path>
                </a:pathLst>
              </a:custGeom>
              <a:solidFill>
                <a:srgbClr val="99CCCC"/>
              </a:solidFill>
              <a:ln w="12700" cap="rnd" cmpd="sng">
                <a:noFill/>
                <a:prstDash val="solid"/>
                <a:round/>
                <a:headEnd type="none" w="med" len="med"/>
                <a:tailEnd type="none" w="med" len="med"/>
              </a:ln>
            </p:spPr>
            <p:txBody>
              <a:bodyPr/>
              <a:lstStyle/>
              <a:p>
                <a:endParaRPr lang="en-GB"/>
              </a:p>
            </p:txBody>
          </p:sp>
          <p:sp>
            <p:nvSpPr>
              <p:cNvPr id="47140" name="Freeform 23"/>
              <p:cNvSpPr>
                <a:spLocks/>
              </p:cNvSpPr>
              <p:nvPr/>
            </p:nvSpPr>
            <p:spPr bwMode="auto">
              <a:xfrm>
                <a:off x="2672" y="1759"/>
                <a:ext cx="832" cy="473"/>
              </a:xfrm>
              <a:custGeom>
                <a:avLst/>
                <a:gdLst>
                  <a:gd name="T0" fmla="*/ 791 w 832"/>
                  <a:gd name="T1" fmla="*/ 1 h 473"/>
                  <a:gd name="T2" fmla="*/ 815 w 832"/>
                  <a:gd name="T3" fmla="*/ 18 h 473"/>
                  <a:gd name="T4" fmla="*/ 827 w 832"/>
                  <a:gd name="T5" fmla="*/ 40 h 473"/>
                  <a:gd name="T6" fmla="*/ 831 w 832"/>
                  <a:gd name="T7" fmla="*/ 64 h 473"/>
                  <a:gd name="T8" fmla="*/ 831 w 832"/>
                  <a:gd name="T9" fmla="*/ 91 h 473"/>
                  <a:gd name="T10" fmla="*/ 818 w 832"/>
                  <a:gd name="T11" fmla="*/ 105 h 473"/>
                  <a:gd name="T12" fmla="*/ 780 w 832"/>
                  <a:gd name="T13" fmla="*/ 138 h 473"/>
                  <a:gd name="T14" fmla="*/ 731 w 832"/>
                  <a:gd name="T15" fmla="*/ 180 h 473"/>
                  <a:gd name="T16" fmla="*/ 680 w 832"/>
                  <a:gd name="T17" fmla="*/ 222 h 473"/>
                  <a:gd name="T18" fmla="*/ 627 w 832"/>
                  <a:gd name="T19" fmla="*/ 259 h 473"/>
                  <a:gd name="T20" fmla="*/ 573 w 832"/>
                  <a:gd name="T21" fmla="*/ 295 h 473"/>
                  <a:gd name="T22" fmla="*/ 519 w 832"/>
                  <a:gd name="T23" fmla="*/ 328 h 473"/>
                  <a:gd name="T24" fmla="*/ 468 w 832"/>
                  <a:gd name="T25" fmla="*/ 358 h 473"/>
                  <a:gd name="T26" fmla="*/ 423 w 832"/>
                  <a:gd name="T27" fmla="*/ 382 h 473"/>
                  <a:gd name="T28" fmla="*/ 387 w 832"/>
                  <a:gd name="T29" fmla="*/ 402 h 473"/>
                  <a:gd name="T30" fmla="*/ 363 w 832"/>
                  <a:gd name="T31" fmla="*/ 414 h 473"/>
                  <a:gd name="T32" fmla="*/ 354 w 832"/>
                  <a:gd name="T33" fmla="*/ 418 h 473"/>
                  <a:gd name="T34" fmla="*/ 344 w 832"/>
                  <a:gd name="T35" fmla="*/ 421 h 473"/>
                  <a:gd name="T36" fmla="*/ 324 w 832"/>
                  <a:gd name="T37" fmla="*/ 427 h 473"/>
                  <a:gd name="T38" fmla="*/ 297 w 832"/>
                  <a:gd name="T39" fmla="*/ 436 h 473"/>
                  <a:gd name="T40" fmla="*/ 266 w 832"/>
                  <a:gd name="T41" fmla="*/ 447 h 473"/>
                  <a:gd name="T42" fmla="*/ 234 w 832"/>
                  <a:gd name="T43" fmla="*/ 457 h 473"/>
                  <a:gd name="T44" fmla="*/ 209 w 832"/>
                  <a:gd name="T45" fmla="*/ 465 h 473"/>
                  <a:gd name="T46" fmla="*/ 191 w 832"/>
                  <a:gd name="T47" fmla="*/ 472 h 473"/>
                  <a:gd name="T48" fmla="*/ 185 w 832"/>
                  <a:gd name="T49" fmla="*/ 472 h 473"/>
                  <a:gd name="T50" fmla="*/ 167 w 832"/>
                  <a:gd name="T51" fmla="*/ 451 h 473"/>
                  <a:gd name="T52" fmla="*/ 147 w 832"/>
                  <a:gd name="T53" fmla="*/ 435 h 473"/>
                  <a:gd name="T54" fmla="*/ 129 w 832"/>
                  <a:gd name="T55" fmla="*/ 421 h 473"/>
                  <a:gd name="T56" fmla="*/ 108 w 832"/>
                  <a:gd name="T57" fmla="*/ 409 h 473"/>
                  <a:gd name="T58" fmla="*/ 86 w 832"/>
                  <a:gd name="T59" fmla="*/ 400 h 473"/>
                  <a:gd name="T60" fmla="*/ 60 w 832"/>
                  <a:gd name="T61" fmla="*/ 393 h 473"/>
                  <a:gd name="T62" fmla="*/ 32 w 832"/>
                  <a:gd name="T63" fmla="*/ 388 h 473"/>
                  <a:gd name="T64" fmla="*/ 0 w 832"/>
                  <a:gd name="T65" fmla="*/ 382 h 473"/>
                  <a:gd name="T66" fmla="*/ 48 w 832"/>
                  <a:gd name="T67" fmla="*/ 324 h 473"/>
                  <a:gd name="T68" fmla="*/ 98 w 832"/>
                  <a:gd name="T69" fmla="*/ 271 h 473"/>
                  <a:gd name="T70" fmla="*/ 147 w 832"/>
                  <a:gd name="T71" fmla="*/ 225 h 473"/>
                  <a:gd name="T72" fmla="*/ 198 w 832"/>
                  <a:gd name="T73" fmla="*/ 183 h 473"/>
                  <a:gd name="T74" fmla="*/ 248 w 832"/>
                  <a:gd name="T75" fmla="*/ 147 h 473"/>
                  <a:gd name="T76" fmla="*/ 299 w 832"/>
                  <a:gd name="T77" fmla="*/ 114 h 473"/>
                  <a:gd name="T78" fmla="*/ 350 w 832"/>
                  <a:gd name="T79" fmla="*/ 88 h 473"/>
                  <a:gd name="T80" fmla="*/ 401 w 832"/>
                  <a:gd name="T81" fmla="*/ 64 h 473"/>
                  <a:gd name="T82" fmla="*/ 452 w 832"/>
                  <a:gd name="T83" fmla="*/ 46 h 473"/>
                  <a:gd name="T84" fmla="*/ 501 w 832"/>
                  <a:gd name="T85" fmla="*/ 31 h 473"/>
                  <a:gd name="T86" fmla="*/ 552 w 832"/>
                  <a:gd name="T87" fmla="*/ 19 h 473"/>
                  <a:gd name="T88" fmla="*/ 602 w 832"/>
                  <a:gd name="T89" fmla="*/ 10 h 473"/>
                  <a:gd name="T90" fmla="*/ 650 w 832"/>
                  <a:gd name="T91" fmla="*/ 4 h 473"/>
                  <a:gd name="T92" fmla="*/ 698 w 832"/>
                  <a:gd name="T93" fmla="*/ 1 h 473"/>
                  <a:gd name="T94" fmla="*/ 746 w 832"/>
                  <a:gd name="T95" fmla="*/ 0 h 473"/>
                  <a:gd name="T96" fmla="*/ 791 w 832"/>
                  <a:gd name="T97" fmla="*/ 1 h 4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2"/>
                  <a:gd name="T148" fmla="*/ 0 h 473"/>
                  <a:gd name="T149" fmla="*/ 832 w 832"/>
                  <a:gd name="T150" fmla="*/ 473 h 4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2" h="473">
                    <a:moveTo>
                      <a:pt x="791" y="1"/>
                    </a:moveTo>
                    <a:lnTo>
                      <a:pt x="791" y="1"/>
                    </a:lnTo>
                    <a:lnTo>
                      <a:pt x="806" y="7"/>
                    </a:lnTo>
                    <a:lnTo>
                      <a:pt x="815" y="18"/>
                    </a:lnTo>
                    <a:lnTo>
                      <a:pt x="822" y="27"/>
                    </a:lnTo>
                    <a:lnTo>
                      <a:pt x="827" y="40"/>
                    </a:lnTo>
                    <a:lnTo>
                      <a:pt x="828" y="52"/>
                    </a:lnTo>
                    <a:lnTo>
                      <a:pt x="831" y="64"/>
                    </a:lnTo>
                    <a:lnTo>
                      <a:pt x="831" y="78"/>
                    </a:lnTo>
                    <a:lnTo>
                      <a:pt x="831" y="91"/>
                    </a:lnTo>
                    <a:lnTo>
                      <a:pt x="827" y="94"/>
                    </a:lnTo>
                    <a:lnTo>
                      <a:pt x="818" y="105"/>
                    </a:lnTo>
                    <a:lnTo>
                      <a:pt x="801" y="120"/>
                    </a:lnTo>
                    <a:lnTo>
                      <a:pt x="780" y="138"/>
                    </a:lnTo>
                    <a:lnTo>
                      <a:pt x="756" y="157"/>
                    </a:lnTo>
                    <a:lnTo>
                      <a:pt x="731" y="180"/>
                    </a:lnTo>
                    <a:lnTo>
                      <a:pt x="705" y="201"/>
                    </a:lnTo>
                    <a:lnTo>
                      <a:pt x="680" y="222"/>
                    </a:lnTo>
                    <a:lnTo>
                      <a:pt x="654" y="241"/>
                    </a:lnTo>
                    <a:lnTo>
                      <a:pt x="627" y="259"/>
                    </a:lnTo>
                    <a:lnTo>
                      <a:pt x="600" y="279"/>
                    </a:lnTo>
                    <a:lnTo>
                      <a:pt x="573" y="295"/>
                    </a:lnTo>
                    <a:lnTo>
                      <a:pt x="546" y="312"/>
                    </a:lnTo>
                    <a:lnTo>
                      <a:pt x="519" y="328"/>
                    </a:lnTo>
                    <a:lnTo>
                      <a:pt x="494" y="345"/>
                    </a:lnTo>
                    <a:lnTo>
                      <a:pt x="468" y="358"/>
                    </a:lnTo>
                    <a:lnTo>
                      <a:pt x="444" y="372"/>
                    </a:lnTo>
                    <a:lnTo>
                      <a:pt x="423" y="382"/>
                    </a:lnTo>
                    <a:lnTo>
                      <a:pt x="404" y="393"/>
                    </a:lnTo>
                    <a:lnTo>
                      <a:pt x="387" y="402"/>
                    </a:lnTo>
                    <a:lnTo>
                      <a:pt x="374" y="408"/>
                    </a:lnTo>
                    <a:lnTo>
                      <a:pt x="363" y="414"/>
                    </a:lnTo>
                    <a:lnTo>
                      <a:pt x="356" y="417"/>
                    </a:lnTo>
                    <a:lnTo>
                      <a:pt x="354" y="418"/>
                    </a:lnTo>
                    <a:lnTo>
                      <a:pt x="351" y="418"/>
                    </a:lnTo>
                    <a:lnTo>
                      <a:pt x="344" y="421"/>
                    </a:lnTo>
                    <a:lnTo>
                      <a:pt x="335" y="424"/>
                    </a:lnTo>
                    <a:lnTo>
                      <a:pt x="324" y="427"/>
                    </a:lnTo>
                    <a:lnTo>
                      <a:pt x="311" y="432"/>
                    </a:lnTo>
                    <a:lnTo>
                      <a:pt x="297" y="436"/>
                    </a:lnTo>
                    <a:lnTo>
                      <a:pt x="281" y="442"/>
                    </a:lnTo>
                    <a:lnTo>
                      <a:pt x="266" y="447"/>
                    </a:lnTo>
                    <a:lnTo>
                      <a:pt x="251" y="451"/>
                    </a:lnTo>
                    <a:lnTo>
                      <a:pt x="234" y="457"/>
                    </a:lnTo>
                    <a:lnTo>
                      <a:pt x="221" y="462"/>
                    </a:lnTo>
                    <a:lnTo>
                      <a:pt x="209" y="465"/>
                    </a:lnTo>
                    <a:lnTo>
                      <a:pt x="198" y="469"/>
                    </a:lnTo>
                    <a:lnTo>
                      <a:pt x="191" y="472"/>
                    </a:lnTo>
                    <a:lnTo>
                      <a:pt x="186" y="472"/>
                    </a:lnTo>
                    <a:lnTo>
                      <a:pt x="185" y="472"/>
                    </a:lnTo>
                    <a:lnTo>
                      <a:pt x="176" y="462"/>
                    </a:lnTo>
                    <a:lnTo>
                      <a:pt x="167" y="451"/>
                    </a:lnTo>
                    <a:lnTo>
                      <a:pt x="156" y="442"/>
                    </a:lnTo>
                    <a:lnTo>
                      <a:pt x="147" y="435"/>
                    </a:lnTo>
                    <a:lnTo>
                      <a:pt x="138" y="427"/>
                    </a:lnTo>
                    <a:lnTo>
                      <a:pt x="129" y="421"/>
                    </a:lnTo>
                    <a:lnTo>
                      <a:pt x="119" y="415"/>
                    </a:lnTo>
                    <a:lnTo>
                      <a:pt x="108" y="409"/>
                    </a:lnTo>
                    <a:lnTo>
                      <a:pt x="96" y="405"/>
                    </a:lnTo>
                    <a:lnTo>
                      <a:pt x="86" y="400"/>
                    </a:lnTo>
                    <a:lnTo>
                      <a:pt x="72" y="396"/>
                    </a:lnTo>
                    <a:lnTo>
                      <a:pt x="60" y="393"/>
                    </a:lnTo>
                    <a:lnTo>
                      <a:pt x="47" y="390"/>
                    </a:lnTo>
                    <a:lnTo>
                      <a:pt x="32" y="388"/>
                    </a:lnTo>
                    <a:lnTo>
                      <a:pt x="17" y="385"/>
                    </a:lnTo>
                    <a:lnTo>
                      <a:pt x="0" y="382"/>
                    </a:lnTo>
                    <a:lnTo>
                      <a:pt x="24" y="352"/>
                    </a:lnTo>
                    <a:lnTo>
                      <a:pt x="48" y="324"/>
                    </a:lnTo>
                    <a:lnTo>
                      <a:pt x="72" y="297"/>
                    </a:lnTo>
                    <a:lnTo>
                      <a:pt x="98" y="271"/>
                    </a:lnTo>
                    <a:lnTo>
                      <a:pt x="123" y="247"/>
                    </a:lnTo>
                    <a:lnTo>
                      <a:pt x="147" y="225"/>
                    </a:lnTo>
                    <a:lnTo>
                      <a:pt x="173" y="202"/>
                    </a:lnTo>
                    <a:lnTo>
                      <a:pt x="198" y="183"/>
                    </a:lnTo>
                    <a:lnTo>
                      <a:pt x="224" y="165"/>
                    </a:lnTo>
                    <a:lnTo>
                      <a:pt x="248" y="147"/>
                    </a:lnTo>
                    <a:lnTo>
                      <a:pt x="273" y="130"/>
                    </a:lnTo>
                    <a:lnTo>
                      <a:pt x="299" y="114"/>
                    </a:lnTo>
                    <a:lnTo>
                      <a:pt x="324" y="100"/>
                    </a:lnTo>
                    <a:lnTo>
                      <a:pt x="350" y="88"/>
                    </a:lnTo>
                    <a:lnTo>
                      <a:pt x="375" y="76"/>
                    </a:lnTo>
                    <a:lnTo>
                      <a:pt x="401" y="64"/>
                    </a:lnTo>
                    <a:lnTo>
                      <a:pt x="426" y="55"/>
                    </a:lnTo>
                    <a:lnTo>
                      <a:pt x="452" y="46"/>
                    </a:lnTo>
                    <a:lnTo>
                      <a:pt x="477" y="37"/>
                    </a:lnTo>
                    <a:lnTo>
                      <a:pt x="501" y="31"/>
                    </a:lnTo>
                    <a:lnTo>
                      <a:pt x="527" y="24"/>
                    </a:lnTo>
                    <a:lnTo>
                      <a:pt x="552" y="19"/>
                    </a:lnTo>
                    <a:lnTo>
                      <a:pt x="576" y="15"/>
                    </a:lnTo>
                    <a:lnTo>
                      <a:pt x="602" y="10"/>
                    </a:lnTo>
                    <a:lnTo>
                      <a:pt x="626" y="7"/>
                    </a:lnTo>
                    <a:lnTo>
                      <a:pt x="650" y="4"/>
                    </a:lnTo>
                    <a:lnTo>
                      <a:pt x="674" y="3"/>
                    </a:lnTo>
                    <a:lnTo>
                      <a:pt x="698" y="1"/>
                    </a:lnTo>
                    <a:lnTo>
                      <a:pt x="722" y="1"/>
                    </a:lnTo>
                    <a:lnTo>
                      <a:pt x="746" y="0"/>
                    </a:lnTo>
                    <a:lnTo>
                      <a:pt x="768" y="0"/>
                    </a:lnTo>
                    <a:lnTo>
                      <a:pt x="791"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41" name="Freeform 24"/>
              <p:cNvSpPr>
                <a:spLocks/>
              </p:cNvSpPr>
              <p:nvPr/>
            </p:nvSpPr>
            <p:spPr bwMode="auto">
              <a:xfrm>
                <a:off x="3008" y="2173"/>
                <a:ext cx="1298" cy="328"/>
              </a:xfrm>
              <a:custGeom>
                <a:avLst/>
                <a:gdLst>
                  <a:gd name="T0" fmla="*/ 1294 w 1298"/>
                  <a:gd name="T1" fmla="*/ 122 h 328"/>
                  <a:gd name="T2" fmla="*/ 1269 w 1298"/>
                  <a:gd name="T3" fmla="*/ 132 h 328"/>
                  <a:gd name="T4" fmla="*/ 1223 w 1298"/>
                  <a:gd name="T5" fmla="*/ 148 h 328"/>
                  <a:gd name="T6" fmla="*/ 1164 w 1298"/>
                  <a:gd name="T7" fmla="*/ 172 h 328"/>
                  <a:gd name="T8" fmla="*/ 1097 w 1298"/>
                  <a:gd name="T9" fmla="*/ 202 h 328"/>
                  <a:gd name="T10" fmla="*/ 1029 w 1298"/>
                  <a:gd name="T11" fmla="*/ 235 h 328"/>
                  <a:gd name="T12" fmla="*/ 965 w 1298"/>
                  <a:gd name="T13" fmla="*/ 271 h 328"/>
                  <a:gd name="T14" fmla="*/ 910 w 1298"/>
                  <a:gd name="T15" fmla="*/ 308 h 328"/>
                  <a:gd name="T16" fmla="*/ 885 w 1298"/>
                  <a:gd name="T17" fmla="*/ 327 h 328"/>
                  <a:gd name="T18" fmla="*/ 866 w 1298"/>
                  <a:gd name="T19" fmla="*/ 327 h 328"/>
                  <a:gd name="T20" fmla="*/ 829 w 1298"/>
                  <a:gd name="T21" fmla="*/ 326 h 328"/>
                  <a:gd name="T22" fmla="*/ 778 w 1298"/>
                  <a:gd name="T23" fmla="*/ 323 h 328"/>
                  <a:gd name="T24" fmla="*/ 717 w 1298"/>
                  <a:gd name="T25" fmla="*/ 320 h 328"/>
                  <a:gd name="T26" fmla="*/ 648 w 1298"/>
                  <a:gd name="T27" fmla="*/ 317 h 328"/>
                  <a:gd name="T28" fmla="*/ 571 w 1298"/>
                  <a:gd name="T29" fmla="*/ 311 h 328"/>
                  <a:gd name="T30" fmla="*/ 491 w 1298"/>
                  <a:gd name="T31" fmla="*/ 308 h 328"/>
                  <a:gd name="T32" fmla="*/ 411 w 1298"/>
                  <a:gd name="T33" fmla="*/ 304 h 328"/>
                  <a:gd name="T34" fmla="*/ 331 w 1298"/>
                  <a:gd name="T35" fmla="*/ 298 h 328"/>
                  <a:gd name="T36" fmla="*/ 255 w 1298"/>
                  <a:gd name="T37" fmla="*/ 295 h 328"/>
                  <a:gd name="T38" fmla="*/ 185 w 1298"/>
                  <a:gd name="T39" fmla="*/ 291 h 328"/>
                  <a:gd name="T40" fmla="*/ 125 w 1298"/>
                  <a:gd name="T41" fmla="*/ 288 h 328"/>
                  <a:gd name="T42" fmla="*/ 76 w 1298"/>
                  <a:gd name="T43" fmla="*/ 285 h 328"/>
                  <a:gd name="T44" fmla="*/ 39 w 1298"/>
                  <a:gd name="T45" fmla="*/ 283 h 328"/>
                  <a:gd name="T46" fmla="*/ 21 w 1298"/>
                  <a:gd name="T47" fmla="*/ 281 h 328"/>
                  <a:gd name="T48" fmla="*/ 7 w 1298"/>
                  <a:gd name="T49" fmla="*/ 273 h 328"/>
                  <a:gd name="T50" fmla="*/ 0 w 1298"/>
                  <a:gd name="T51" fmla="*/ 252 h 328"/>
                  <a:gd name="T52" fmla="*/ 3 w 1298"/>
                  <a:gd name="T53" fmla="*/ 231 h 328"/>
                  <a:gd name="T54" fmla="*/ 21 w 1298"/>
                  <a:gd name="T55" fmla="*/ 209 h 328"/>
                  <a:gd name="T56" fmla="*/ 49 w 1298"/>
                  <a:gd name="T57" fmla="*/ 185 h 328"/>
                  <a:gd name="T58" fmla="*/ 86 w 1298"/>
                  <a:gd name="T59" fmla="*/ 161 h 328"/>
                  <a:gd name="T60" fmla="*/ 132 w 1298"/>
                  <a:gd name="T61" fmla="*/ 138 h 328"/>
                  <a:gd name="T62" fmla="*/ 185 w 1298"/>
                  <a:gd name="T63" fmla="*/ 115 h 328"/>
                  <a:gd name="T64" fmla="*/ 245 w 1298"/>
                  <a:gd name="T65" fmla="*/ 92 h 328"/>
                  <a:gd name="T66" fmla="*/ 310 w 1298"/>
                  <a:gd name="T67" fmla="*/ 72 h 328"/>
                  <a:gd name="T68" fmla="*/ 378 w 1298"/>
                  <a:gd name="T69" fmla="*/ 53 h 328"/>
                  <a:gd name="T70" fmla="*/ 449 w 1298"/>
                  <a:gd name="T71" fmla="*/ 36 h 328"/>
                  <a:gd name="T72" fmla="*/ 520 w 1298"/>
                  <a:gd name="T73" fmla="*/ 22 h 328"/>
                  <a:gd name="T74" fmla="*/ 593 w 1298"/>
                  <a:gd name="T75" fmla="*/ 11 h 328"/>
                  <a:gd name="T76" fmla="*/ 664 w 1298"/>
                  <a:gd name="T77" fmla="*/ 3 h 328"/>
                  <a:gd name="T78" fmla="*/ 734 w 1298"/>
                  <a:gd name="T79" fmla="*/ 0 h 328"/>
                  <a:gd name="T80" fmla="*/ 772 w 1298"/>
                  <a:gd name="T81" fmla="*/ 13 h 328"/>
                  <a:gd name="T82" fmla="*/ 817 w 1298"/>
                  <a:gd name="T83" fmla="*/ 36 h 328"/>
                  <a:gd name="T84" fmla="*/ 891 w 1298"/>
                  <a:gd name="T85" fmla="*/ 59 h 328"/>
                  <a:gd name="T86" fmla="*/ 983 w 1298"/>
                  <a:gd name="T87" fmla="*/ 77 h 328"/>
                  <a:gd name="T88" fmla="*/ 1081 w 1298"/>
                  <a:gd name="T89" fmla="*/ 95 h 328"/>
                  <a:gd name="T90" fmla="*/ 1174 w 1298"/>
                  <a:gd name="T91" fmla="*/ 106 h 328"/>
                  <a:gd name="T92" fmla="*/ 1247 w 1298"/>
                  <a:gd name="T93" fmla="*/ 116 h 328"/>
                  <a:gd name="T94" fmla="*/ 1291 w 1298"/>
                  <a:gd name="T95" fmla="*/ 119 h 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8"/>
                  <a:gd name="T145" fmla="*/ 0 h 328"/>
                  <a:gd name="T146" fmla="*/ 1298 w 1298"/>
                  <a:gd name="T147" fmla="*/ 328 h 3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8" h="328">
                    <a:moveTo>
                      <a:pt x="1297" y="120"/>
                    </a:moveTo>
                    <a:lnTo>
                      <a:pt x="1294" y="122"/>
                    </a:lnTo>
                    <a:lnTo>
                      <a:pt x="1284" y="126"/>
                    </a:lnTo>
                    <a:lnTo>
                      <a:pt x="1269" y="132"/>
                    </a:lnTo>
                    <a:lnTo>
                      <a:pt x="1248" y="139"/>
                    </a:lnTo>
                    <a:lnTo>
                      <a:pt x="1223" y="148"/>
                    </a:lnTo>
                    <a:lnTo>
                      <a:pt x="1195" y="159"/>
                    </a:lnTo>
                    <a:lnTo>
                      <a:pt x="1164" y="172"/>
                    </a:lnTo>
                    <a:lnTo>
                      <a:pt x="1131" y="186"/>
                    </a:lnTo>
                    <a:lnTo>
                      <a:pt x="1097" y="202"/>
                    </a:lnTo>
                    <a:lnTo>
                      <a:pt x="1064" y="218"/>
                    </a:lnTo>
                    <a:lnTo>
                      <a:pt x="1029" y="235"/>
                    </a:lnTo>
                    <a:lnTo>
                      <a:pt x="996" y="254"/>
                    </a:lnTo>
                    <a:lnTo>
                      <a:pt x="965" y="271"/>
                    </a:lnTo>
                    <a:lnTo>
                      <a:pt x="935" y="290"/>
                    </a:lnTo>
                    <a:lnTo>
                      <a:pt x="910" y="308"/>
                    </a:lnTo>
                    <a:lnTo>
                      <a:pt x="888" y="327"/>
                    </a:lnTo>
                    <a:lnTo>
                      <a:pt x="885" y="327"/>
                    </a:lnTo>
                    <a:lnTo>
                      <a:pt x="878" y="327"/>
                    </a:lnTo>
                    <a:lnTo>
                      <a:pt x="866" y="327"/>
                    </a:lnTo>
                    <a:lnTo>
                      <a:pt x="849" y="327"/>
                    </a:lnTo>
                    <a:lnTo>
                      <a:pt x="829" y="326"/>
                    </a:lnTo>
                    <a:lnTo>
                      <a:pt x="805" y="324"/>
                    </a:lnTo>
                    <a:lnTo>
                      <a:pt x="778" y="323"/>
                    </a:lnTo>
                    <a:lnTo>
                      <a:pt x="749" y="321"/>
                    </a:lnTo>
                    <a:lnTo>
                      <a:pt x="717" y="320"/>
                    </a:lnTo>
                    <a:lnTo>
                      <a:pt x="683" y="317"/>
                    </a:lnTo>
                    <a:lnTo>
                      <a:pt x="648" y="317"/>
                    </a:lnTo>
                    <a:lnTo>
                      <a:pt x="609" y="314"/>
                    </a:lnTo>
                    <a:lnTo>
                      <a:pt x="571" y="311"/>
                    </a:lnTo>
                    <a:lnTo>
                      <a:pt x="532" y="310"/>
                    </a:lnTo>
                    <a:lnTo>
                      <a:pt x="491" y="308"/>
                    </a:lnTo>
                    <a:lnTo>
                      <a:pt x="451" y="305"/>
                    </a:lnTo>
                    <a:lnTo>
                      <a:pt x="411" y="304"/>
                    </a:lnTo>
                    <a:lnTo>
                      <a:pt x="371" y="301"/>
                    </a:lnTo>
                    <a:lnTo>
                      <a:pt x="331" y="298"/>
                    </a:lnTo>
                    <a:lnTo>
                      <a:pt x="292" y="297"/>
                    </a:lnTo>
                    <a:lnTo>
                      <a:pt x="255" y="295"/>
                    </a:lnTo>
                    <a:lnTo>
                      <a:pt x="218" y="293"/>
                    </a:lnTo>
                    <a:lnTo>
                      <a:pt x="185" y="291"/>
                    </a:lnTo>
                    <a:lnTo>
                      <a:pt x="153" y="288"/>
                    </a:lnTo>
                    <a:lnTo>
                      <a:pt x="125" y="288"/>
                    </a:lnTo>
                    <a:lnTo>
                      <a:pt x="98" y="285"/>
                    </a:lnTo>
                    <a:lnTo>
                      <a:pt x="76" y="285"/>
                    </a:lnTo>
                    <a:lnTo>
                      <a:pt x="56" y="284"/>
                    </a:lnTo>
                    <a:lnTo>
                      <a:pt x="39" y="283"/>
                    </a:lnTo>
                    <a:lnTo>
                      <a:pt x="28" y="283"/>
                    </a:lnTo>
                    <a:lnTo>
                      <a:pt x="21" y="281"/>
                    </a:lnTo>
                    <a:lnTo>
                      <a:pt x="18" y="281"/>
                    </a:lnTo>
                    <a:lnTo>
                      <a:pt x="7" y="273"/>
                    </a:lnTo>
                    <a:lnTo>
                      <a:pt x="1" y="262"/>
                    </a:lnTo>
                    <a:lnTo>
                      <a:pt x="0" y="252"/>
                    </a:lnTo>
                    <a:lnTo>
                      <a:pt x="0" y="242"/>
                    </a:lnTo>
                    <a:lnTo>
                      <a:pt x="3" y="231"/>
                    </a:lnTo>
                    <a:lnTo>
                      <a:pt x="10" y="219"/>
                    </a:lnTo>
                    <a:lnTo>
                      <a:pt x="21" y="209"/>
                    </a:lnTo>
                    <a:lnTo>
                      <a:pt x="33" y="196"/>
                    </a:lnTo>
                    <a:lnTo>
                      <a:pt x="49" y="185"/>
                    </a:lnTo>
                    <a:lnTo>
                      <a:pt x="65" y="174"/>
                    </a:lnTo>
                    <a:lnTo>
                      <a:pt x="86" y="161"/>
                    </a:lnTo>
                    <a:lnTo>
                      <a:pt x="108" y="149"/>
                    </a:lnTo>
                    <a:lnTo>
                      <a:pt x="132" y="138"/>
                    </a:lnTo>
                    <a:lnTo>
                      <a:pt x="159" y="126"/>
                    </a:lnTo>
                    <a:lnTo>
                      <a:pt x="185" y="115"/>
                    </a:lnTo>
                    <a:lnTo>
                      <a:pt x="215" y="103"/>
                    </a:lnTo>
                    <a:lnTo>
                      <a:pt x="245" y="92"/>
                    </a:lnTo>
                    <a:lnTo>
                      <a:pt x="277" y="82"/>
                    </a:lnTo>
                    <a:lnTo>
                      <a:pt x="310" y="72"/>
                    </a:lnTo>
                    <a:lnTo>
                      <a:pt x="344" y="62"/>
                    </a:lnTo>
                    <a:lnTo>
                      <a:pt x="378" y="53"/>
                    </a:lnTo>
                    <a:lnTo>
                      <a:pt x="414" y="43"/>
                    </a:lnTo>
                    <a:lnTo>
                      <a:pt x="449" y="36"/>
                    </a:lnTo>
                    <a:lnTo>
                      <a:pt x="485" y="29"/>
                    </a:lnTo>
                    <a:lnTo>
                      <a:pt x="520" y="22"/>
                    </a:lnTo>
                    <a:lnTo>
                      <a:pt x="557" y="16"/>
                    </a:lnTo>
                    <a:lnTo>
                      <a:pt x="593" y="11"/>
                    </a:lnTo>
                    <a:lnTo>
                      <a:pt x="630" y="7"/>
                    </a:lnTo>
                    <a:lnTo>
                      <a:pt x="664" y="3"/>
                    </a:lnTo>
                    <a:lnTo>
                      <a:pt x="700" y="1"/>
                    </a:lnTo>
                    <a:lnTo>
                      <a:pt x="734" y="0"/>
                    </a:lnTo>
                    <a:lnTo>
                      <a:pt x="766" y="0"/>
                    </a:lnTo>
                    <a:lnTo>
                      <a:pt x="772" y="13"/>
                    </a:lnTo>
                    <a:lnTo>
                      <a:pt x="790" y="24"/>
                    </a:lnTo>
                    <a:lnTo>
                      <a:pt x="817" y="36"/>
                    </a:lnTo>
                    <a:lnTo>
                      <a:pt x="851" y="47"/>
                    </a:lnTo>
                    <a:lnTo>
                      <a:pt x="891" y="59"/>
                    </a:lnTo>
                    <a:lnTo>
                      <a:pt x="935" y="69"/>
                    </a:lnTo>
                    <a:lnTo>
                      <a:pt x="983" y="77"/>
                    </a:lnTo>
                    <a:lnTo>
                      <a:pt x="1032" y="86"/>
                    </a:lnTo>
                    <a:lnTo>
                      <a:pt x="1081" y="95"/>
                    </a:lnTo>
                    <a:lnTo>
                      <a:pt x="1128" y="100"/>
                    </a:lnTo>
                    <a:lnTo>
                      <a:pt x="1174" y="106"/>
                    </a:lnTo>
                    <a:lnTo>
                      <a:pt x="1214" y="112"/>
                    </a:lnTo>
                    <a:lnTo>
                      <a:pt x="1247" y="116"/>
                    </a:lnTo>
                    <a:lnTo>
                      <a:pt x="1273" y="119"/>
                    </a:lnTo>
                    <a:lnTo>
                      <a:pt x="1291" y="119"/>
                    </a:lnTo>
                    <a:lnTo>
                      <a:pt x="1297" y="120"/>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47142" name="Freeform 25"/>
              <p:cNvSpPr>
                <a:spLocks/>
              </p:cNvSpPr>
              <p:nvPr/>
            </p:nvSpPr>
            <p:spPr bwMode="auto">
              <a:xfrm>
                <a:off x="2993" y="2173"/>
                <a:ext cx="1313" cy="343"/>
              </a:xfrm>
              <a:custGeom>
                <a:avLst/>
                <a:gdLst>
                  <a:gd name="T0" fmla="*/ 1312 w 1313"/>
                  <a:gd name="T1" fmla="*/ 126 h 343"/>
                  <a:gd name="T2" fmla="*/ 1299 w 1313"/>
                  <a:gd name="T3" fmla="*/ 132 h 343"/>
                  <a:gd name="T4" fmla="*/ 1263 w 1313"/>
                  <a:gd name="T5" fmla="*/ 146 h 343"/>
                  <a:gd name="T6" fmla="*/ 1209 w 1313"/>
                  <a:gd name="T7" fmla="*/ 167 h 343"/>
                  <a:gd name="T8" fmla="*/ 1144 w 1313"/>
                  <a:gd name="T9" fmla="*/ 195 h 343"/>
                  <a:gd name="T10" fmla="*/ 1077 w 1313"/>
                  <a:gd name="T11" fmla="*/ 228 h 343"/>
                  <a:gd name="T12" fmla="*/ 1008 w 1313"/>
                  <a:gd name="T13" fmla="*/ 266 h 343"/>
                  <a:gd name="T14" fmla="*/ 946 w 1313"/>
                  <a:gd name="T15" fmla="*/ 303 h 343"/>
                  <a:gd name="T16" fmla="*/ 898 w 1313"/>
                  <a:gd name="T17" fmla="*/ 342 h 343"/>
                  <a:gd name="T18" fmla="*/ 888 w 1313"/>
                  <a:gd name="T19" fmla="*/ 342 h 343"/>
                  <a:gd name="T20" fmla="*/ 859 w 1313"/>
                  <a:gd name="T21" fmla="*/ 342 h 343"/>
                  <a:gd name="T22" fmla="*/ 814 w 1313"/>
                  <a:gd name="T23" fmla="*/ 339 h 343"/>
                  <a:gd name="T24" fmla="*/ 757 w 1313"/>
                  <a:gd name="T25" fmla="*/ 336 h 343"/>
                  <a:gd name="T26" fmla="*/ 691 w 1313"/>
                  <a:gd name="T27" fmla="*/ 332 h 343"/>
                  <a:gd name="T28" fmla="*/ 616 w 1313"/>
                  <a:gd name="T29" fmla="*/ 329 h 343"/>
                  <a:gd name="T30" fmla="*/ 538 w 1313"/>
                  <a:gd name="T31" fmla="*/ 324 h 343"/>
                  <a:gd name="T32" fmla="*/ 456 w 1313"/>
                  <a:gd name="T33" fmla="*/ 320 h 343"/>
                  <a:gd name="T34" fmla="*/ 375 w 1313"/>
                  <a:gd name="T35" fmla="*/ 315 h 343"/>
                  <a:gd name="T36" fmla="*/ 295 w 1313"/>
                  <a:gd name="T37" fmla="*/ 311 h 343"/>
                  <a:gd name="T38" fmla="*/ 220 w 1313"/>
                  <a:gd name="T39" fmla="*/ 306 h 343"/>
                  <a:gd name="T40" fmla="*/ 154 w 1313"/>
                  <a:gd name="T41" fmla="*/ 302 h 343"/>
                  <a:gd name="T42" fmla="*/ 99 w 1313"/>
                  <a:gd name="T43" fmla="*/ 299 h 343"/>
                  <a:gd name="T44" fmla="*/ 57 w 1313"/>
                  <a:gd name="T45" fmla="*/ 297 h 343"/>
                  <a:gd name="T46" fmla="*/ 28 w 1313"/>
                  <a:gd name="T47" fmla="*/ 296 h 343"/>
                  <a:gd name="T48" fmla="*/ 18 w 1313"/>
                  <a:gd name="T49" fmla="*/ 294 h 343"/>
                  <a:gd name="T50" fmla="*/ 1 w 1313"/>
                  <a:gd name="T51" fmla="*/ 275 h 343"/>
                  <a:gd name="T52" fmla="*/ 0 w 1313"/>
                  <a:gd name="T53" fmla="*/ 254 h 343"/>
                  <a:gd name="T54" fmla="*/ 10 w 1313"/>
                  <a:gd name="T55" fmla="*/ 230 h 343"/>
                  <a:gd name="T56" fmla="*/ 33 w 1313"/>
                  <a:gd name="T57" fmla="*/ 206 h 343"/>
                  <a:gd name="T58" fmla="*/ 66 w 1313"/>
                  <a:gd name="T59" fmla="*/ 182 h 343"/>
                  <a:gd name="T60" fmla="*/ 109 w 1313"/>
                  <a:gd name="T61" fmla="*/ 156 h 343"/>
                  <a:gd name="T62" fmla="*/ 160 w 1313"/>
                  <a:gd name="T63" fmla="*/ 132 h 343"/>
                  <a:gd name="T64" fmla="*/ 217 w 1313"/>
                  <a:gd name="T65" fmla="*/ 108 h 343"/>
                  <a:gd name="T66" fmla="*/ 280 w 1313"/>
                  <a:gd name="T67" fmla="*/ 86 h 343"/>
                  <a:gd name="T68" fmla="*/ 348 w 1313"/>
                  <a:gd name="T69" fmla="*/ 65 h 343"/>
                  <a:gd name="T70" fmla="*/ 418 w 1313"/>
                  <a:gd name="T71" fmla="*/ 45 h 343"/>
                  <a:gd name="T72" fmla="*/ 490 w 1313"/>
                  <a:gd name="T73" fmla="*/ 30 h 343"/>
                  <a:gd name="T74" fmla="*/ 564 w 1313"/>
                  <a:gd name="T75" fmla="*/ 17 h 343"/>
                  <a:gd name="T76" fmla="*/ 637 w 1313"/>
                  <a:gd name="T77" fmla="*/ 8 h 343"/>
                  <a:gd name="T78" fmla="*/ 708 w 1313"/>
                  <a:gd name="T79" fmla="*/ 2 h 343"/>
                  <a:gd name="T80" fmla="*/ 775 w 1313"/>
                  <a:gd name="T81" fmla="*/ 0 h 343"/>
                  <a:gd name="T82" fmla="*/ 799 w 1313"/>
                  <a:gd name="T83" fmla="*/ 26 h 343"/>
                  <a:gd name="T84" fmla="*/ 861 w 1313"/>
                  <a:gd name="T85" fmla="*/ 50 h 343"/>
                  <a:gd name="T86" fmla="*/ 946 w 1313"/>
                  <a:gd name="T87" fmla="*/ 72 h 343"/>
                  <a:gd name="T88" fmla="*/ 1044 w 1313"/>
                  <a:gd name="T89" fmla="*/ 90 h 343"/>
                  <a:gd name="T90" fmla="*/ 1141 w 1313"/>
                  <a:gd name="T91" fmla="*/ 105 h 343"/>
                  <a:gd name="T92" fmla="*/ 1228 w 1313"/>
                  <a:gd name="T93" fmla="*/ 117 h 343"/>
                  <a:gd name="T94" fmla="*/ 1288 w 1313"/>
                  <a:gd name="T95" fmla="*/ 125 h 343"/>
                  <a:gd name="T96" fmla="*/ 1312 w 1313"/>
                  <a:gd name="T97" fmla="*/ 126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3"/>
                  <a:gd name="T148" fmla="*/ 0 h 343"/>
                  <a:gd name="T149" fmla="*/ 1313 w 1313"/>
                  <a:gd name="T150" fmla="*/ 343 h 3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3" h="343">
                    <a:moveTo>
                      <a:pt x="1312" y="126"/>
                    </a:moveTo>
                    <a:lnTo>
                      <a:pt x="1312" y="126"/>
                    </a:lnTo>
                    <a:lnTo>
                      <a:pt x="1309" y="128"/>
                    </a:lnTo>
                    <a:lnTo>
                      <a:pt x="1299" y="132"/>
                    </a:lnTo>
                    <a:lnTo>
                      <a:pt x="1284" y="138"/>
                    </a:lnTo>
                    <a:lnTo>
                      <a:pt x="1263" y="146"/>
                    </a:lnTo>
                    <a:lnTo>
                      <a:pt x="1237" y="155"/>
                    </a:lnTo>
                    <a:lnTo>
                      <a:pt x="1209" y="167"/>
                    </a:lnTo>
                    <a:lnTo>
                      <a:pt x="1177" y="180"/>
                    </a:lnTo>
                    <a:lnTo>
                      <a:pt x="1144" y="195"/>
                    </a:lnTo>
                    <a:lnTo>
                      <a:pt x="1110" y="212"/>
                    </a:lnTo>
                    <a:lnTo>
                      <a:pt x="1077" y="228"/>
                    </a:lnTo>
                    <a:lnTo>
                      <a:pt x="1041" y="246"/>
                    </a:lnTo>
                    <a:lnTo>
                      <a:pt x="1008" y="266"/>
                    </a:lnTo>
                    <a:lnTo>
                      <a:pt x="976" y="284"/>
                    </a:lnTo>
                    <a:lnTo>
                      <a:pt x="946" y="303"/>
                    </a:lnTo>
                    <a:lnTo>
                      <a:pt x="921" y="323"/>
                    </a:lnTo>
                    <a:lnTo>
                      <a:pt x="898" y="342"/>
                    </a:lnTo>
                    <a:lnTo>
                      <a:pt x="895" y="342"/>
                    </a:lnTo>
                    <a:lnTo>
                      <a:pt x="888" y="342"/>
                    </a:lnTo>
                    <a:lnTo>
                      <a:pt x="876" y="342"/>
                    </a:lnTo>
                    <a:lnTo>
                      <a:pt x="859" y="342"/>
                    </a:lnTo>
                    <a:lnTo>
                      <a:pt x="838" y="341"/>
                    </a:lnTo>
                    <a:lnTo>
                      <a:pt x="814" y="339"/>
                    </a:lnTo>
                    <a:lnTo>
                      <a:pt x="787" y="338"/>
                    </a:lnTo>
                    <a:lnTo>
                      <a:pt x="757" y="336"/>
                    </a:lnTo>
                    <a:lnTo>
                      <a:pt x="726" y="335"/>
                    </a:lnTo>
                    <a:lnTo>
                      <a:pt x="691" y="332"/>
                    </a:lnTo>
                    <a:lnTo>
                      <a:pt x="655" y="332"/>
                    </a:lnTo>
                    <a:lnTo>
                      <a:pt x="616" y="329"/>
                    </a:lnTo>
                    <a:lnTo>
                      <a:pt x="577" y="326"/>
                    </a:lnTo>
                    <a:lnTo>
                      <a:pt x="538" y="324"/>
                    </a:lnTo>
                    <a:lnTo>
                      <a:pt x="496" y="323"/>
                    </a:lnTo>
                    <a:lnTo>
                      <a:pt x="456" y="320"/>
                    </a:lnTo>
                    <a:lnTo>
                      <a:pt x="415" y="318"/>
                    </a:lnTo>
                    <a:lnTo>
                      <a:pt x="375" y="315"/>
                    </a:lnTo>
                    <a:lnTo>
                      <a:pt x="334" y="312"/>
                    </a:lnTo>
                    <a:lnTo>
                      <a:pt x="295" y="311"/>
                    </a:lnTo>
                    <a:lnTo>
                      <a:pt x="258" y="309"/>
                    </a:lnTo>
                    <a:lnTo>
                      <a:pt x="220" y="306"/>
                    </a:lnTo>
                    <a:lnTo>
                      <a:pt x="187" y="305"/>
                    </a:lnTo>
                    <a:lnTo>
                      <a:pt x="154" y="302"/>
                    </a:lnTo>
                    <a:lnTo>
                      <a:pt x="126" y="302"/>
                    </a:lnTo>
                    <a:lnTo>
                      <a:pt x="99" y="299"/>
                    </a:lnTo>
                    <a:lnTo>
                      <a:pt x="76" y="299"/>
                    </a:lnTo>
                    <a:lnTo>
                      <a:pt x="57" y="297"/>
                    </a:lnTo>
                    <a:lnTo>
                      <a:pt x="39" y="296"/>
                    </a:lnTo>
                    <a:lnTo>
                      <a:pt x="28" y="296"/>
                    </a:lnTo>
                    <a:lnTo>
                      <a:pt x="21" y="294"/>
                    </a:lnTo>
                    <a:lnTo>
                      <a:pt x="18" y="294"/>
                    </a:lnTo>
                    <a:lnTo>
                      <a:pt x="7" y="285"/>
                    </a:lnTo>
                    <a:lnTo>
                      <a:pt x="1" y="275"/>
                    </a:lnTo>
                    <a:lnTo>
                      <a:pt x="0" y="264"/>
                    </a:lnTo>
                    <a:lnTo>
                      <a:pt x="0" y="254"/>
                    </a:lnTo>
                    <a:lnTo>
                      <a:pt x="3" y="242"/>
                    </a:lnTo>
                    <a:lnTo>
                      <a:pt x="10" y="230"/>
                    </a:lnTo>
                    <a:lnTo>
                      <a:pt x="21" y="219"/>
                    </a:lnTo>
                    <a:lnTo>
                      <a:pt x="33" y="206"/>
                    </a:lnTo>
                    <a:lnTo>
                      <a:pt x="49" y="194"/>
                    </a:lnTo>
                    <a:lnTo>
                      <a:pt x="66" y="182"/>
                    </a:lnTo>
                    <a:lnTo>
                      <a:pt x="87" y="168"/>
                    </a:lnTo>
                    <a:lnTo>
                      <a:pt x="109" y="156"/>
                    </a:lnTo>
                    <a:lnTo>
                      <a:pt x="133" y="144"/>
                    </a:lnTo>
                    <a:lnTo>
                      <a:pt x="160" y="132"/>
                    </a:lnTo>
                    <a:lnTo>
                      <a:pt x="187" y="120"/>
                    </a:lnTo>
                    <a:lnTo>
                      <a:pt x="217" y="108"/>
                    </a:lnTo>
                    <a:lnTo>
                      <a:pt x="247" y="96"/>
                    </a:lnTo>
                    <a:lnTo>
                      <a:pt x="280" y="86"/>
                    </a:lnTo>
                    <a:lnTo>
                      <a:pt x="313" y="75"/>
                    </a:lnTo>
                    <a:lnTo>
                      <a:pt x="348" y="65"/>
                    </a:lnTo>
                    <a:lnTo>
                      <a:pt x="382" y="56"/>
                    </a:lnTo>
                    <a:lnTo>
                      <a:pt x="418" y="45"/>
                    </a:lnTo>
                    <a:lnTo>
                      <a:pt x="454" y="38"/>
                    </a:lnTo>
                    <a:lnTo>
                      <a:pt x="490" y="30"/>
                    </a:lnTo>
                    <a:lnTo>
                      <a:pt x="526" y="23"/>
                    </a:lnTo>
                    <a:lnTo>
                      <a:pt x="564" y="17"/>
                    </a:lnTo>
                    <a:lnTo>
                      <a:pt x="600" y="12"/>
                    </a:lnTo>
                    <a:lnTo>
                      <a:pt x="637" y="8"/>
                    </a:lnTo>
                    <a:lnTo>
                      <a:pt x="672" y="3"/>
                    </a:lnTo>
                    <a:lnTo>
                      <a:pt x="708" y="2"/>
                    </a:lnTo>
                    <a:lnTo>
                      <a:pt x="742" y="0"/>
                    </a:lnTo>
                    <a:lnTo>
                      <a:pt x="775" y="0"/>
                    </a:lnTo>
                    <a:lnTo>
                      <a:pt x="781" y="14"/>
                    </a:lnTo>
                    <a:lnTo>
                      <a:pt x="799" y="26"/>
                    </a:lnTo>
                    <a:lnTo>
                      <a:pt x="826" y="38"/>
                    </a:lnTo>
                    <a:lnTo>
                      <a:pt x="861" y="50"/>
                    </a:lnTo>
                    <a:lnTo>
                      <a:pt x="901" y="62"/>
                    </a:lnTo>
                    <a:lnTo>
                      <a:pt x="946" y="72"/>
                    </a:lnTo>
                    <a:lnTo>
                      <a:pt x="994" y="81"/>
                    </a:lnTo>
                    <a:lnTo>
                      <a:pt x="1044" y="90"/>
                    </a:lnTo>
                    <a:lnTo>
                      <a:pt x="1093" y="99"/>
                    </a:lnTo>
                    <a:lnTo>
                      <a:pt x="1141" y="105"/>
                    </a:lnTo>
                    <a:lnTo>
                      <a:pt x="1188" y="111"/>
                    </a:lnTo>
                    <a:lnTo>
                      <a:pt x="1228" y="117"/>
                    </a:lnTo>
                    <a:lnTo>
                      <a:pt x="1261" y="122"/>
                    </a:lnTo>
                    <a:lnTo>
                      <a:pt x="1288" y="125"/>
                    </a:lnTo>
                    <a:lnTo>
                      <a:pt x="1306" y="125"/>
                    </a:lnTo>
                    <a:lnTo>
                      <a:pt x="1312" y="12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43" name="Freeform 26"/>
              <p:cNvSpPr>
                <a:spLocks/>
              </p:cNvSpPr>
              <p:nvPr/>
            </p:nvSpPr>
            <p:spPr bwMode="auto">
              <a:xfrm>
                <a:off x="2726" y="2525"/>
                <a:ext cx="179" cy="91"/>
              </a:xfrm>
              <a:custGeom>
                <a:avLst/>
                <a:gdLst>
                  <a:gd name="T0" fmla="*/ 145 w 179"/>
                  <a:gd name="T1" fmla="*/ 23 h 91"/>
                  <a:gd name="T2" fmla="*/ 160 w 179"/>
                  <a:gd name="T3" fmla="*/ 30 h 91"/>
                  <a:gd name="T4" fmla="*/ 171 w 179"/>
                  <a:gd name="T5" fmla="*/ 37 h 91"/>
                  <a:gd name="T6" fmla="*/ 177 w 179"/>
                  <a:gd name="T7" fmla="*/ 46 h 91"/>
                  <a:gd name="T8" fmla="*/ 178 w 179"/>
                  <a:gd name="T9" fmla="*/ 57 h 91"/>
                  <a:gd name="T10" fmla="*/ 175 w 179"/>
                  <a:gd name="T11" fmla="*/ 66 h 91"/>
                  <a:gd name="T12" fmla="*/ 171 w 179"/>
                  <a:gd name="T13" fmla="*/ 75 h 91"/>
                  <a:gd name="T14" fmla="*/ 163 w 179"/>
                  <a:gd name="T15" fmla="*/ 80 h 91"/>
                  <a:gd name="T16" fmla="*/ 156 w 179"/>
                  <a:gd name="T17" fmla="*/ 82 h 91"/>
                  <a:gd name="T18" fmla="*/ 152 w 179"/>
                  <a:gd name="T19" fmla="*/ 84 h 91"/>
                  <a:gd name="T20" fmla="*/ 141 w 179"/>
                  <a:gd name="T21" fmla="*/ 86 h 91"/>
                  <a:gd name="T22" fmla="*/ 124 w 179"/>
                  <a:gd name="T23" fmla="*/ 89 h 91"/>
                  <a:gd name="T24" fmla="*/ 103 w 179"/>
                  <a:gd name="T25" fmla="*/ 90 h 91"/>
                  <a:gd name="T26" fmla="*/ 80 w 179"/>
                  <a:gd name="T27" fmla="*/ 89 h 91"/>
                  <a:gd name="T28" fmla="*/ 55 w 179"/>
                  <a:gd name="T29" fmla="*/ 82 h 91"/>
                  <a:gd name="T30" fmla="*/ 30 w 179"/>
                  <a:gd name="T31" fmla="*/ 72 h 91"/>
                  <a:gd name="T32" fmla="*/ 8 w 179"/>
                  <a:gd name="T33" fmla="*/ 54 h 91"/>
                  <a:gd name="T34" fmla="*/ 1 w 179"/>
                  <a:gd name="T35" fmla="*/ 42 h 91"/>
                  <a:gd name="T36" fmla="*/ 0 w 179"/>
                  <a:gd name="T37" fmla="*/ 31 h 91"/>
                  <a:gd name="T38" fmla="*/ 4 w 179"/>
                  <a:gd name="T39" fmla="*/ 19 h 91"/>
                  <a:gd name="T40" fmla="*/ 12 w 179"/>
                  <a:gd name="T41" fmla="*/ 10 h 91"/>
                  <a:gd name="T42" fmla="*/ 22 w 179"/>
                  <a:gd name="T43" fmla="*/ 4 h 91"/>
                  <a:gd name="T44" fmla="*/ 33 w 179"/>
                  <a:gd name="T45" fmla="*/ 0 h 91"/>
                  <a:gd name="T46" fmla="*/ 46 w 179"/>
                  <a:gd name="T47" fmla="*/ 3 h 91"/>
                  <a:gd name="T48" fmla="*/ 57 w 179"/>
                  <a:gd name="T49" fmla="*/ 10 h 91"/>
                  <a:gd name="T50" fmla="*/ 58 w 179"/>
                  <a:gd name="T51" fmla="*/ 12 h 91"/>
                  <a:gd name="T52" fmla="*/ 63 w 179"/>
                  <a:gd name="T53" fmla="*/ 17 h 91"/>
                  <a:gd name="T54" fmla="*/ 73 w 179"/>
                  <a:gd name="T55" fmla="*/ 22 h 91"/>
                  <a:gd name="T56" fmla="*/ 83 w 179"/>
                  <a:gd name="T57" fmla="*/ 26 h 91"/>
                  <a:gd name="T58" fmla="*/ 97 w 179"/>
                  <a:gd name="T59" fmla="*/ 31 h 91"/>
                  <a:gd name="T60" fmla="*/ 112 w 179"/>
                  <a:gd name="T61" fmla="*/ 32 h 91"/>
                  <a:gd name="T62" fmla="*/ 128 w 179"/>
                  <a:gd name="T63" fmla="*/ 30 h 91"/>
                  <a:gd name="T64" fmla="*/ 145 w 179"/>
                  <a:gd name="T65" fmla="*/ 23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91"/>
                  <a:gd name="T101" fmla="*/ 179 w 17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91">
                    <a:moveTo>
                      <a:pt x="145" y="23"/>
                    </a:moveTo>
                    <a:lnTo>
                      <a:pt x="160" y="30"/>
                    </a:lnTo>
                    <a:lnTo>
                      <a:pt x="171" y="37"/>
                    </a:lnTo>
                    <a:lnTo>
                      <a:pt x="177" y="46"/>
                    </a:lnTo>
                    <a:lnTo>
                      <a:pt x="178" y="57"/>
                    </a:lnTo>
                    <a:lnTo>
                      <a:pt x="175" y="66"/>
                    </a:lnTo>
                    <a:lnTo>
                      <a:pt x="171" y="75"/>
                    </a:lnTo>
                    <a:lnTo>
                      <a:pt x="163" y="80"/>
                    </a:lnTo>
                    <a:lnTo>
                      <a:pt x="156" y="82"/>
                    </a:lnTo>
                    <a:lnTo>
                      <a:pt x="152" y="84"/>
                    </a:lnTo>
                    <a:lnTo>
                      <a:pt x="141" y="86"/>
                    </a:lnTo>
                    <a:lnTo>
                      <a:pt x="124" y="89"/>
                    </a:lnTo>
                    <a:lnTo>
                      <a:pt x="103" y="90"/>
                    </a:lnTo>
                    <a:lnTo>
                      <a:pt x="80" y="89"/>
                    </a:lnTo>
                    <a:lnTo>
                      <a:pt x="55" y="82"/>
                    </a:lnTo>
                    <a:lnTo>
                      <a:pt x="30" y="72"/>
                    </a:lnTo>
                    <a:lnTo>
                      <a:pt x="8" y="54"/>
                    </a:lnTo>
                    <a:lnTo>
                      <a:pt x="1" y="42"/>
                    </a:lnTo>
                    <a:lnTo>
                      <a:pt x="0" y="31"/>
                    </a:lnTo>
                    <a:lnTo>
                      <a:pt x="4" y="19"/>
                    </a:lnTo>
                    <a:lnTo>
                      <a:pt x="12" y="10"/>
                    </a:lnTo>
                    <a:lnTo>
                      <a:pt x="22" y="4"/>
                    </a:lnTo>
                    <a:lnTo>
                      <a:pt x="33" y="0"/>
                    </a:lnTo>
                    <a:lnTo>
                      <a:pt x="46" y="3"/>
                    </a:lnTo>
                    <a:lnTo>
                      <a:pt x="57" y="10"/>
                    </a:lnTo>
                    <a:lnTo>
                      <a:pt x="58" y="12"/>
                    </a:lnTo>
                    <a:lnTo>
                      <a:pt x="63" y="17"/>
                    </a:lnTo>
                    <a:lnTo>
                      <a:pt x="73" y="22"/>
                    </a:lnTo>
                    <a:lnTo>
                      <a:pt x="83" y="26"/>
                    </a:lnTo>
                    <a:lnTo>
                      <a:pt x="97" y="31"/>
                    </a:lnTo>
                    <a:lnTo>
                      <a:pt x="112" y="32"/>
                    </a:lnTo>
                    <a:lnTo>
                      <a:pt x="128" y="30"/>
                    </a:lnTo>
                    <a:lnTo>
                      <a:pt x="145" y="23"/>
                    </a:lnTo>
                  </a:path>
                </a:pathLst>
              </a:custGeom>
              <a:solidFill>
                <a:srgbClr val="669999"/>
              </a:solidFill>
              <a:ln w="12700" cap="rnd" cmpd="sng">
                <a:noFill/>
                <a:prstDash val="solid"/>
                <a:round/>
                <a:headEnd type="none" w="med" len="med"/>
                <a:tailEnd type="none" w="med" len="med"/>
              </a:ln>
            </p:spPr>
            <p:txBody>
              <a:bodyPr/>
              <a:lstStyle/>
              <a:p>
                <a:endParaRPr lang="en-GB"/>
              </a:p>
            </p:txBody>
          </p:sp>
          <p:sp>
            <p:nvSpPr>
              <p:cNvPr id="47144" name="Freeform 27"/>
              <p:cNvSpPr>
                <a:spLocks/>
              </p:cNvSpPr>
              <p:nvPr/>
            </p:nvSpPr>
            <p:spPr bwMode="auto">
              <a:xfrm>
                <a:off x="2711" y="2525"/>
                <a:ext cx="194" cy="106"/>
              </a:xfrm>
              <a:custGeom>
                <a:avLst/>
                <a:gdLst>
                  <a:gd name="T0" fmla="*/ 157 w 194"/>
                  <a:gd name="T1" fmla="*/ 27 h 106"/>
                  <a:gd name="T2" fmla="*/ 157 w 194"/>
                  <a:gd name="T3" fmla="*/ 27 h 106"/>
                  <a:gd name="T4" fmla="*/ 174 w 194"/>
                  <a:gd name="T5" fmla="*/ 35 h 106"/>
                  <a:gd name="T6" fmla="*/ 186 w 194"/>
                  <a:gd name="T7" fmla="*/ 44 h 106"/>
                  <a:gd name="T8" fmla="*/ 192 w 194"/>
                  <a:gd name="T9" fmla="*/ 54 h 106"/>
                  <a:gd name="T10" fmla="*/ 193 w 194"/>
                  <a:gd name="T11" fmla="*/ 66 h 106"/>
                  <a:gd name="T12" fmla="*/ 190 w 194"/>
                  <a:gd name="T13" fmla="*/ 77 h 106"/>
                  <a:gd name="T14" fmla="*/ 186 w 194"/>
                  <a:gd name="T15" fmla="*/ 87 h 106"/>
                  <a:gd name="T16" fmla="*/ 177 w 194"/>
                  <a:gd name="T17" fmla="*/ 93 h 106"/>
                  <a:gd name="T18" fmla="*/ 169 w 194"/>
                  <a:gd name="T19" fmla="*/ 96 h 106"/>
                  <a:gd name="T20" fmla="*/ 165 w 194"/>
                  <a:gd name="T21" fmla="*/ 98 h 106"/>
                  <a:gd name="T22" fmla="*/ 153 w 194"/>
                  <a:gd name="T23" fmla="*/ 101 h 106"/>
                  <a:gd name="T24" fmla="*/ 135 w 194"/>
                  <a:gd name="T25" fmla="*/ 104 h 106"/>
                  <a:gd name="T26" fmla="*/ 112 w 194"/>
                  <a:gd name="T27" fmla="*/ 105 h 106"/>
                  <a:gd name="T28" fmla="*/ 87 w 194"/>
                  <a:gd name="T29" fmla="*/ 104 h 106"/>
                  <a:gd name="T30" fmla="*/ 60 w 194"/>
                  <a:gd name="T31" fmla="*/ 96 h 106"/>
                  <a:gd name="T32" fmla="*/ 33 w 194"/>
                  <a:gd name="T33" fmla="*/ 84 h 106"/>
                  <a:gd name="T34" fmla="*/ 9 w 194"/>
                  <a:gd name="T35" fmla="*/ 63 h 106"/>
                  <a:gd name="T36" fmla="*/ 1 w 194"/>
                  <a:gd name="T37" fmla="*/ 50 h 106"/>
                  <a:gd name="T38" fmla="*/ 0 w 194"/>
                  <a:gd name="T39" fmla="*/ 36 h 106"/>
                  <a:gd name="T40" fmla="*/ 4 w 194"/>
                  <a:gd name="T41" fmla="*/ 23 h 106"/>
                  <a:gd name="T42" fmla="*/ 13 w 194"/>
                  <a:gd name="T43" fmla="*/ 12 h 106"/>
                  <a:gd name="T44" fmla="*/ 24 w 194"/>
                  <a:gd name="T45" fmla="*/ 5 h 106"/>
                  <a:gd name="T46" fmla="*/ 36 w 194"/>
                  <a:gd name="T47" fmla="*/ 0 h 106"/>
                  <a:gd name="T48" fmla="*/ 49 w 194"/>
                  <a:gd name="T49" fmla="*/ 3 h 106"/>
                  <a:gd name="T50" fmla="*/ 61 w 194"/>
                  <a:gd name="T51" fmla="*/ 12 h 106"/>
                  <a:gd name="T52" fmla="*/ 63 w 194"/>
                  <a:gd name="T53" fmla="*/ 14 h 106"/>
                  <a:gd name="T54" fmla="*/ 69 w 194"/>
                  <a:gd name="T55" fmla="*/ 20 h 106"/>
                  <a:gd name="T56" fmla="*/ 79 w 194"/>
                  <a:gd name="T57" fmla="*/ 26 h 106"/>
                  <a:gd name="T58" fmla="*/ 90 w 194"/>
                  <a:gd name="T59" fmla="*/ 30 h 106"/>
                  <a:gd name="T60" fmla="*/ 105 w 194"/>
                  <a:gd name="T61" fmla="*/ 36 h 106"/>
                  <a:gd name="T62" fmla="*/ 121 w 194"/>
                  <a:gd name="T63" fmla="*/ 38 h 106"/>
                  <a:gd name="T64" fmla="*/ 139 w 194"/>
                  <a:gd name="T65" fmla="*/ 35 h 106"/>
                  <a:gd name="T66" fmla="*/ 157 w 194"/>
                  <a:gd name="T67" fmla="*/ 27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06"/>
                  <a:gd name="T104" fmla="*/ 194 w 194"/>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06">
                    <a:moveTo>
                      <a:pt x="157" y="27"/>
                    </a:moveTo>
                    <a:lnTo>
                      <a:pt x="157" y="27"/>
                    </a:lnTo>
                    <a:lnTo>
                      <a:pt x="174" y="35"/>
                    </a:lnTo>
                    <a:lnTo>
                      <a:pt x="186" y="44"/>
                    </a:lnTo>
                    <a:lnTo>
                      <a:pt x="192" y="54"/>
                    </a:lnTo>
                    <a:lnTo>
                      <a:pt x="193" y="66"/>
                    </a:lnTo>
                    <a:lnTo>
                      <a:pt x="190" y="77"/>
                    </a:lnTo>
                    <a:lnTo>
                      <a:pt x="186" y="87"/>
                    </a:lnTo>
                    <a:lnTo>
                      <a:pt x="177" y="93"/>
                    </a:lnTo>
                    <a:lnTo>
                      <a:pt x="169" y="96"/>
                    </a:lnTo>
                    <a:lnTo>
                      <a:pt x="165" y="98"/>
                    </a:lnTo>
                    <a:lnTo>
                      <a:pt x="153" y="101"/>
                    </a:lnTo>
                    <a:lnTo>
                      <a:pt x="135" y="104"/>
                    </a:lnTo>
                    <a:lnTo>
                      <a:pt x="112" y="105"/>
                    </a:lnTo>
                    <a:lnTo>
                      <a:pt x="87" y="104"/>
                    </a:lnTo>
                    <a:lnTo>
                      <a:pt x="60" y="96"/>
                    </a:lnTo>
                    <a:lnTo>
                      <a:pt x="33" y="84"/>
                    </a:lnTo>
                    <a:lnTo>
                      <a:pt x="9" y="63"/>
                    </a:lnTo>
                    <a:lnTo>
                      <a:pt x="1" y="50"/>
                    </a:lnTo>
                    <a:lnTo>
                      <a:pt x="0" y="36"/>
                    </a:lnTo>
                    <a:lnTo>
                      <a:pt x="4" y="23"/>
                    </a:lnTo>
                    <a:lnTo>
                      <a:pt x="13" y="12"/>
                    </a:lnTo>
                    <a:lnTo>
                      <a:pt x="24" y="5"/>
                    </a:lnTo>
                    <a:lnTo>
                      <a:pt x="36" y="0"/>
                    </a:lnTo>
                    <a:lnTo>
                      <a:pt x="49" y="3"/>
                    </a:lnTo>
                    <a:lnTo>
                      <a:pt x="61" y="12"/>
                    </a:lnTo>
                    <a:lnTo>
                      <a:pt x="63" y="14"/>
                    </a:lnTo>
                    <a:lnTo>
                      <a:pt x="69" y="20"/>
                    </a:lnTo>
                    <a:lnTo>
                      <a:pt x="79" y="26"/>
                    </a:lnTo>
                    <a:lnTo>
                      <a:pt x="90" y="30"/>
                    </a:lnTo>
                    <a:lnTo>
                      <a:pt x="105" y="36"/>
                    </a:lnTo>
                    <a:lnTo>
                      <a:pt x="121" y="38"/>
                    </a:lnTo>
                    <a:lnTo>
                      <a:pt x="139" y="35"/>
                    </a:lnTo>
                    <a:lnTo>
                      <a:pt x="157" y="27"/>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45" name="Freeform 28"/>
              <p:cNvSpPr>
                <a:spLocks/>
              </p:cNvSpPr>
              <p:nvPr/>
            </p:nvSpPr>
            <p:spPr bwMode="auto">
              <a:xfrm>
                <a:off x="2084" y="2431"/>
                <a:ext cx="170" cy="145"/>
              </a:xfrm>
              <a:custGeom>
                <a:avLst/>
                <a:gdLst>
                  <a:gd name="T0" fmla="*/ 169 w 170"/>
                  <a:gd name="T1" fmla="*/ 141 h 145"/>
                  <a:gd name="T2" fmla="*/ 166 w 170"/>
                  <a:gd name="T3" fmla="*/ 141 h 145"/>
                  <a:gd name="T4" fmla="*/ 162 w 170"/>
                  <a:gd name="T5" fmla="*/ 143 h 145"/>
                  <a:gd name="T6" fmla="*/ 154 w 170"/>
                  <a:gd name="T7" fmla="*/ 143 h 145"/>
                  <a:gd name="T8" fmla="*/ 144 w 170"/>
                  <a:gd name="T9" fmla="*/ 143 h 145"/>
                  <a:gd name="T10" fmla="*/ 132 w 170"/>
                  <a:gd name="T11" fmla="*/ 143 h 145"/>
                  <a:gd name="T12" fmla="*/ 120 w 170"/>
                  <a:gd name="T13" fmla="*/ 144 h 145"/>
                  <a:gd name="T14" fmla="*/ 104 w 170"/>
                  <a:gd name="T15" fmla="*/ 144 h 145"/>
                  <a:gd name="T16" fmla="*/ 89 w 170"/>
                  <a:gd name="T17" fmla="*/ 144 h 145"/>
                  <a:gd name="T18" fmla="*/ 74 w 170"/>
                  <a:gd name="T19" fmla="*/ 144 h 145"/>
                  <a:gd name="T20" fmla="*/ 59 w 170"/>
                  <a:gd name="T21" fmla="*/ 143 h 145"/>
                  <a:gd name="T22" fmla="*/ 45 w 170"/>
                  <a:gd name="T23" fmla="*/ 141 h 145"/>
                  <a:gd name="T24" fmla="*/ 33 w 170"/>
                  <a:gd name="T25" fmla="*/ 140 h 145"/>
                  <a:gd name="T26" fmla="*/ 22 w 170"/>
                  <a:gd name="T27" fmla="*/ 137 h 145"/>
                  <a:gd name="T28" fmla="*/ 12 w 170"/>
                  <a:gd name="T29" fmla="*/ 133 h 145"/>
                  <a:gd name="T30" fmla="*/ 4 w 170"/>
                  <a:gd name="T31" fmla="*/ 129 h 145"/>
                  <a:gd name="T32" fmla="*/ 0 w 170"/>
                  <a:gd name="T33" fmla="*/ 124 h 145"/>
                  <a:gd name="T34" fmla="*/ 0 w 170"/>
                  <a:gd name="T35" fmla="*/ 110 h 145"/>
                  <a:gd name="T36" fmla="*/ 5 w 170"/>
                  <a:gd name="T37" fmla="*/ 95 h 145"/>
                  <a:gd name="T38" fmla="*/ 16 w 170"/>
                  <a:gd name="T39" fmla="*/ 79 h 145"/>
                  <a:gd name="T40" fmla="*/ 32 w 170"/>
                  <a:gd name="T41" fmla="*/ 62 h 145"/>
                  <a:gd name="T42" fmla="*/ 49 w 170"/>
                  <a:gd name="T43" fmla="*/ 46 h 145"/>
                  <a:gd name="T44" fmla="*/ 67 w 170"/>
                  <a:gd name="T45" fmla="*/ 29 h 145"/>
                  <a:gd name="T46" fmla="*/ 87 w 170"/>
                  <a:gd name="T47" fmla="*/ 14 h 145"/>
                  <a:gd name="T48" fmla="*/ 102 w 170"/>
                  <a:gd name="T49" fmla="*/ 0 h 145"/>
                  <a:gd name="T50" fmla="*/ 118 w 170"/>
                  <a:gd name="T51" fmla="*/ 16 h 145"/>
                  <a:gd name="T52" fmla="*/ 132 w 170"/>
                  <a:gd name="T53" fmla="*/ 33 h 145"/>
                  <a:gd name="T54" fmla="*/ 144 w 170"/>
                  <a:gd name="T55" fmla="*/ 49 h 145"/>
                  <a:gd name="T56" fmla="*/ 154 w 170"/>
                  <a:gd name="T57" fmla="*/ 67 h 145"/>
                  <a:gd name="T58" fmla="*/ 161 w 170"/>
                  <a:gd name="T59" fmla="*/ 84 h 145"/>
                  <a:gd name="T60" fmla="*/ 165 w 170"/>
                  <a:gd name="T61" fmla="*/ 103 h 145"/>
                  <a:gd name="T62" fmla="*/ 168 w 170"/>
                  <a:gd name="T63" fmla="*/ 122 h 145"/>
                  <a:gd name="T64" fmla="*/ 169 w 170"/>
                  <a:gd name="T65" fmla="*/ 141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45"/>
                  <a:gd name="T101" fmla="*/ 170 w 170"/>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45">
                    <a:moveTo>
                      <a:pt x="169" y="141"/>
                    </a:moveTo>
                    <a:lnTo>
                      <a:pt x="166" y="141"/>
                    </a:lnTo>
                    <a:lnTo>
                      <a:pt x="162" y="143"/>
                    </a:lnTo>
                    <a:lnTo>
                      <a:pt x="154" y="143"/>
                    </a:lnTo>
                    <a:lnTo>
                      <a:pt x="144" y="143"/>
                    </a:lnTo>
                    <a:lnTo>
                      <a:pt x="132" y="143"/>
                    </a:lnTo>
                    <a:lnTo>
                      <a:pt x="120" y="144"/>
                    </a:lnTo>
                    <a:lnTo>
                      <a:pt x="104" y="144"/>
                    </a:lnTo>
                    <a:lnTo>
                      <a:pt x="89" y="144"/>
                    </a:lnTo>
                    <a:lnTo>
                      <a:pt x="74" y="144"/>
                    </a:lnTo>
                    <a:lnTo>
                      <a:pt x="59" y="143"/>
                    </a:lnTo>
                    <a:lnTo>
                      <a:pt x="45" y="141"/>
                    </a:lnTo>
                    <a:lnTo>
                      <a:pt x="33" y="140"/>
                    </a:lnTo>
                    <a:lnTo>
                      <a:pt x="22" y="137"/>
                    </a:lnTo>
                    <a:lnTo>
                      <a:pt x="12" y="133"/>
                    </a:lnTo>
                    <a:lnTo>
                      <a:pt x="4" y="129"/>
                    </a:lnTo>
                    <a:lnTo>
                      <a:pt x="0" y="124"/>
                    </a:lnTo>
                    <a:lnTo>
                      <a:pt x="0" y="110"/>
                    </a:lnTo>
                    <a:lnTo>
                      <a:pt x="5" y="95"/>
                    </a:lnTo>
                    <a:lnTo>
                      <a:pt x="16" y="79"/>
                    </a:lnTo>
                    <a:lnTo>
                      <a:pt x="32" y="62"/>
                    </a:lnTo>
                    <a:lnTo>
                      <a:pt x="49" y="46"/>
                    </a:lnTo>
                    <a:lnTo>
                      <a:pt x="67" y="29"/>
                    </a:lnTo>
                    <a:lnTo>
                      <a:pt x="87" y="14"/>
                    </a:lnTo>
                    <a:lnTo>
                      <a:pt x="102" y="0"/>
                    </a:lnTo>
                    <a:lnTo>
                      <a:pt x="118" y="16"/>
                    </a:lnTo>
                    <a:lnTo>
                      <a:pt x="132" y="33"/>
                    </a:lnTo>
                    <a:lnTo>
                      <a:pt x="144" y="49"/>
                    </a:lnTo>
                    <a:lnTo>
                      <a:pt x="154" y="67"/>
                    </a:lnTo>
                    <a:lnTo>
                      <a:pt x="161" y="84"/>
                    </a:lnTo>
                    <a:lnTo>
                      <a:pt x="165" y="103"/>
                    </a:lnTo>
                    <a:lnTo>
                      <a:pt x="168" y="122"/>
                    </a:lnTo>
                    <a:lnTo>
                      <a:pt x="169" y="141"/>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7146" name="Freeform 29"/>
              <p:cNvSpPr>
                <a:spLocks/>
              </p:cNvSpPr>
              <p:nvPr/>
            </p:nvSpPr>
            <p:spPr bwMode="auto">
              <a:xfrm>
                <a:off x="2069" y="2431"/>
                <a:ext cx="185" cy="160"/>
              </a:xfrm>
              <a:custGeom>
                <a:avLst/>
                <a:gdLst>
                  <a:gd name="T0" fmla="*/ 184 w 185"/>
                  <a:gd name="T1" fmla="*/ 156 h 160"/>
                  <a:gd name="T2" fmla="*/ 184 w 185"/>
                  <a:gd name="T3" fmla="*/ 156 h 160"/>
                  <a:gd name="T4" fmla="*/ 181 w 185"/>
                  <a:gd name="T5" fmla="*/ 156 h 160"/>
                  <a:gd name="T6" fmla="*/ 177 w 185"/>
                  <a:gd name="T7" fmla="*/ 158 h 160"/>
                  <a:gd name="T8" fmla="*/ 168 w 185"/>
                  <a:gd name="T9" fmla="*/ 158 h 160"/>
                  <a:gd name="T10" fmla="*/ 157 w 185"/>
                  <a:gd name="T11" fmla="*/ 158 h 160"/>
                  <a:gd name="T12" fmla="*/ 144 w 185"/>
                  <a:gd name="T13" fmla="*/ 158 h 160"/>
                  <a:gd name="T14" fmla="*/ 130 w 185"/>
                  <a:gd name="T15" fmla="*/ 159 h 160"/>
                  <a:gd name="T16" fmla="*/ 114 w 185"/>
                  <a:gd name="T17" fmla="*/ 159 h 160"/>
                  <a:gd name="T18" fmla="*/ 97 w 185"/>
                  <a:gd name="T19" fmla="*/ 159 h 160"/>
                  <a:gd name="T20" fmla="*/ 81 w 185"/>
                  <a:gd name="T21" fmla="*/ 159 h 160"/>
                  <a:gd name="T22" fmla="*/ 64 w 185"/>
                  <a:gd name="T23" fmla="*/ 158 h 160"/>
                  <a:gd name="T24" fmla="*/ 49 w 185"/>
                  <a:gd name="T25" fmla="*/ 156 h 160"/>
                  <a:gd name="T26" fmla="*/ 36 w 185"/>
                  <a:gd name="T27" fmla="*/ 155 h 160"/>
                  <a:gd name="T28" fmla="*/ 24 w 185"/>
                  <a:gd name="T29" fmla="*/ 152 h 160"/>
                  <a:gd name="T30" fmla="*/ 13 w 185"/>
                  <a:gd name="T31" fmla="*/ 147 h 160"/>
                  <a:gd name="T32" fmla="*/ 4 w 185"/>
                  <a:gd name="T33" fmla="*/ 143 h 160"/>
                  <a:gd name="T34" fmla="*/ 0 w 185"/>
                  <a:gd name="T35" fmla="*/ 137 h 160"/>
                  <a:gd name="T36" fmla="*/ 0 w 185"/>
                  <a:gd name="T37" fmla="*/ 122 h 160"/>
                  <a:gd name="T38" fmla="*/ 6 w 185"/>
                  <a:gd name="T39" fmla="*/ 105 h 160"/>
                  <a:gd name="T40" fmla="*/ 18 w 185"/>
                  <a:gd name="T41" fmla="*/ 87 h 160"/>
                  <a:gd name="T42" fmla="*/ 34 w 185"/>
                  <a:gd name="T43" fmla="*/ 69 h 160"/>
                  <a:gd name="T44" fmla="*/ 54 w 185"/>
                  <a:gd name="T45" fmla="*/ 51 h 160"/>
                  <a:gd name="T46" fmla="*/ 73 w 185"/>
                  <a:gd name="T47" fmla="*/ 32 h 160"/>
                  <a:gd name="T48" fmla="*/ 94 w 185"/>
                  <a:gd name="T49" fmla="*/ 15 h 160"/>
                  <a:gd name="T50" fmla="*/ 111 w 185"/>
                  <a:gd name="T51" fmla="*/ 0 h 160"/>
                  <a:gd name="T52" fmla="*/ 129 w 185"/>
                  <a:gd name="T53" fmla="*/ 18 h 160"/>
                  <a:gd name="T54" fmla="*/ 144 w 185"/>
                  <a:gd name="T55" fmla="*/ 36 h 160"/>
                  <a:gd name="T56" fmla="*/ 157 w 185"/>
                  <a:gd name="T57" fmla="*/ 54 h 160"/>
                  <a:gd name="T58" fmla="*/ 168 w 185"/>
                  <a:gd name="T59" fmla="*/ 74 h 160"/>
                  <a:gd name="T60" fmla="*/ 175 w 185"/>
                  <a:gd name="T61" fmla="*/ 93 h 160"/>
                  <a:gd name="T62" fmla="*/ 180 w 185"/>
                  <a:gd name="T63" fmla="*/ 114 h 160"/>
                  <a:gd name="T64" fmla="*/ 183 w 185"/>
                  <a:gd name="T65" fmla="*/ 135 h 160"/>
                  <a:gd name="T66" fmla="*/ 184 w 185"/>
                  <a:gd name="T67" fmla="*/ 156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5"/>
                  <a:gd name="T103" fmla="*/ 0 h 160"/>
                  <a:gd name="T104" fmla="*/ 185 w 185"/>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5" h="160">
                    <a:moveTo>
                      <a:pt x="184" y="156"/>
                    </a:moveTo>
                    <a:lnTo>
                      <a:pt x="184" y="156"/>
                    </a:lnTo>
                    <a:lnTo>
                      <a:pt x="181" y="156"/>
                    </a:lnTo>
                    <a:lnTo>
                      <a:pt x="177" y="158"/>
                    </a:lnTo>
                    <a:lnTo>
                      <a:pt x="168" y="158"/>
                    </a:lnTo>
                    <a:lnTo>
                      <a:pt x="157" y="158"/>
                    </a:lnTo>
                    <a:lnTo>
                      <a:pt x="144" y="158"/>
                    </a:lnTo>
                    <a:lnTo>
                      <a:pt x="130" y="159"/>
                    </a:lnTo>
                    <a:lnTo>
                      <a:pt x="114" y="159"/>
                    </a:lnTo>
                    <a:lnTo>
                      <a:pt x="97" y="159"/>
                    </a:lnTo>
                    <a:lnTo>
                      <a:pt x="81" y="159"/>
                    </a:lnTo>
                    <a:lnTo>
                      <a:pt x="64" y="158"/>
                    </a:lnTo>
                    <a:lnTo>
                      <a:pt x="49" y="156"/>
                    </a:lnTo>
                    <a:lnTo>
                      <a:pt x="36" y="155"/>
                    </a:lnTo>
                    <a:lnTo>
                      <a:pt x="24" y="152"/>
                    </a:lnTo>
                    <a:lnTo>
                      <a:pt x="13" y="147"/>
                    </a:lnTo>
                    <a:lnTo>
                      <a:pt x="4" y="143"/>
                    </a:lnTo>
                    <a:lnTo>
                      <a:pt x="0" y="137"/>
                    </a:lnTo>
                    <a:lnTo>
                      <a:pt x="0" y="122"/>
                    </a:lnTo>
                    <a:lnTo>
                      <a:pt x="6" y="105"/>
                    </a:lnTo>
                    <a:lnTo>
                      <a:pt x="18" y="87"/>
                    </a:lnTo>
                    <a:lnTo>
                      <a:pt x="34" y="69"/>
                    </a:lnTo>
                    <a:lnTo>
                      <a:pt x="54" y="51"/>
                    </a:lnTo>
                    <a:lnTo>
                      <a:pt x="73" y="32"/>
                    </a:lnTo>
                    <a:lnTo>
                      <a:pt x="94" y="15"/>
                    </a:lnTo>
                    <a:lnTo>
                      <a:pt x="111" y="0"/>
                    </a:lnTo>
                    <a:lnTo>
                      <a:pt x="129" y="18"/>
                    </a:lnTo>
                    <a:lnTo>
                      <a:pt x="144" y="36"/>
                    </a:lnTo>
                    <a:lnTo>
                      <a:pt x="157" y="54"/>
                    </a:lnTo>
                    <a:lnTo>
                      <a:pt x="168" y="74"/>
                    </a:lnTo>
                    <a:lnTo>
                      <a:pt x="175" y="93"/>
                    </a:lnTo>
                    <a:lnTo>
                      <a:pt x="180" y="114"/>
                    </a:lnTo>
                    <a:lnTo>
                      <a:pt x="183" y="135"/>
                    </a:lnTo>
                    <a:lnTo>
                      <a:pt x="184" y="15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47" name="Freeform 30"/>
              <p:cNvSpPr>
                <a:spLocks/>
              </p:cNvSpPr>
              <p:nvPr/>
            </p:nvSpPr>
            <p:spPr bwMode="auto">
              <a:xfrm>
                <a:off x="2084" y="2432"/>
                <a:ext cx="157" cy="123"/>
              </a:xfrm>
              <a:custGeom>
                <a:avLst/>
                <a:gdLst>
                  <a:gd name="T0" fmla="*/ 156 w 157"/>
                  <a:gd name="T1" fmla="*/ 76 h 123"/>
                  <a:gd name="T2" fmla="*/ 148 w 157"/>
                  <a:gd name="T3" fmla="*/ 80 h 123"/>
                  <a:gd name="T4" fmla="*/ 140 w 157"/>
                  <a:gd name="T5" fmla="*/ 86 h 123"/>
                  <a:gd name="T6" fmla="*/ 129 w 157"/>
                  <a:gd name="T7" fmla="*/ 88 h 123"/>
                  <a:gd name="T8" fmla="*/ 118 w 157"/>
                  <a:gd name="T9" fmla="*/ 94 h 123"/>
                  <a:gd name="T10" fmla="*/ 107 w 157"/>
                  <a:gd name="T11" fmla="*/ 98 h 123"/>
                  <a:gd name="T12" fmla="*/ 94 w 157"/>
                  <a:gd name="T13" fmla="*/ 101 h 123"/>
                  <a:gd name="T14" fmla="*/ 82 w 157"/>
                  <a:gd name="T15" fmla="*/ 105 h 123"/>
                  <a:gd name="T16" fmla="*/ 70 w 157"/>
                  <a:gd name="T17" fmla="*/ 109 h 123"/>
                  <a:gd name="T18" fmla="*/ 57 w 157"/>
                  <a:gd name="T19" fmla="*/ 111 h 123"/>
                  <a:gd name="T20" fmla="*/ 47 w 157"/>
                  <a:gd name="T21" fmla="*/ 114 h 123"/>
                  <a:gd name="T22" fmla="*/ 36 w 157"/>
                  <a:gd name="T23" fmla="*/ 117 h 123"/>
                  <a:gd name="T24" fmla="*/ 25 w 157"/>
                  <a:gd name="T25" fmla="*/ 119 h 123"/>
                  <a:gd name="T26" fmla="*/ 16 w 157"/>
                  <a:gd name="T27" fmla="*/ 119 h 123"/>
                  <a:gd name="T28" fmla="*/ 10 w 157"/>
                  <a:gd name="T29" fmla="*/ 121 h 123"/>
                  <a:gd name="T30" fmla="*/ 4 w 157"/>
                  <a:gd name="T31" fmla="*/ 122 h 123"/>
                  <a:gd name="T32" fmla="*/ 0 w 157"/>
                  <a:gd name="T33" fmla="*/ 121 h 123"/>
                  <a:gd name="T34" fmla="*/ 0 w 157"/>
                  <a:gd name="T35" fmla="*/ 105 h 123"/>
                  <a:gd name="T36" fmla="*/ 7 w 157"/>
                  <a:gd name="T37" fmla="*/ 88 h 123"/>
                  <a:gd name="T38" fmla="*/ 18 w 157"/>
                  <a:gd name="T39" fmla="*/ 74 h 123"/>
                  <a:gd name="T40" fmla="*/ 33 w 157"/>
                  <a:gd name="T41" fmla="*/ 58 h 123"/>
                  <a:gd name="T42" fmla="*/ 49 w 157"/>
                  <a:gd name="T43" fmla="*/ 43 h 123"/>
                  <a:gd name="T44" fmla="*/ 67 w 157"/>
                  <a:gd name="T45" fmla="*/ 28 h 123"/>
                  <a:gd name="T46" fmla="*/ 83 w 157"/>
                  <a:gd name="T47" fmla="*/ 15 h 123"/>
                  <a:gd name="T48" fmla="*/ 96 w 157"/>
                  <a:gd name="T49" fmla="*/ 3 h 123"/>
                  <a:gd name="T50" fmla="*/ 104 w 157"/>
                  <a:gd name="T51" fmla="*/ 0 h 123"/>
                  <a:gd name="T52" fmla="*/ 114 w 157"/>
                  <a:gd name="T53" fmla="*/ 5 h 123"/>
                  <a:gd name="T54" fmla="*/ 125 w 157"/>
                  <a:gd name="T55" fmla="*/ 16 h 123"/>
                  <a:gd name="T56" fmla="*/ 135 w 157"/>
                  <a:gd name="T57" fmla="*/ 31 h 123"/>
                  <a:gd name="T58" fmla="*/ 145 w 157"/>
                  <a:gd name="T59" fmla="*/ 46 h 123"/>
                  <a:gd name="T60" fmla="*/ 153 w 157"/>
                  <a:gd name="T61" fmla="*/ 60 h 123"/>
                  <a:gd name="T62" fmla="*/ 156 w 157"/>
                  <a:gd name="T63" fmla="*/ 71 h 123"/>
                  <a:gd name="T64" fmla="*/ 156 w 157"/>
                  <a:gd name="T65" fmla="*/ 76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23"/>
                  <a:gd name="T101" fmla="*/ 157 w 157"/>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23">
                    <a:moveTo>
                      <a:pt x="156" y="76"/>
                    </a:moveTo>
                    <a:lnTo>
                      <a:pt x="148" y="80"/>
                    </a:lnTo>
                    <a:lnTo>
                      <a:pt x="140" y="86"/>
                    </a:lnTo>
                    <a:lnTo>
                      <a:pt x="129" y="88"/>
                    </a:lnTo>
                    <a:lnTo>
                      <a:pt x="118" y="94"/>
                    </a:lnTo>
                    <a:lnTo>
                      <a:pt x="107" y="98"/>
                    </a:lnTo>
                    <a:lnTo>
                      <a:pt x="94" y="101"/>
                    </a:lnTo>
                    <a:lnTo>
                      <a:pt x="82" y="105"/>
                    </a:lnTo>
                    <a:lnTo>
                      <a:pt x="70" y="109"/>
                    </a:lnTo>
                    <a:lnTo>
                      <a:pt x="57" y="111"/>
                    </a:lnTo>
                    <a:lnTo>
                      <a:pt x="47" y="114"/>
                    </a:lnTo>
                    <a:lnTo>
                      <a:pt x="36" y="117"/>
                    </a:lnTo>
                    <a:lnTo>
                      <a:pt x="25" y="119"/>
                    </a:lnTo>
                    <a:lnTo>
                      <a:pt x="16" y="119"/>
                    </a:lnTo>
                    <a:lnTo>
                      <a:pt x="10" y="121"/>
                    </a:lnTo>
                    <a:lnTo>
                      <a:pt x="4" y="122"/>
                    </a:lnTo>
                    <a:lnTo>
                      <a:pt x="0" y="121"/>
                    </a:lnTo>
                    <a:lnTo>
                      <a:pt x="0" y="105"/>
                    </a:lnTo>
                    <a:lnTo>
                      <a:pt x="7" y="88"/>
                    </a:lnTo>
                    <a:lnTo>
                      <a:pt x="18" y="74"/>
                    </a:lnTo>
                    <a:lnTo>
                      <a:pt x="33" y="58"/>
                    </a:lnTo>
                    <a:lnTo>
                      <a:pt x="49" y="43"/>
                    </a:lnTo>
                    <a:lnTo>
                      <a:pt x="67" y="28"/>
                    </a:lnTo>
                    <a:lnTo>
                      <a:pt x="83" y="15"/>
                    </a:lnTo>
                    <a:lnTo>
                      <a:pt x="96" y="3"/>
                    </a:lnTo>
                    <a:lnTo>
                      <a:pt x="104" y="0"/>
                    </a:lnTo>
                    <a:lnTo>
                      <a:pt x="114" y="5"/>
                    </a:lnTo>
                    <a:lnTo>
                      <a:pt x="125" y="16"/>
                    </a:lnTo>
                    <a:lnTo>
                      <a:pt x="135" y="31"/>
                    </a:lnTo>
                    <a:lnTo>
                      <a:pt x="145" y="46"/>
                    </a:lnTo>
                    <a:lnTo>
                      <a:pt x="153" y="60"/>
                    </a:lnTo>
                    <a:lnTo>
                      <a:pt x="156" y="71"/>
                    </a:lnTo>
                    <a:lnTo>
                      <a:pt x="156" y="76"/>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47148" name="Freeform 31"/>
              <p:cNvSpPr>
                <a:spLocks/>
              </p:cNvSpPr>
              <p:nvPr/>
            </p:nvSpPr>
            <p:spPr bwMode="auto">
              <a:xfrm>
                <a:off x="2069" y="2432"/>
                <a:ext cx="172" cy="138"/>
              </a:xfrm>
              <a:custGeom>
                <a:avLst/>
                <a:gdLst>
                  <a:gd name="T0" fmla="*/ 171 w 172"/>
                  <a:gd name="T1" fmla="*/ 86 h 138"/>
                  <a:gd name="T2" fmla="*/ 171 w 172"/>
                  <a:gd name="T3" fmla="*/ 86 h 138"/>
                  <a:gd name="T4" fmla="*/ 162 w 172"/>
                  <a:gd name="T5" fmla="*/ 90 h 138"/>
                  <a:gd name="T6" fmla="*/ 153 w 172"/>
                  <a:gd name="T7" fmla="*/ 96 h 138"/>
                  <a:gd name="T8" fmla="*/ 141 w 172"/>
                  <a:gd name="T9" fmla="*/ 99 h 138"/>
                  <a:gd name="T10" fmla="*/ 129 w 172"/>
                  <a:gd name="T11" fmla="*/ 105 h 138"/>
                  <a:gd name="T12" fmla="*/ 117 w 172"/>
                  <a:gd name="T13" fmla="*/ 110 h 138"/>
                  <a:gd name="T14" fmla="*/ 104 w 172"/>
                  <a:gd name="T15" fmla="*/ 113 h 138"/>
                  <a:gd name="T16" fmla="*/ 90 w 172"/>
                  <a:gd name="T17" fmla="*/ 117 h 138"/>
                  <a:gd name="T18" fmla="*/ 77 w 172"/>
                  <a:gd name="T19" fmla="*/ 122 h 138"/>
                  <a:gd name="T20" fmla="*/ 63 w 172"/>
                  <a:gd name="T21" fmla="*/ 125 h 138"/>
                  <a:gd name="T22" fmla="*/ 51 w 172"/>
                  <a:gd name="T23" fmla="*/ 128 h 138"/>
                  <a:gd name="T24" fmla="*/ 39 w 172"/>
                  <a:gd name="T25" fmla="*/ 131 h 138"/>
                  <a:gd name="T26" fmla="*/ 27 w 172"/>
                  <a:gd name="T27" fmla="*/ 134 h 138"/>
                  <a:gd name="T28" fmla="*/ 18 w 172"/>
                  <a:gd name="T29" fmla="*/ 134 h 138"/>
                  <a:gd name="T30" fmla="*/ 11 w 172"/>
                  <a:gd name="T31" fmla="*/ 135 h 138"/>
                  <a:gd name="T32" fmla="*/ 5 w 172"/>
                  <a:gd name="T33" fmla="*/ 137 h 138"/>
                  <a:gd name="T34" fmla="*/ 0 w 172"/>
                  <a:gd name="T35" fmla="*/ 135 h 138"/>
                  <a:gd name="T36" fmla="*/ 0 w 172"/>
                  <a:gd name="T37" fmla="*/ 117 h 138"/>
                  <a:gd name="T38" fmla="*/ 8 w 172"/>
                  <a:gd name="T39" fmla="*/ 99 h 138"/>
                  <a:gd name="T40" fmla="*/ 20 w 172"/>
                  <a:gd name="T41" fmla="*/ 83 h 138"/>
                  <a:gd name="T42" fmla="*/ 36 w 172"/>
                  <a:gd name="T43" fmla="*/ 65 h 138"/>
                  <a:gd name="T44" fmla="*/ 54 w 172"/>
                  <a:gd name="T45" fmla="*/ 48 h 138"/>
                  <a:gd name="T46" fmla="*/ 74 w 172"/>
                  <a:gd name="T47" fmla="*/ 32 h 138"/>
                  <a:gd name="T48" fmla="*/ 92 w 172"/>
                  <a:gd name="T49" fmla="*/ 17 h 138"/>
                  <a:gd name="T50" fmla="*/ 105 w 172"/>
                  <a:gd name="T51" fmla="*/ 3 h 138"/>
                  <a:gd name="T52" fmla="*/ 114 w 172"/>
                  <a:gd name="T53" fmla="*/ 0 h 138"/>
                  <a:gd name="T54" fmla="*/ 125 w 172"/>
                  <a:gd name="T55" fmla="*/ 6 h 138"/>
                  <a:gd name="T56" fmla="*/ 137 w 172"/>
                  <a:gd name="T57" fmla="*/ 18 h 138"/>
                  <a:gd name="T58" fmla="*/ 149 w 172"/>
                  <a:gd name="T59" fmla="*/ 35 h 138"/>
                  <a:gd name="T60" fmla="*/ 159 w 172"/>
                  <a:gd name="T61" fmla="*/ 51 h 138"/>
                  <a:gd name="T62" fmla="*/ 168 w 172"/>
                  <a:gd name="T63" fmla="*/ 68 h 138"/>
                  <a:gd name="T64" fmla="*/ 171 w 172"/>
                  <a:gd name="T65" fmla="*/ 80 h 138"/>
                  <a:gd name="T66" fmla="*/ 171 w 172"/>
                  <a:gd name="T67" fmla="*/ 86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138"/>
                  <a:gd name="T104" fmla="*/ 172 w 172"/>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138">
                    <a:moveTo>
                      <a:pt x="171" y="86"/>
                    </a:moveTo>
                    <a:lnTo>
                      <a:pt x="171" y="86"/>
                    </a:lnTo>
                    <a:lnTo>
                      <a:pt x="162" y="90"/>
                    </a:lnTo>
                    <a:lnTo>
                      <a:pt x="153" y="96"/>
                    </a:lnTo>
                    <a:lnTo>
                      <a:pt x="141" y="99"/>
                    </a:lnTo>
                    <a:lnTo>
                      <a:pt x="129" y="105"/>
                    </a:lnTo>
                    <a:lnTo>
                      <a:pt x="117" y="110"/>
                    </a:lnTo>
                    <a:lnTo>
                      <a:pt x="104" y="113"/>
                    </a:lnTo>
                    <a:lnTo>
                      <a:pt x="90" y="117"/>
                    </a:lnTo>
                    <a:lnTo>
                      <a:pt x="77" y="122"/>
                    </a:lnTo>
                    <a:lnTo>
                      <a:pt x="63" y="125"/>
                    </a:lnTo>
                    <a:lnTo>
                      <a:pt x="51" y="128"/>
                    </a:lnTo>
                    <a:lnTo>
                      <a:pt x="39" y="131"/>
                    </a:lnTo>
                    <a:lnTo>
                      <a:pt x="27" y="134"/>
                    </a:lnTo>
                    <a:lnTo>
                      <a:pt x="18" y="134"/>
                    </a:lnTo>
                    <a:lnTo>
                      <a:pt x="11" y="135"/>
                    </a:lnTo>
                    <a:lnTo>
                      <a:pt x="5" y="137"/>
                    </a:lnTo>
                    <a:lnTo>
                      <a:pt x="0" y="135"/>
                    </a:lnTo>
                    <a:lnTo>
                      <a:pt x="0" y="117"/>
                    </a:lnTo>
                    <a:lnTo>
                      <a:pt x="8" y="99"/>
                    </a:lnTo>
                    <a:lnTo>
                      <a:pt x="20" y="83"/>
                    </a:lnTo>
                    <a:lnTo>
                      <a:pt x="36" y="65"/>
                    </a:lnTo>
                    <a:lnTo>
                      <a:pt x="54" y="48"/>
                    </a:lnTo>
                    <a:lnTo>
                      <a:pt x="74" y="32"/>
                    </a:lnTo>
                    <a:lnTo>
                      <a:pt x="92" y="17"/>
                    </a:lnTo>
                    <a:lnTo>
                      <a:pt x="105" y="3"/>
                    </a:lnTo>
                    <a:lnTo>
                      <a:pt x="114" y="0"/>
                    </a:lnTo>
                    <a:lnTo>
                      <a:pt x="125" y="6"/>
                    </a:lnTo>
                    <a:lnTo>
                      <a:pt x="137" y="18"/>
                    </a:lnTo>
                    <a:lnTo>
                      <a:pt x="149" y="35"/>
                    </a:lnTo>
                    <a:lnTo>
                      <a:pt x="159" y="51"/>
                    </a:lnTo>
                    <a:lnTo>
                      <a:pt x="168" y="68"/>
                    </a:lnTo>
                    <a:lnTo>
                      <a:pt x="171" y="80"/>
                    </a:lnTo>
                    <a:lnTo>
                      <a:pt x="171" y="8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49" name="Freeform 32"/>
              <p:cNvSpPr>
                <a:spLocks/>
              </p:cNvSpPr>
              <p:nvPr/>
            </p:nvSpPr>
            <p:spPr bwMode="auto">
              <a:xfrm>
                <a:off x="2226" y="2149"/>
                <a:ext cx="612" cy="287"/>
              </a:xfrm>
              <a:custGeom>
                <a:avLst/>
                <a:gdLst>
                  <a:gd name="T0" fmla="*/ 608 w 612"/>
                  <a:gd name="T1" fmla="*/ 91 h 287"/>
                  <a:gd name="T2" fmla="*/ 573 w 612"/>
                  <a:gd name="T3" fmla="*/ 107 h 287"/>
                  <a:gd name="T4" fmla="*/ 536 w 612"/>
                  <a:gd name="T5" fmla="*/ 124 h 287"/>
                  <a:gd name="T6" fmla="*/ 501 w 612"/>
                  <a:gd name="T7" fmla="*/ 138 h 287"/>
                  <a:gd name="T8" fmla="*/ 463 w 612"/>
                  <a:gd name="T9" fmla="*/ 154 h 287"/>
                  <a:gd name="T10" fmla="*/ 426 w 612"/>
                  <a:gd name="T11" fmla="*/ 169 h 287"/>
                  <a:gd name="T12" fmla="*/ 390 w 612"/>
                  <a:gd name="T13" fmla="*/ 182 h 287"/>
                  <a:gd name="T14" fmla="*/ 353 w 612"/>
                  <a:gd name="T15" fmla="*/ 196 h 287"/>
                  <a:gd name="T16" fmla="*/ 316 w 612"/>
                  <a:gd name="T17" fmla="*/ 211 h 287"/>
                  <a:gd name="T18" fmla="*/ 281 w 612"/>
                  <a:gd name="T19" fmla="*/ 222 h 287"/>
                  <a:gd name="T20" fmla="*/ 248 w 612"/>
                  <a:gd name="T21" fmla="*/ 233 h 287"/>
                  <a:gd name="T22" fmla="*/ 214 w 612"/>
                  <a:gd name="T23" fmla="*/ 246 h 287"/>
                  <a:gd name="T24" fmla="*/ 182 w 612"/>
                  <a:gd name="T25" fmla="*/ 256 h 287"/>
                  <a:gd name="T26" fmla="*/ 149 w 612"/>
                  <a:gd name="T27" fmla="*/ 265 h 287"/>
                  <a:gd name="T28" fmla="*/ 120 w 612"/>
                  <a:gd name="T29" fmla="*/ 272 h 287"/>
                  <a:gd name="T30" fmla="*/ 91 w 612"/>
                  <a:gd name="T31" fmla="*/ 280 h 287"/>
                  <a:gd name="T32" fmla="*/ 64 w 612"/>
                  <a:gd name="T33" fmla="*/ 286 h 287"/>
                  <a:gd name="T34" fmla="*/ 59 w 612"/>
                  <a:gd name="T35" fmla="*/ 273 h 287"/>
                  <a:gd name="T36" fmla="*/ 48 w 612"/>
                  <a:gd name="T37" fmla="*/ 263 h 287"/>
                  <a:gd name="T38" fmla="*/ 38 w 612"/>
                  <a:gd name="T39" fmla="*/ 256 h 287"/>
                  <a:gd name="T40" fmla="*/ 25 w 612"/>
                  <a:gd name="T41" fmla="*/ 252 h 287"/>
                  <a:gd name="T42" fmla="*/ 15 w 612"/>
                  <a:gd name="T43" fmla="*/ 249 h 287"/>
                  <a:gd name="T44" fmla="*/ 6 w 612"/>
                  <a:gd name="T45" fmla="*/ 248 h 287"/>
                  <a:gd name="T46" fmla="*/ 0 w 612"/>
                  <a:gd name="T47" fmla="*/ 246 h 287"/>
                  <a:gd name="T48" fmla="*/ 0 w 612"/>
                  <a:gd name="T49" fmla="*/ 245 h 287"/>
                  <a:gd name="T50" fmla="*/ 22 w 612"/>
                  <a:gd name="T51" fmla="*/ 229 h 287"/>
                  <a:gd name="T52" fmla="*/ 44 w 612"/>
                  <a:gd name="T53" fmla="*/ 215 h 287"/>
                  <a:gd name="T54" fmla="*/ 67 w 612"/>
                  <a:gd name="T55" fmla="*/ 198 h 287"/>
                  <a:gd name="T56" fmla="*/ 91 w 612"/>
                  <a:gd name="T57" fmla="*/ 182 h 287"/>
                  <a:gd name="T58" fmla="*/ 113 w 612"/>
                  <a:gd name="T59" fmla="*/ 168 h 287"/>
                  <a:gd name="T60" fmla="*/ 138 w 612"/>
                  <a:gd name="T61" fmla="*/ 152 h 287"/>
                  <a:gd name="T62" fmla="*/ 163 w 612"/>
                  <a:gd name="T63" fmla="*/ 137 h 287"/>
                  <a:gd name="T64" fmla="*/ 189 w 612"/>
                  <a:gd name="T65" fmla="*/ 121 h 287"/>
                  <a:gd name="T66" fmla="*/ 215 w 612"/>
                  <a:gd name="T67" fmla="*/ 107 h 287"/>
                  <a:gd name="T68" fmla="*/ 243 w 612"/>
                  <a:gd name="T69" fmla="*/ 91 h 287"/>
                  <a:gd name="T70" fmla="*/ 273 w 612"/>
                  <a:gd name="T71" fmla="*/ 75 h 287"/>
                  <a:gd name="T72" fmla="*/ 303 w 612"/>
                  <a:gd name="T73" fmla="*/ 60 h 287"/>
                  <a:gd name="T74" fmla="*/ 333 w 612"/>
                  <a:gd name="T75" fmla="*/ 46 h 287"/>
                  <a:gd name="T76" fmla="*/ 366 w 612"/>
                  <a:gd name="T77" fmla="*/ 30 h 287"/>
                  <a:gd name="T78" fmla="*/ 401 w 612"/>
                  <a:gd name="T79" fmla="*/ 14 h 287"/>
                  <a:gd name="T80" fmla="*/ 437 w 612"/>
                  <a:gd name="T81" fmla="*/ 0 h 287"/>
                  <a:gd name="T82" fmla="*/ 457 w 612"/>
                  <a:gd name="T83" fmla="*/ 1 h 287"/>
                  <a:gd name="T84" fmla="*/ 478 w 612"/>
                  <a:gd name="T85" fmla="*/ 6 h 287"/>
                  <a:gd name="T86" fmla="*/ 495 w 612"/>
                  <a:gd name="T87" fmla="*/ 10 h 287"/>
                  <a:gd name="T88" fmla="*/ 513 w 612"/>
                  <a:gd name="T89" fmla="*/ 14 h 287"/>
                  <a:gd name="T90" fmla="*/ 530 w 612"/>
                  <a:gd name="T91" fmla="*/ 21 h 287"/>
                  <a:gd name="T92" fmla="*/ 545 w 612"/>
                  <a:gd name="T93" fmla="*/ 27 h 287"/>
                  <a:gd name="T94" fmla="*/ 558 w 612"/>
                  <a:gd name="T95" fmla="*/ 34 h 287"/>
                  <a:gd name="T96" fmla="*/ 571 w 612"/>
                  <a:gd name="T97" fmla="*/ 43 h 287"/>
                  <a:gd name="T98" fmla="*/ 582 w 612"/>
                  <a:gd name="T99" fmla="*/ 50 h 287"/>
                  <a:gd name="T100" fmla="*/ 592 w 612"/>
                  <a:gd name="T101" fmla="*/ 57 h 287"/>
                  <a:gd name="T102" fmla="*/ 599 w 612"/>
                  <a:gd name="T103" fmla="*/ 64 h 287"/>
                  <a:gd name="T104" fmla="*/ 605 w 612"/>
                  <a:gd name="T105" fmla="*/ 71 h 287"/>
                  <a:gd name="T106" fmla="*/ 608 w 612"/>
                  <a:gd name="T107" fmla="*/ 78 h 287"/>
                  <a:gd name="T108" fmla="*/ 611 w 612"/>
                  <a:gd name="T109" fmla="*/ 83 h 287"/>
                  <a:gd name="T110" fmla="*/ 611 w 612"/>
                  <a:gd name="T111" fmla="*/ 87 h 287"/>
                  <a:gd name="T112" fmla="*/ 608 w 612"/>
                  <a:gd name="T113" fmla="*/ 91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2"/>
                  <a:gd name="T172" fmla="*/ 0 h 287"/>
                  <a:gd name="T173" fmla="*/ 612 w 612"/>
                  <a:gd name="T174" fmla="*/ 287 h 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2" h="287">
                    <a:moveTo>
                      <a:pt x="608" y="91"/>
                    </a:moveTo>
                    <a:lnTo>
                      <a:pt x="573" y="107"/>
                    </a:lnTo>
                    <a:lnTo>
                      <a:pt x="536" y="124"/>
                    </a:lnTo>
                    <a:lnTo>
                      <a:pt x="501" y="138"/>
                    </a:lnTo>
                    <a:lnTo>
                      <a:pt x="463" y="154"/>
                    </a:lnTo>
                    <a:lnTo>
                      <a:pt x="426" y="169"/>
                    </a:lnTo>
                    <a:lnTo>
                      <a:pt x="390" y="182"/>
                    </a:lnTo>
                    <a:lnTo>
                      <a:pt x="353" y="196"/>
                    </a:lnTo>
                    <a:lnTo>
                      <a:pt x="316" y="211"/>
                    </a:lnTo>
                    <a:lnTo>
                      <a:pt x="281" y="222"/>
                    </a:lnTo>
                    <a:lnTo>
                      <a:pt x="248" y="233"/>
                    </a:lnTo>
                    <a:lnTo>
                      <a:pt x="214" y="246"/>
                    </a:lnTo>
                    <a:lnTo>
                      <a:pt x="182" y="256"/>
                    </a:lnTo>
                    <a:lnTo>
                      <a:pt x="149" y="265"/>
                    </a:lnTo>
                    <a:lnTo>
                      <a:pt x="120" y="272"/>
                    </a:lnTo>
                    <a:lnTo>
                      <a:pt x="91" y="280"/>
                    </a:lnTo>
                    <a:lnTo>
                      <a:pt x="64" y="286"/>
                    </a:lnTo>
                    <a:lnTo>
                      <a:pt x="59" y="273"/>
                    </a:lnTo>
                    <a:lnTo>
                      <a:pt x="48" y="263"/>
                    </a:lnTo>
                    <a:lnTo>
                      <a:pt x="38" y="256"/>
                    </a:lnTo>
                    <a:lnTo>
                      <a:pt x="25" y="252"/>
                    </a:lnTo>
                    <a:lnTo>
                      <a:pt x="15" y="249"/>
                    </a:lnTo>
                    <a:lnTo>
                      <a:pt x="6" y="248"/>
                    </a:lnTo>
                    <a:lnTo>
                      <a:pt x="0" y="246"/>
                    </a:lnTo>
                    <a:lnTo>
                      <a:pt x="0" y="245"/>
                    </a:lnTo>
                    <a:lnTo>
                      <a:pt x="22" y="229"/>
                    </a:lnTo>
                    <a:lnTo>
                      <a:pt x="44" y="215"/>
                    </a:lnTo>
                    <a:lnTo>
                      <a:pt x="67" y="198"/>
                    </a:lnTo>
                    <a:lnTo>
                      <a:pt x="91" y="182"/>
                    </a:lnTo>
                    <a:lnTo>
                      <a:pt x="113" y="168"/>
                    </a:lnTo>
                    <a:lnTo>
                      <a:pt x="138" y="152"/>
                    </a:lnTo>
                    <a:lnTo>
                      <a:pt x="163" y="137"/>
                    </a:lnTo>
                    <a:lnTo>
                      <a:pt x="189" y="121"/>
                    </a:lnTo>
                    <a:lnTo>
                      <a:pt x="215" y="107"/>
                    </a:lnTo>
                    <a:lnTo>
                      <a:pt x="243" y="91"/>
                    </a:lnTo>
                    <a:lnTo>
                      <a:pt x="273" y="75"/>
                    </a:lnTo>
                    <a:lnTo>
                      <a:pt x="303" y="60"/>
                    </a:lnTo>
                    <a:lnTo>
                      <a:pt x="333" y="46"/>
                    </a:lnTo>
                    <a:lnTo>
                      <a:pt x="366" y="30"/>
                    </a:lnTo>
                    <a:lnTo>
                      <a:pt x="401" y="14"/>
                    </a:lnTo>
                    <a:lnTo>
                      <a:pt x="437" y="0"/>
                    </a:lnTo>
                    <a:lnTo>
                      <a:pt x="457" y="1"/>
                    </a:lnTo>
                    <a:lnTo>
                      <a:pt x="478" y="6"/>
                    </a:lnTo>
                    <a:lnTo>
                      <a:pt x="495" y="10"/>
                    </a:lnTo>
                    <a:lnTo>
                      <a:pt x="513" y="14"/>
                    </a:lnTo>
                    <a:lnTo>
                      <a:pt x="530" y="21"/>
                    </a:lnTo>
                    <a:lnTo>
                      <a:pt x="545" y="27"/>
                    </a:lnTo>
                    <a:lnTo>
                      <a:pt x="558" y="34"/>
                    </a:lnTo>
                    <a:lnTo>
                      <a:pt x="571" y="43"/>
                    </a:lnTo>
                    <a:lnTo>
                      <a:pt x="582" y="50"/>
                    </a:lnTo>
                    <a:lnTo>
                      <a:pt x="592" y="57"/>
                    </a:lnTo>
                    <a:lnTo>
                      <a:pt x="599" y="64"/>
                    </a:lnTo>
                    <a:lnTo>
                      <a:pt x="605" y="71"/>
                    </a:lnTo>
                    <a:lnTo>
                      <a:pt x="608" y="78"/>
                    </a:lnTo>
                    <a:lnTo>
                      <a:pt x="611" y="83"/>
                    </a:lnTo>
                    <a:lnTo>
                      <a:pt x="611" y="87"/>
                    </a:lnTo>
                    <a:lnTo>
                      <a:pt x="608" y="91"/>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47150" name="Freeform 33"/>
              <p:cNvSpPr>
                <a:spLocks/>
              </p:cNvSpPr>
              <p:nvPr/>
            </p:nvSpPr>
            <p:spPr bwMode="auto">
              <a:xfrm>
                <a:off x="2211" y="2149"/>
                <a:ext cx="627" cy="302"/>
              </a:xfrm>
              <a:custGeom>
                <a:avLst/>
                <a:gdLst>
                  <a:gd name="T0" fmla="*/ 623 w 627"/>
                  <a:gd name="T1" fmla="*/ 96 h 302"/>
                  <a:gd name="T2" fmla="*/ 623 w 627"/>
                  <a:gd name="T3" fmla="*/ 96 h 302"/>
                  <a:gd name="T4" fmla="*/ 587 w 627"/>
                  <a:gd name="T5" fmla="*/ 112 h 302"/>
                  <a:gd name="T6" fmla="*/ 549 w 627"/>
                  <a:gd name="T7" fmla="*/ 130 h 302"/>
                  <a:gd name="T8" fmla="*/ 513 w 627"/>
                  <a:gd name="T9" fmla="*/ 145 h 302"/>
                  <a:gd name="T10" fmla="*/ 474 w 627"/>
                  <a:gd name="T11" fmla="*/ 162 h 302"/>
                  <a:gd name="T12" fmla="*/ 437 w 627"/>
                  <a:gd name="T13" fmla="*/ 178 h 302"/>
                  <a:gd name="T14" fmla="*/ 399 w 627"/>
                  <a:gd name="T15" fmla="*/ 192 h 302"/>
                  <a:gd name="T16" fmla="*/ 362 w 627"/>
                  <a:gd name="T17" fmla="*/ 207 h 302"/>
                  <a:gd name="T18" fmla="*/ 324 w 627"/>
                  <a:gd name="T19" fmla="*/ 222 h 302"/>
                  <a:gd name="T20" fmla="*/ 288 w 627"/>
                  <a:gd name="T21" fmla="*/ 234 h 302"/>
                  <a:gd name="T22" fmla="*/ 254 w 627"/>
                  <a:gd name="T23" fmla="*/ 246 h 302"/>
                  <a:gd name="T24" fmla="*/ 219 w 627"/>
                  <a:gd name="T25" fmla="*/ 259 h 302"/>
                  <a:gd name="T26" fmla="*/ 186 w 627"/>
                  <a:gd name="T27" fmla="*/ 270 h 302"/>
                  <a:gd name="T28" fmla="*/ 153 w 627"/>
                  <a:gd name="T29" fmla="*/ 279 h 302"/>
                  <a:gd name="T30" fmla="*/ 123 w 627"/>
                  <a:gd name="T31" fmla="*/ 286 h 302"/>
                  <a:gd name="T32" fmla="*/ 93 w 627"/>
                  <a:gd name="T33" fmla="*/ 295 h 302"/>
                  <a:gd name="T34" fmla="*/ 66 w 627"/>
                  <a:gd name="T35" fmla="*/ 301 h 302"/>
                  <a:gd name="T36" fmla="*/ 60 w 627"/>
                  <a:gd name="T37" fmla="*/ 288 h 302"/>
                  <a:gd name="T38" fmla="*/ 50 w 627"/>
                  <a:gd name="T39" fmla="*/ 277 h 302"/>
                  <a:gd name="T40" fmla="*/ 39 w 627"/>
                  <a:gd name="T41" fmla="*/ 270 h 302"/>
                  <a:gd name="T42" fmla="*/ 26 w 627"/>
                  <a:gd name="T43" fmla="*/ 265 h 302"/>
                  <a:gd name="T44" fmla="*/ 15 w 627"/>
                  <a:gd name="T45" fmla="*/ 262 h 302"/>
                  <a:gd name="T46" fmla="*/ 6 w 627"/>
                  <a:gd name="T47" fmla="*/ 261 h 302"/>
                  <a:gd name="T48" fmla="*/ 0 w 627"/>
                  <a:gd name="T49" fmla="*/ 259 h 302"/>
                  <a:gd name="T50" fmla="*/ 0 w 627"/>
                  <a:gd name="T51" fmla="*/ 258 h 302"/>
                  <a:gd name="T52" fmla="*/ 23 w 627"/>
                  <a:gd name="T53" fmla="*/ 241 h 302"/>
                  <a:gd name="T54" fmla="*/ 45 w 627"/>
                  <a:gd name="T55" fmla="*/ 226 h 302"/>
                  <a:gd name="T56" fmla="*/ 69 w 627"/>
                  <a:gd name="T57" fmla="*/ 208 h 302"/>
                  <a:gd name="T58" fmla="*/ 93 w 627"/>
                  <a:gd name="T59" fmla="*/ 192 h 302"/>
                  <a:gd name="T60" fmla="*/ 116 w 627"/>
                  <a:gd name="T61" fmla="*/ 177 h 302"/>
                  <a:gd name="T62" fmla="*/ 141 w 627"/>
                  <a:gd name="T63" fmla="*/ 160 h 302"/>
                  <a:gd name="T64" fmla="*/ 167 w 627"/>
                  <a:gd name="T65" fmla="*/ 144 h 302"/>
                  <a:gd name="T66" fmla="*/ 194 w 627"/>
                  <a:gd name="T67" fmla="*/ 127 h 302"/>
                  <a:gd name="T68" fmla="*/ 221 w 627"/>
                  <a:gd name="T69" fmla="*/ 112 h 302"/>
                  <a:gd name="T70" fmla="*/ 249 w 627"/>
                  <a:gd name="T71" fmla="*/ 96 h 302"/>
                  <a:gd name="T72" fmla="*/ 279 w 627"/>
                  <a:gd name="T73" fmla="*/ 79 h 302"/>
                  <a:gd name="T74" fmla="*/ 311 w 627"/>
                  <a:gd name="T75" fmla="*/ 63 h 302"/>
                  <a:gd name="T76" fmla="*/ 341 w 627"/>
                  <a:gd name="T77" fmla="*/ 48 h 302"/>
                  <a:gd name="T78" fmla="*/ 375 w 627"/>
                  <a:gd name="T79" fmla="*/ 31 h 302"/>
                  <a:gd name="T80" fmla="*/ 411 w 627"/>
                  <a:gd name="T81" fmla="*/ 15 h 302"/>
                  <a:gd name="T82" fmla="*/ 447 w 627"/>
                  <a:gd name="T83" fmla="*/ 0 h 302"/>
                  <a:gd name="T84" fmla="*/ 468 w 627"/>
                  <a:gd name="T85" fmla="*/ 1 h 302"/>
                  <a:gd name="T86" fmla="*/ 489 w 627"/>
                  <a:gd name="T87" fmla="*/ 6 h 302"/>
                  <a:gd name="T88" fmla="*/ 507 w 627"/>
                  <a:gd name="T89" fmla="*/ 10 h 302"/>
                  <a:gd name="T90" fmla="*/ 525 w 627"/>
                  <a:gd name="T91" fmla="*/ 15 h 302"/>
                  <a:gd name="T92" fmla="*/ 543 w 627"/>
                  <a:gd name="T93" fmla="*/ 22 h 302"/>
                  <a:gd name="T94" fmla="*/ 558 w 627"/>
                  <a:gd name="T95" fmla="*/ 28 h 302"/>
                  <a:gd name="T96" fmla="*/ 572 w 627"/>
                  <a:gd name="T97" fmla="*/ 36 h 302"/>
                  <a:gd name="T98" fmla="*/ 585 w 627"/>
                  <a:gd name="T99" fmla="*/ 45 h 302"/>
                  <a:gd name="T100" fmla="*/ 596 w 627"/>
                  <a:gd name="T101" fmla="*/ 52 h 302"/>
                  <a:gd name="T102" fmla="*/ 606 w 627"/>
                  <a:gd name="T103" fmla="*/ 60 h 302"/>
                  <a:gd name="T104" fmla="*/ 614 w 627"/>
                  <a:gd name="T105" fmla="*/ 67 h 302"/>
                  <a:gd name="T106" fmla="*/ 620 w 627"/>
                  <a:gd name="T107" fmla="*/ 75 h 302"/>
                  <a:gd name="T108" fmla="*/ 623 w 627"/>
                  <a:gd name="T109" fmla="*/ 82 h 302"/>
                  <a:gd name="T110" fmla="*/ 626 w 627"/>
                  <a:gd name="T111" fmla="*/ 87 h 302"/>
                  <a:gd name="T112" fmla="*/ 626 w 627"/>
                  <a:gd name="T113" fmla="*/ 91 h 302"/>
                  <a:gd name="T114" fmla="*/ 623 w 627"/>
                  <a:gd name="T115" fmla="*/ 96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7"/>
                  <a:gd name="T175" fmla="*/ 0 h 302"/>
                  <a:gd name="T176" fmla="*/ 627 w 627"/>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7" h="302">
                    <a:moveTo>
                      <a:pt x="623" y="96"/>
                    </a:moveTo>
                    <a:lnTo>
                      <a:pt x="623" y="96"/>
                    </a:lnTo>
                    <a:lnTo>
                      <a:pt x="587" y="112"/>
                    </a:lnTo>
                    <a:lnTo>
                      <a:pt x="549" y="130"/>
                    </a:lnTo>
                    <a:lnTo>
                      <a:pt x="513" y="145"/>
                    </a:lnTo>
                    <a:lnTo>
                      <a:pt x="474" y="162"/>
                    </a:lnTo>
                    <a:lnTo>
                      <a:pt x="437" y="178"/>
                    </a:lnTo>
                    <a:lnTo>
                      <a:pt x="399" y="192"/>
                    </a:lnTo>
                    <a:lnTo>
                      <a:pt x="362" y="207"/>
                    </a:lnTo>
                    <a:lnTo>
                      <a:pt x="324" y="222"/>
                    </a:lnTo>
                    <a:lnTo>
                      <a:pt x="288" y="234"/>
                    </a:lnTo>
                    <a:lnTo>
                      <a:pt x="254" y="246"/>
                    </a:lnTo>
                    <a:lnTo>
                      <a:pt x="219" y="259"/>
                    </a:lnTo>
                    <a:lnTo>
                      <a:pt x="186" y="270"/>
                    </a:lnTo>
                    <a:lnTo>
                      <a:pt x="153" y="279"/>
                    </a:lnTo>
                    <a:lnTo>
                      <a:pt x="123" y="286"/>
                    </a:lnTo>
                    <a:lnTo>
                      <a:pt x="93" y="295"/>
                    </a:lnTo>
                    <a:lnTo>
                      <a:pt x="66" y="301"/>
                    </a:lnTo>
                    <a:lnTo>
                      <a:pt x="60" y="288"/>
                    </a:lnTo>
                    <a:lnTo>
                      <a:pt x="50" y="277"/>
                    </a:lnTo>
                    <a:lnTo>
                      <a:pt x="39" y="270"/>
                    </a:lnTo>
                    <a:lnTo>
                      <a:pt x="26" y="265"/>
                    </a:lnTo>
                    <a:lnTo>
                      <a:pt x="15" y="262"/>
                    </a:lnTo>
                    <a:lnTo>
                      <a:pt x="6" y="261"/>
                    </a:lnTo>
                    <a:lnTo>
                      <a:pt x="0" y="259"/>
                    </a:lnTo>
                    <a:lnTo>
                      <a:pt x="0" y="258"/>
                    </a:lnTo>
                    <a:lnTo>
                      <a:pt x="23" y="241"/>
                    </a:lnTo>
                    <a:lnTo>
                      <a:pt x="45" y="226"/>
                    </a:lnTo>
                    <a:lnTo>
                      <a:pt x="69" y="208"/>
                    </a:lnTo>
                    <a:lnTo>
                      <a:pt x="93" y="192"/>
                    </a:lnTo>
                    <a:lnTo>
                      <a:pt x="116" y="177"/>
                    </a:lnTo>
                    <a:lnTo>
                      <a:pt x="141" y="160"/>
                    </a:lnTo>
                    <a:lnTo>
                      <a:pt x="167" y="144"/>
                    </a:lnTo>
                    <a:lnTo>
                      <a:pt x="194" y="127"/>
                    </a:lnTo>
                    <a:lnTo>
                      <a:pt x="221" y="112"/>
                    </a:lnTo>
                    <a:lnTo>
                      <a:pt x="249" y="96"/>
                    </a:lnTo>
                    <a:lnTo>
                      <a:pt x="279" y="79"/>
                    </a:lnTo>
                    <a:lnTo>
                      <a:pt x="311" y="63"/>
                    </a:lnTo>
                    <a:lnTo>
                      <a:pt x="341" y="48"/>
                    </a:lnTo>
                    <a:lnTo>
                      <a:pt x="375" y="31"/>
                    </a:lnTo>
                    <a:lnTo>
                      <a:pt x="411" y="15"/>
                    </a:lnTo>
                    <a:lnTo>
                      <a:pt x="447" y="0"/>
                    </a:lnTo>
                    <a:lnTo>
                      <a:pt x="468" y="1"/>
                    </a:lnTo>
                    <a:lnTo>
                      <a:pt x="489" y="6"/>
                    </a:lnTo>
                    <a:lnTo>
                      <a:pt x="507" y="10"/>
                    </a:lnTo>
                    <a:lnTo>
                      <a:pt x="525" y="15"/>
                    </a:lnTo>
                    <a:lnTo>
                      <a:pt x="543" y="22"/>
                    </a:lnTo>
                    <a:lnTo>
                      <a:pt x="558" y="28"/>
                    </a:lnTo>
                    <a:lnTo>
                      <a:pt x="572" y="36"/>
                    </a:lnTo>
                    <a:lnTo>
                      <a:pt x="585" y="45"/>
                    </a:lnTo>
                    <a:lnTo>
                      <a:pt x="596" y="52"/>
                    </a:lnTo>
                    <a:lnTo>
                      <a:pt x="606" y="60"/>
                    </a:lnTo>
                    <a:lnTo>
                      <a:pt x="614" y="67"/>
                    </a:lnTo>
                    <a:lnTo>
                      <a:pt x="620" y="75"/>
                    </a:lnTo>
                    <a:lnTo>
                      <a:pt x="623" y="82"/>
                    </a:lnTo>
                    <a:lnTo>
                      <a:pt x="626" y="87"/>
                    </a:lnTo>
                    <a:lnTo>
                      <a:pt x="626" y="91"/>
                    </a:lnTo>
                    <a:lnTo>
                      <a:pt x="623" y="96"/>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7151" name="Freeform 34"/>
              <p:cNvSpPr>
                <a:spLocks/>
              </p:cNvSpPr>
              <p:nvPr/>
            </p:nvSpPr>
            <p:spPr bwMode="auto">
              <a:xfrm>
                <a:off x="4260" y="1184"/>
                <a:ext cx="207" cy="478"/>
              </a:xfrm>
              <a:custGeom>
                <a:avLst/>
                <a:gdLst>
                  <a:gd name="T0" fmla="*/ 0 w 207"/>
                  <a:gd name="T1" fmla="*/ 0 h 478"/>
                  <a:gd name="T2" fmla="*/ 0 w 207"/>
                  <a:gd name="T3" fmla="*/ 0 h 478"/>
                  <a:gd name="T4" fmla="*/ 8 w 207"/>
                  <a:gd name="T5" fmla="*/ 5 h 478"/>
                  <a:gd name="T6" fmla="*/ 14 w 207"/>
                  <a:gd name="T7" fmla="*/ 14 h 478"/>
                  <a:gd name="T8" fmla="*/ 21 w 207"/>
                  <a:gd name="T9" fmla="*/ 27 h 478"/>
                  <a:gd name="T10" fmla="*/ 26 w 207"/>
                  <a:gd name="T11" fmla="*/ 44 h 478"/>
                  <a:gd name="T12" fmla="*/ 32 w 207"/>
                  <a:gd name="T13" fmla="*/ 62 h 478"/>
                  <a:gd name="T14" fmla="*/ 35 w 207"/>
                  <a:gd name="T15" fmla="*/ 80 h 478"/>
                  <a:gd name="T16" fmla="*/ 39 w 207"/>
                  <a:gd name="T17" fmla="*/ 98 h 478"/>
                  <a:gd name="T18" fmla="*/ 44 w 207"/>
                  <a:gd name="T19" fmla="*/ 114 h 478"/>
                  <a:gd name="T20" fmla="*/ 96 w 207"/>
                  <a:gd name="T21" fmla="*/ 96 h 478"/>
                  <a:gd name="T22" fmla="*/ 206 w 207"/>
                  <a:gd name="T23" fmla="*/ 477 h 4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7"/>
                  <a:gd name="T37" fmla="*/ 0 h 478"/>
                  <a:gd name="T38" fmla="*/ 207 w 207"/>
                  <a:gd name="T39" fmla="*/ 478 h 4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7" h="478">
                    <a:moveTo>
                      <a:pt x="0" y="0"/>
                    </a:moveTo>
                    <a:lnTo>
                      <a:pt x="0" y="0"/>
                    </a:lnTo>
                    <a:lnTo>
                      <a:pt x="8" y="5"/>
                    </a:lnTo>
                    <a:lnTo>
                      <a:pt x="14" y="14"/>
                    </a:lnTo>
                    <a:lnTo>
                      <a:pt x="21" y="27"/>
                    </a:lnTo>
                    <a:lnTo>
                      <a:pt x="26" y="44"/>
                    </a:lnTo>
                    <a:lnTo>
                      <a:pt x="32" y="62"/>
                    </a:lnTo>
                    <a:lnTo>
                      <a:pt x="35" y="80"/>
                    </a:lnTo>
                    <a:lnTo>
                      <a:pt x="39" y="98"/>
                    </a:lnTo>
                    <a:lnTo>
                      <a:pt x="44" y="114"/>
                    </a:lnTo>
                    <a:lnTo>
                      <a:pt x="96" y="96"/>
                    </a:lnTo>
                    <a:lnTo>
                      <a:pt x="206" y="477"/>
                    </a:lnTo>
                  </a:path>
                </a:pathLst>
              </a:custGeom>
              <a:noFill/>
              <a:ln w="12700" cap="rnd" cmpd="sng">
                <a:solidFill>
                  <a:srgbClr val="000000"/>
                </a:solidFill>
                <a:prstDash val="solid"/>
                <a:round/>
                <a:headEnd type="none" w="med" len="med"/>
                <a:tailEnd type="none" w="med" len="med"/>
              </a:ln>
            </p:spPr>
            <p:txBody>
              <a:bodyPr/>
              <a:lstStyle/>
              <a:p>
                <a:endParaRPr lang="en-GB"/>
              </a:p>
            </p:txBody>
          </p:sp>
        </p:grpSp>
        <p:grpSp>
          <p:nvGrpSpPr>
            <p:cNvPr id="4" name="Group 37"/>
            <p:cNvGrpSpPr>
              <a:grpSpLocks/>
            </p:cNvGrpSpPr>
            <p:nvPr/>
          </p:nvGrpSpPr>
          <p:grpSpPr bwMode="auto">
            <a:xfrm>
              <a:off x="2143" y="2205"/>
              <a:ext cx="3456" cy="1035"/>
              <a:chOff x="2143" y="2437"/>
              <a:chExt cx="3456" cy="1035"/>
            </a:xfrm>
          </p:grpSpPr>
          <p:grpSp>
            <p:nvGrpSpPr>
              <p:cNvPr id="5" name="Group 38"/>
              <p:cNvGrpSpPr>
                <a:grpSpLocks/>
              </p:cNvGrpSpPr>
              <p:nvPr/>
            </p:nvGrpSpPr>
            <p:grpSpPr bwMode="auto">
              <a:xfrm>
                <a:off x="2143" y="2437"/>
                <a:ext cx="1177" cy="948"/>
                <a:chOff x="2143" y="2437"/>
                <a:chExt cx="1177" cy="948"/>
              </a:xfrm>
            </p:grpSpPr>
            <p:sp>
              <p:nvSpPr>
                <p:cNvPr id="47115" name="Freeform 39"/>
                <p:cNvSpPr>
                  <a:spLocks/>
                </p:cNvSpPr>
                <p:nvPr/>
              </p:nvSpPr>
              <p:spPr bwMode="auto">
                <a:xfrm>
                  <a:off x="2707" y="2441"/>
                  <a:ext cx="613" cy="584"/>
                </a:xfrm>
                <a:custGeom>
                  <a:avLst/>
                  <a:gdLst>
                    <a:gd name="T0" fmla="*/ 612 w 613"/>
                    <a:gd name="T1" fmla="*/ 0 h 584"/>
                    <a:gd name="T2" fmla="*/ 612 w 613"/>
                    <a:gd name="T3" fmla="*/ 43 h 584"/>
                    <a:gd name="T4" fmla="*/ 43 w 613"/>
                    <a:gd name="T5" fmla="*/ 583 h 584"/>
                    <a:gd name="T6" fmla="*/ 0 w 613"/>
                    <a:gd name="T7" fmla="*/ 576 h 584"/>
                    <a:gd name="T8" fmla="*/ 612 w 613"/>
                    <a:gd name="T9" fmla="*/ 0 h 584"/>
                    <a:gd name="T10" fmla="*/ 0 60000 65536"/>
                    <a:gd name="T11" fmla="*/ 0 60000 65536"/>
                    <a:gd name="T12" fmla="*/ 0 60000 65536"/>
                    <a:gd name="T13" fmla="*/ 0 60000 65536"/>
                    <a:gd name="T14" fmla="*/ 0 60000 65536"/>
                    <a:gd name="T15" fmla="*/ 0 w 613"/>
                    <a:gd name="T16" fmla="*/ 0 h 584"/>
                    <a:gd name="T17" fmla="*/ 613 w 613"/>
                    <a:gd name="T18" fmla="*/ 584 h 584"/>
                  </a:gdLst>
                  <a:ahLst/>
                  <a:cxnLst>
                    <a:cxn ang="T10">
                      <a:pos x="T0" y="T1"/>
                    </a:cxn>
                    <a:cxn ang="T11">
                      <a:pos x="T2" y="T3"/>
                    </a:cxn>
                    <a:cxn ang="T12">
                      <a:pos x="T4" y="T5"/>
                    </a:cxn>
                    <a:cxn ang="T13">
                      <a:pos x="T6" y="T7"/>
                    </a:cxn>
                    <a:cxn ang="T14">
                      <a:pos x="T8" y="T9"/>
                    </a:cxn>
                  </a:cxnLst>
                  <a:rect l="T15" t="T16" r="T17" b="T18"/>
                  <a:pathLst>
                    <a:path w="613" h="584">
                      <a:moveTo>
                        <a:pt x="612" y="0"/>
                      </a:moveTo>
                      <a:lnTo>
                        <a:pt x="612" y="43"/>
                      </a:lnTo>
                      <a:lnTo>
                        <a:pt x="43" y="583"/>
                      </a:lnTo>
                      <a:lnTo>
                        <a:pt x="0" y="576"/>
                      </a:lnTo>
                      <a:lnTo>
                        <a:pt x="612" y="0"/>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GB"/>
                </a:p>
              </p:txBody>
            </p:sp>
            <p:grpSp>
              <p:nvGrpSpPr>
                <p:cNvPr id="6" name="Group 40"/>
                <p:cNvGrpSpPr>
                  <a:grpSpLocks/>
                </p:cNvGrpSpPr>
                <p:nvPr/>
              </p:nvGrpSpPr>
              <p:grpSpPr bwMode="auto">
                <a:xfrm>
                  <a:off x="2143" y="2437"/>
                  <a:ext cx="1173" cy="948"/>
                  <a:chOff x="2143" y="2437"/>
                  <a:chExt cx="1173" cy="948"/>
                </a:xfrm>
              </p:grpSpPr>
              <p:sp>
                <p:nvSpPr>
                  <p:cNvPr id="47117" name="Freeform 41"/>
                  <p:cNvSpPr>
                    <a:spLocks/>
                  </p:cNvSpPr>
                  <p:nvPr/>
                </p:nvSpPr>
                <p:spPr bwMode="auto">
                  <a:xfrm>
                    <a:off x="2143" y="2437"/>
                    <a:ext cx="1167" cy="895"/>
                  </a:xfrm>
                  <a:custGeom>
                    <a:avLst/>
                    <a:gdLst>
                      <a:gd name="T0" fmla="*/ 1166 w 1167"/>
                      <a:gd name="T1" fmla="*/ 5 h 895"/>
                      <a:gd name="T2" fmla="*/ 704 w 1167"/>
                      <a:gd name="T3" fmla="*/ 0 h 895"/>
                      <a:gd name="T4" fmla="*/ 112 w 1167"/>
                      <a:gd name="T5" fmla="*/ 580 h 895"/>
                      <a:gd name="T6" fmla="*/ 0 w 1167"/>
                      <a:gd name="T7" fmla="*/ 570 h 895"/>
                      <a:gd name="T8" fmla="*/ 28 w 1167"/>
                      <a:gd name="T9" fmla="*/ 894 h 895"/>
                      <a:gd name="T10" fmla="*/ 642 w 1167"/>
                      <a:gd name="T11" fmla="*/ 603 h 895"/>
                      <a:gd name="T12" fmla="*/ 523 w 1167"/>
                      <a:gd name="T13" fmla="*/ 594 h 895"/>
                      <a:gd name="T14" fmla="*/ 1166 w 1167"/>
                      <a:gd name="T15" fmla="*/ 5 h 895"/>
                      <a:gd name="T16" fmla="*/ 0 60000 65536"/>
                      <a:gd name="T17" fmla="*/ 0 60000 65536"/>
                      <a:gd name="T18" fmla="*/ 0 60000 65536"/>
                      <a:gd name="T19" fmla="*/ 0 60000 65536"/>
                      <a:gd name="T20" fmla="*/ 0 60000 65536"/>
                      <a:gd name="T21" fmla="*/ 0 60000 65536"/>
                      <a:gd name="T22" fmla="*/ 0 60000 65536"/>
                      <a:gd name="T23" fmla="*/ 0 60000 65536"/>
                      <a:gd name="T24" fmla="*/ 0 w 1167"/>
                      <a:gd name="T25" fmla="*/ 0 h 895"/>
                      <a:gd name="T26" fmla="*/ 1167 w 1167"/>
                      <a:gd name="T27" fmla="*/ 895 h 8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7" h="895">
                        <a:moveTo>
                          <a:pt x="1166" y="5"/>
                        </a:moveTo>
                        <a:lnTo>
                          <a:pt x="704" y="0"/>
                        </a:lnTo>
                        <a:lnTo>
                          <a:pt x="112" y="580"/>
                        </a:lnTo>
                        <a:lnTo>
                          <a:pt x="0" y="570"/>
                        </a:lnTo>
                        <a:lnTo>
                          <a:pt x="28" y="894"/>
                        </a:lnTo>
                        <a:lnTo>
                          <a:pt x="642" y="603"/>
                        </a:lnTo>
                        <a:lnTo>
                          <a:pt x="523" y="594"/>
                        </a:lnTo>
                        <a:lnTo>
                          <a:pt x="1166" y="5"/>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GB"/>
                  </a:p>
                </p:txBody>
              </p:sp>
              <p:sp>
                <p:nvSpPr>
                  <p:cNvPr id="47118" name="Freeform 42"/>
                  <p:cNvSpPr>
                    <a:spLocks/>
                  </p:cNvSpPr>
                  <p:nvPr/>
                </p:nvSpPr>
                <p:spPr bwMode="auto">
                  <a:xfrm>
                    <a:off x="2167" y="3039"/>
                    <a:ext cx="620" cy="346"/>
                  </a:xfrm>
                  <a:custGeom>
                    <a:avLst/>
                    <a:gdLst>
                      <a:gd name="T0" fmla="*/ 0 w 620"/>
                      <a:gd name="T1" fmla="*/ 288 h 346"/>
                      <a:gd name="T2" fmla="*/ 14 w 620"/>
                      <a:gd name="T3" fmla="*/ 345 h 346"/>
                      <a:gd name="T4" fmla="*/ 605 w 620"/>
                      <a:gd name="T5" fmla="*/ 72 h 346"/>
                      <a:gd name="T6" fmla="*/ 619 w 620"/>
                      <a:gd name="T7" fmla="*/ 0 h 346"/>
                      <a:gd name="T8" fmla="*/ 0 w 620"/>
                      <a:gd name="T9" fmla="*/ 288 h 346"/>
                      <a:gd name="T10" fmla="*/ 0 60000 65536"/>
                      <a:gd name="T11" fmla="*/ 0 60000 65536"/>
                      <a:gd name="T12" fmla="*/ 0 60000 65536"/>
                      <a:gd name="T13" fmla="*/ 0 60000 65536"/>
                      <a:gd name="T14" fmla="*/ 0 60000 65536"/>
                      <a:gd name="T15" fmla="*/ 0 w 620"/>
                      <a:gd name="T16" fmla="*/ 0 h 346"/>
                      <a:gd name="T17" fmla="*/ 620 w 620"/>
                      <a:gd name="T18" fmla="*/ 346 h 346"/>
                    </a:gdLst>
                    <a:ahLst/>
                    <a:cxnLst>
                      <a:cxn ang="T10">
                        <a:pos x="T0" y="T1"/>
                      </a:cxn>
                      <a:cxn ang="T11">
                        <a:pos x="T2" y="T3"/>
                      </a:cxn>
                      <a:cxn ang="T12">
                        <a:pos x="T4" y="T5"/>
                      </a:cxn>
                      <a:cxn ang="T13">
                        <a:pos x="T6" y="T7"/>
                      </a:cxn>
                      <a:cxn ang="T14">
                        <a:pos x="T8" y="T9"/>
                      </a:cxn>
                    </a:cxnLst>
                    <a:rect l="T15" t="T16" r="T17" b="T18"/>
                    <a:pathLst>
                      <a:path w="620" h="346">
                        <a:moveTo>
                          <a:pt x="0" y="288"/>
                        </a:moveTo>
                        <a:lnTo>
                          <a:pt x="14" y="345"/>
                        </a:lnTo>
                        <a:lnTo>
                          <a:pt x="605" y="72"/>
                        </a:lnTo>
                        <a:lnTo>
                          <a:pt x="619" y="0"/>
                        </a:lnTo>
                        <a:lnTo>
                          <a:pt x="0" y="28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GB"/>
                  </a:p>
                </p:txBody>
              </p:sp>
              <p:sp>
                <p:nvSpPr>
                  <p:cNvPr id="47119" name="Line 43"/>
                  <p:cNvSpPr>
                    <a:spLocks noChangeShapeType="1"/>
                  </p:cNvSpPr>
                  <p:nvPr/>
                </p:nvSpPr>
                <p:spPr bwMode="auto">
                  <a:xfrm flipH="1">
                    <a:off x="2696" y="2459"/>
                    <a:ext cx="620" cy="561"/>
                  </a:xfrm>
                  <a:prstGeom prst="line">
                    <a:avLst/>
                  </a:prstGeom>
                  <a:noFill/>
                  <a:ln w="12700">
                    <a:solidFill>
                      <a:schemeClr val="accent1"/>
                    </a:solidFill>
                    <a:round/>
                    <a:headEnd/>
                    <a:tailEnd/>
                  </a:ln>
                </p:spPr>
                <p:txBody>
                  <a:bodyPr wrap="none" anchor="ctr"/>
                  <a:lstStyle/>
                  <a:p>
                    <a:endParaRPr lang="en-GB"/>
                  </a:p>
                </p:txBody>
              </p:sp>
            </p:grpSp>
          </p:grpSp>
          <p:sp>
            <p:nvSpPr>
              <p:cNvPr id="47114" name="Rectangle 44"/>
              <p:cNvSpPr>
                <a:spLocks noChangeArrowheads="1"/>
              </p:cNvSpPr>
              <p:nvPr/>
            </p:nvSpPr>
            <p:spPr bwMode="auto">
              <a:xfrm>
                <a:off x="2867" y="2873"/>
                <a:ext cx="2732" cy="599"/>
              </a:xfrm>
              <a:prstGeom prst="rect">
                <a:avLst/>
              </a:prstGeom>
              <a:noFill/>
              <a:ln w="12700">
                <a:noFill/>
                <a:miter lim="800000"/>
                <a:headEnd/>
                <a:tailEnd/>
              </a:ln>
            </p:spPr>
            <p:txBody>
              <a:bodyPr wrap="square" lIns="90488" tIns="44450" rIns="90488" bIns="44450">
                <a:spAutoFit/>
              </a:bodyPr>
              <a:lstStyle/>
              <a:p>
                <a:pPr defTabSz="762000" eaLnBrk="0" hangingPunct="0"/>
                <a:r>
                  <a:rPr lang="en-GB" sz="2800" b="1" dirty="0" smtClean="0">
                    <a:solidFill>
                      <a:srgbClr val="FAFD00"/>
                    </a:solidFill>
                  </a:rPr>
                  <a:t>The aircraft </a:t>
                </a:r>
                <a:r>
                  <a:rPr lang="en-GB" sz="2800" b="1" dirty="0">
                    <a:solidFill>
                      <a:srgbClr val="FAFD00"/>
                    </a:solidFill>
                  </a:rPr>
                  <a:t>sideslips</a:t>
                </a:r>
              </a:p>
              <a:p>
                <a:pPr defTabSz="762000" eaLnBrk="0" hangingPunct="0"/>
                <a:r>
                  <a:rPr lang="en-GB" sz="2800" b="1" dirty="0">
                    <a:solidFill>
                      <a:srgbClr val="FAFD00"/>
                    </a:solidFill>
                  </a:rPr>
                  <a:t>  in this direction</a:t>
                </a:r>
              </a:p>
            </p:txBody>
          </p:sp>
        </p:grpSp>
      </p:grpSp>
      <p:sp>
        <p:nvSpPr>
          <p:cNvPr id="43053" name="Rectangle 45"/>
          <p:cNvSpPr>
            <a:spLocks noChangeArrowheads="1"/>
          </p:cNvSpPr>
          <p:nvPr/>
        </p:nvSpPr>
        <p:spPr bwMode="auto">
          <a:xfrm>
            <a:off x="0" y="5085184"/>
            <a:ext cx="9144000" cy="951543"/>
          </a:xfrm>
          <a:prstGeom prst="rect">
            <a:avLst/>
          </a:prstGeom>
          <a:noFill/>
          <a:ln w="12700">
            <a:solidFill>
              <a:schemeClr val="bg1"/>
            </a:solidFill>
            <a:miter lim="800000"/>
            <a:headEnd/>
            <a:tailEnd/>
          </a:ln>
        </p:spPr>
        <p:txBody>
          <a:bodyPr wrap="square" lIns="90488" tIns="44450" rIns="90488" bIns="44450">
            <a:spAutoFit/>
          </a:bodyPr>
          <a:lstStyle/>
          <a:p>
            <a:pPr algn="ctr" defTabSz="762000" eaLnBrk="0" hangingPunct="0"/>
            <a:r>
              <a:rPr lang="en-GB" sz="2800" b="1" dirty="0">
                <a:solidFill>
                  <a:srgbClr val="FFFF00"/>
                </a:solidFill>
              </a:rPr>
              <a:t>All design features for lateral stability rely</a:t>
            </a:r>
          </a:p>
          <a:p>
            <a:pPr algn="ctr" defTabSz="762000" eaLnBrk="0" hangingPunct="0"/>
            <a:r>
              <a:rPr lang="en-GB" sz="2800" b="1" dirty="0">
                <a:solidFill>
                  <a:srgbClr val="FFFF00"/>
                </a:solidFill>
              </a:rPr>
              <a:t>on the fact that bank results in sideslip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53"/>
                                        </p:tgtEl>
                                        <p:attrNameLst>
                                          <p:attrName>style.visibility</p:attrName>
                                        </p:attrNameLst>
                                      </p:cBhvr>
                                      <p:to>
                                        <p:strVal val="visible"/>
                                      </p:to>
                                    </p:set>
                                    <p:animEffect transition="in" filter="fade">
                                      <p:cBhvr>
                                        <p:cTn id="7" dur="1000"/>
                                        <p:tgtEl>
                                          <p:spTgt spid="43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0"/>
          <p:cNvSpPr>
            <a:spLocks noChangeArrowheads="1"/>
          </p:cNvSpPr>
          <p:nvPr/>
        </p:nvSpPr>
        <p:spPr bwMode="auto">
          <a:xfrm>
            <a:off x="0" y="332656"/>
            <a:ext cx="9144000" cy="766877"/>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a:solidFill>
                  <a:srgbClr val="FFFF00"/>
                </a:solidFill>
              </a:rPr>
              <a:t>Lateral </a:t>
            </a:r>
            <a:r>
              <a:rPr lang="en-GB" sz="4400" b="1" dirty="0" smtClean="0">
                <a:solidFill>
                  <a:srgbClr val="FFFF00"/>
                </a:solidFill>
              </a:rPr>
              <a:t>stability </a:t>
            </a:r>
            <a:r>
              <a:rPr lang="en-GB" sz="4400" b="1" dirty="0">
                <a:solidFill>
                  <a:srgbClr val="FFFF00"/>
                </a:solidFill>
              </a:rPr>
              <a:t>m</a:t>
            </a:r>
            <a:r>
              <a:rPr lang="en-GB" sz="4400" b="1" dirty="0" smtClean="0">
                <a:solidFill>
                  <a:srgbClr val="FFFF00"/>
                </a:solidFill>
              </a:rPr>
              <a:t>ethods</a:t>
            </a:r>
            <a:endParaRPr lang="en-GB" sz="4400" b="1" dirty="0">
              <a:solidFill>
                <a:srgbClr val="FFFF00"/>
              </a:solidFill>
            </a:endParaRPr>
          </a:p>
        </p:txBody>
      </p:sp>
      <p:sp>
        <p:nvSpPr>
          <p:cNvPr id="44083" name="Rectangle 51"/>
          <p:cNvSpPr>
            <a:spLocks noChangeArrowheads="1"/>
          </p:cNvSpPr>
          <p:nvPr/>
        </p:nvSpPr>
        <p:spPr bwMode="auto">
          <a:xfrm>
            <a:off x="107504" y="1412776"/>
            <a:ext cx="8496746" cy="520655"/>
          </a:xfrm>
          <a:prstGeom prst="rect">
            <a:avLst/>
          </a:prstGeom>
          <a:noFill/>
          <a:ln w="12700">
            <a:noFill/>
            <a:miter lim="800000"/>
            <a:headEnd/>
            <a:tailEnd/>
          </a:ln>
        </p:spPr>
        <p:txBody>
          <a:bodyPr wrap="square" lIns="90488" tIns="44450" rIns="90488" bIns="44450">
            <a:spAutoFit/>
          </a:bodyPr>
          <a:lstStyle/>
          <a:p>
            <a:pPr defTabSz="762000" eaLnBrk="0" hangingPunct="0"/>
            <a:r>
              <a:rPr lang="en-GB" sz="2800" b="1" dirty="0">
                <a:solidFill>
                  <a:srgbClr val="FAFD00"/>
                </a:solidFill>
              </a:rPr>
              <a:t>1. Large </a:t>
            </a:r>
            <a:r>
              <a:rPr lang="en-GB" sz="2800" b="1" dirty="0" smtClean="0">
                <a:solidFill>
                  <a:srgbClr val="FAFD00"/>
                </a:solidFill>
              </a:rPr>
              <a:t>fin </a:t>
            </a:r>
            <a:r>
              <a:rPr lang="en-GB" sz="2800" b="1" dirty="0">
                <a:solidFill>
                  <a:srgbClr val="FAFD00"/>
                </a:solidFill>
              </a:rPr>
              <a:t>of high aspect ratio (a big tall fin</a:t>
            </a:r>
            <a:r>
              <a:rPr lang="en-GB" sz="2800" b="1" dirty="0" smtClean="0">
                <a:solidFill>
                  <a:srgbClr val="FAFD00"/>
                </a:solidFill>
              </a:rPr>
              <a:t>)</a:t>
            </a:r>
            <a:endParaRPr lang="en-GB" sz="2800" b="1" dirty="0">
              <a:solidFill>
                <a:srgbClr val="FAFD00"/>
              </a:solidFill>
            </a:endParaRPr>
          </a:p>
        </p:txBody>
      </p:sp>
      <p:grpSp>
        <p:nvGrpSpPr>
          <p:cNvPr id="2" name="Group 91"/>
          <p:cNvGrpSpPr>
            <a:grpSpLocks/>
          </p:cNvGrpSpPr>
          <p:nvPr/>
        </p:nvGrpSpPr>
        <p:grpSpPr bwMode="auto">
          <a:xfrm rot="1513135">
            <a:off x="5743575" y="3751263"/>
            <a:ext cx="1346200" cy="541337"/>
            <a:chOff x="3618" y="2363"/>
            <a:chExt cx="848" cy="341"/>
          </a:xfrm>
        </p:grpSpPr>
        <p:sp>
          <p:nvSpPr>
            <p:cNvPr id="48169" name="Freeform 53"/>
            <p:cNvSpPr>
              <a:spLocks/>
            </p:cNvSpPr>
            <p:nvPr/>
          </p:nvSpPr>
          <p:spPr bwMode="auto">
            <a:xfrm>
              <a:off x="3618" y="2363"/>
              <a:ext cx="550" cy="341"/>
            </a:xfrm>
            <a:custGeom>
              <a:avLst/>
              <a:gdLst>
                <a:gd name="T0" fmla="*/ 322 w 550"/>
                <a:gd name="T1" fmla="*/ 0 h 341"/>
                <a:gd name="T2" fmla="*/ 308 w 550"/>
                <a:gd name="T3" fmla="*/ 0 h 341"/>
                <a:gd name="T4" fmla="*/ 287 w 550"/>
                <a:gd name="T5" fmla="*/ 1 h 341"/>
                <a:gd name="T6" fmla="*/ 262 w 550"/>
                <a:gd name="T7" fmla="*/ 5 h 341"/>
                <a:gd name="T8" fmla="*/ 244 w 550"/>
                <a:gd name="T9" fmla="*/ 12 h 341"/>
                <a:gd name="T10" fmla="*/ 225 w 550"/>
                <a:gd name="T11" fmla="*/ 20 h 341"/>
                <a:gd name="T12" fmla="*/ 209 w 550"/>
                <a:gd name="T13" fmla="*/ 29 h 341"/>
                <a:gd name="T14" fmla="*/ 197 w 550"/>
                <a:gd name="T15" fmla="*/ 39 h 341"/>
                <a:gd name="T16" fmla="*/ 180 w 550"/>
                <a:gd name="T17" fmla="*/ 52 h 341"/>
                <a:gd name="T18" fmla="*/ 166 w 550"/>
                <a:gd name="T19" fmla="*/ 66 h 341"/>
                <a:gd name="T20" fmla="*/ 152 w 550"/>
                <a:gd name="T21" fmla="*/ 81 h 341"/>
                <a:gd name="T22" fmla="*/ 138 w 550"/>
                <a:gd name="T23" fmla="*/ 99 h 341"/>
                <a:gd name="T24" fmla="*/ 125 w 550"/>
                <a:gd name="T25" fmla="*/ 120 h 341"/>
                <a:gd name="T26" fmla="*/ 116 w 550"/>
                <a:gd name="T27" fmla="*/ 135 h 341"/>
                <a:gd name="T28" fmla="*/ 109 w 550"/>
                <a:gd name="T29" fmla="*/ 150 h 341"/>
                <a:gd name="T30" fmla="*/ 103 w 550"/>
                <a:gd name="T31" fmla="*/ 165 h 341"/>
                <a:gd name="T32" fmla="*/ 98 w 550"/>
                <a:gd name="T33" fmla="*/ 177 h 341"/>
                <a:gd name="T34" fmla="*/ 95 w 550"/>
                <a:gd name="T35" fmla="*/ 188 h 341"/>
                <a:gd name="T36" fmla="*/ 91 w 550"/>
                <a:gd name="T37" fmla="*/ 201 h 341"/>
                <a:gd name="T38" fmla="*/ 87 w 550"/>
                <a:gd name="T39" fmla="*/ 215 h 341"/>
                <a:gd name="T40" fmla="*/ 0 w 550"/>
                <a:gd name="T41" fmla="*/ 205 h 341"/>
                <a:gd name="T42" fmla="*/ 190 w 550"/>
                <a:gd name="T43" fmla="*/ 340 h 341"/>
                <a:gd name="T44" fmla="*/ 409 w 550"/>
                <a:gd name="T45" fmla="*/ 266 h 341"/>
                <a:gd name="T46" fmla="*/ 330 w 550"/>
                <a:gd name="T47" fmla="*/ 253 h 341"/>
                <a:gd name="T48" fmla="*/ 333 w 550"/>
                <a:gd name="T49" fmla="*/ 239 h 341"/>
                <a:gd name="T50" fmla="*/ 337 w 550"/>
                <a:gd name="T51" fmla="*/ 223 h 341"/>
                <a:gd name="T52" fmla="*/ 342 w 550"/>
                <a:gd name="T53" fmla="*/ 206 h 341"/>
                <a:gd name="T54" fmla="*/ 346 w 550"/>
                <a:gd name="T55" fmla="*/ 189 h 341"/>
                <a:gd name="T56" fmla="*/ 352 w 550"/>
                <a:gd name="T57" fmla="*/ 173 h 341"/>
                <a:gd name="T58" fmla="*/ 357 w 550"/>
                <a:gd name="T59" fmla="*/ 160 h 341"/>
                <a:gd name="T60" fmla="*/ 367 w 550"/>
                <a:gd name="T61" fmla="*/ 137 h 341"/>
                <a:gd name="T62" fmla="*/ 378 w 550"/>
                <a:gd name="T63" fmla="*/ 116 h 341"/>
                <a:gd name="T64" fmla="*/ 388 w 550"/>
                <a:gd name="T65" fmla="*/ 102 h 341"/>
                <a:gd name="T66" fmla="*/ 395 w 550"/>
                <a:gd name="T67" fmla="*/ 90 h 341"/>
                <a:gd name="T68" fmla="*/ 405 w 550"/>
                <a:gd name="T69" fmla="*/ 79 h 341"/>
                <a:gd name="T70" fmla="*/ 412 w 550"/>
                <a:gd name="T71" fmla="*/ 70 h 341"/>
                <a:gd name="T72" fmla="*/ 421 w 550"/>
                <a:gd name="T73" fmla="*/ 60 h 341"/>
                <a:gd name="T74" fmla="*/ 429 w 550"/>
                <a:gd name="T75" fmla="*/ 52 h 341"/>
                <a:gd name="T76" fmla="*/ 438 w 550"/>
                <a:gd name="T77" fmla="*/ 45 h 341"/>
                <a:gd name="T78" fmla="*/ 446 w 550"/>
                <a:gd name="T79" fmla="*/ 39 h 341"/>
                <a:gd name="T80" fmla="*/ 457 w 550"/>
                <a:gd name="T81" fmla="*/ 31 h 341"/>
                <a:gd name="T82" fmla="*/ 466 w 550"/>
                <a:gd name="T83" fmla="*/ 26 h 341"/>
                <a:gd name="T84" fmla="*/ 477 w 550"/>
                <a:gd name="T85" fmla="*/ 20 h 341"/>
                <a:gd name="T86" fmla="*/ 487 w 550"/>
                <a:gd name="T87" fmla="*/ 15 h 341"/>
                <a:gd name="T88" fmla="*/ 497 w 550"/>
                <a:gd name="T89" fmla="*/ 11 h 341"/>
                <a:gd name="T90" fmla="*/ 508 w 550"/>
                <a:gd name="T91" fmla="*/ 7 h 341"/>
                <a:gd name="T92" fmla="*/ 518 w 550"/>
                <a:gd name="T93" fmla="*/ 5 h 341"/>
                <a:gd name="T94" fmla="*/ 528 w 550"/>
                <a:gd name="T95" fmla="*/ 3 h 341"/>
                <a:gd name="T96" fmla="*/ 537 w 550"/>
                <a:gd name="T97" fmla="*/ 1 h 341"/>
                <a:gd name="T98" fmla="*/ 549 w 550"/>
                <a:gd name="T99" fmla="*/ 0 h 341"/>
                <a:gd name="T100" fmla="*/ 322 w 550"/>
                <a:gd name="T101" fmla="*/ 0 h 3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0"/>
                <a:gd name="T154" fmla="*/ 0 h 341"/>
                <a:gd name="T155" fmla="*/ 550 w 550"/>
                <a:gd name="T156" fmla="*/ 341 h 3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0" h="341">
                  <a:moveTo>
                    <a:pt x="322" y="0"/>
                  </a:moveTo>
                  <a:lnTo>
                    <a:pt x="308" y="0"/>
                  </a:lnTo>
                  <a:lnTo>
                    <a:pt x="287" y="1"/>
                  </a:lnTo>
                  <a:lnTo>
                    <a:pt x="262" y="5"/>
                  </a:lnTo>
                  <a:lnTo>
                    <a:pt x="244" y="12"/>
                  </a:lnTo>
                  <a:lnTo>
                    <a:pt x="225" y="20"/>
                  </a:lnTo>
                  <a:lnTo>
                    <a:pt x="209" y="29"/>
                  </a:lnTo>
                  <a:lnTo>
                    <a:pt x="197" y="39"/>
                  </a:lnTo>
                  <a:lnTo>
                    <a:pt x="180" y="52"/>
                  </a:lnTo>
                  <a:lnTo>
                    <a:pt x="166" y="66"/>
                  </a:lnTo>
                  <a:lnTo>
                    <a:pt x="152" y="81"/>
                  </a:lnTo>
                  <a:lnTo>
                    <a:pt x="138" y="99"/>
                  </a:lnTo>
                  <a:lnTo>
                    <a:pt x="125" y="120"/>
                  </a:lnTo>
                  <a:lnTo>
                    <a:pt x="116" y="135"/>
                  </a:lnTo>
                  <a:lnTo>
                    <a:pt x="109" y="150"/>
                  </a:lnTo>
                  <a:lnTo>
                    <a:pt x="103" y="165"/>
                  </a:lnTo>
                  <a:lnTo>
                    <a:pt x="98" y="177"/>
                  </a:lnTo>
                  <a:lnTo>
                    <a:pt x="95" y="188"/>
                  </a:lnTo>
                  <a:lnTo>
                    <a:pt x="91" y="201"/>
                  </a:lnTo>
                  <a:lnTo>
                    <a:pt x="87" y="215"/>
                  </a:lnTo>
                  <a:lnTo>
                    <a:pt x="0" y="205"/>
                  </a:lnTo>
                  <a:lnTo>
                    <a:pt x="190" y="340"/>
                  </a:lnTo>
                  <a:lnTo>
                    <a:pt x="409" y="266"/>
                  </a:lnTo>
                  <a:lnTo>
                    <a:pt x="330" y="253"/>
                  </a:lnTo>
                  <a:lnTo>
                    <a:pt x="333" y="239"/>
                  </a:lnTo>
                  <a:lnTo>
                    <a:pt x="337" y="223"/>
                  </a:lnTo>
                  <a:lnTo>
                    <a:pt x="342" y="206"/>
                  </a:lnTo>
                  <a:lnTo>
                    <a:pt x="346" y="189"/>
                  </a:lnTo>
                  <a:lnTo>
                    <a:pt x="352" y="173"/>
                  </a:lnTo>
                  <a:lnTo>
                    <a:pt x="357" y="160"/>
                  </a:lnTo>
                  <a:lnTo>
                    <a:pt x="367" y="137"/>
                  </a:lnTo>
                  <a:lnTo>
                    <a:pt x="378" y="116"/>
                  </a:lnTo>
                  <a:lnTo>
                    <a:pt x="388" y="102"/>
                  </a:lnTo>
                  <a:lnTo>
                    <a:pt x="395" y="90"/>
                  </a:lnTo>
                  <a:lnTo>
                    <a:pt x="405" y="79"/>
                  </a:lnTo>
                  <a:lnTo>
                    <a:pt x="412" y="70"/>
                  </a:lnTo>
                  <a:lnTo>
                    <a:pt x="421" y="60"/>
                  </a:lnTo>
                  <a:lnTo>
                    <a:pt x="429" y="52"/>
                  </a:lnTo>
                  <a:lnTo>
                    <a:pt x="438" y="45"/>
                  </a:lnTo>
                  <a:lnTo>
                    <a:pt x="446" y="39"/>
                  </a:lnTo>
                  <a:lnTo>
                    <a:pt x="457" y="31"/>
                  </a:lnTo>
                  <a:lnTo>
                    <a:pt x="466" y="26"/>
                  </a:lnTo>
                  <a:lnTo>
                    <a:pt x="477" y="20"/>
                  </a:lnTo>
                  <a:lnTo>
                    <a:pt x="487" y="15"/>
                  </a:lnTo>
                  <a:lnTo>
                    <a:pt x="497" y="11"/>
                  </a:lnTo>
                  <a:lnTo>
                    <a:pt x="508" y="7"/>
                  </a:lnTo>
                  <a:lnTo>
                    <a:pt x="518" y="5"/>
                  </a:lnTo>
                  <a:lnTo>
                    <a:pt x="528" y="3"/>
                  </a:lnTo>
                  <a:lnTo>
                    <a:pt x="537" y="1"/>
                  </a:lnTo>
                  <a:lnTo>
                    <a:pt x="549" y="0"/>
                  </a:lnTo>
                  <a:lnTo>
                    <a:pt x="322" y="0"/>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GB"/>
            </a:p>
          </p:txBody>
        </p:sp>
        <p:sp>
          <p:nvSpPr>
            <p:cNvPr id="48170" name="Freeform 54"/>
            <p:cNvSpPr>
              <a:spLocks/>
            </p:cNvSpPr>
            <p:nvPr/>
          </p:nvSpPr>
          <p:spPr bwMode="auto">
            <a:xfrm>
              <a:off x="4002" y="2369"/>
              <a:ext cx="464" cy="274"/>
            </a:xfrm>
            <a:custGeom>
              <a:avLst/>
              <a:gdLst>
                <a:gd name="T0" fmla="*/ 225 w 464"/>
                <a:gd name="T1" fmla="*/ 0 h 274"/>
                <a:gd name="T2" fmla="*/ 0 w 464"/>
                <a:gd name="T3" fmla="*/ 0 h 274"/>
                <a:gd name="T4" fmla="*/ 34 w 464"/>
                <a:gd name="T5" fmla="*/ 7 h 274"/>
                <a:gd name="T6" fmla="*/ 63 w 464"/>
                <a:gd name="T7" fmla="*/ 18 h 274"/>
                <a:gd name="T8" fmla="*/ 89 w 464"/>
                <a:gd name="T9" fmla="*/ 33 h 274"/>
                <a:gd name="T10" fmla="*/ 113 w 464"/>
                <a:gd name="T11" fmla="*/ 49 h 274"/>
                <a:gd name="T12" fmla="*/ 137 w 464"/>
                <a:gd name="T13" fmla="*/ 74 h 274"/>
                <a:gd name="T14" fmla="*/ 158 w 464"/>
                <a:gd name="T15" fmla="*/ 100 h 274"/>
                <a:gd name="T16" fmla="*/ 175 w 464"/>
                <a:gd name="T17" fmla="*/ 129 h 274"/>
                <a:gd name="T18" fmla="*/ 192 w 464"/>
                <a:gd name="T19" fmla="*/ 165 h 274"/>
                <a:gd name="T20" fmla="*/ 203 w 464"/>
                <a:gd name="T21" fmla="*/ 196 h 274"/>
                <a:gd name="T22" fmla="*/ 212 w 464"/>
                <a:gd name="T23" fmla="*/ 228 h 274"/>
                <a:gd name="T24" fmla="*/ 217 w 464"/>
                <a:gd name="T25" fmla="*/ 247 h 274"/>
                <a:gd name="T26" fmla="*/ 448 w 464"/>
                <a:gd name="T27" fmla="*/ 273 h 274"/>
                <a:gd name="T28" fmla="*/ 463 w 464"/>
                <a:gd name="T29" fmla="*/ 232 h 274"/>
                <a:gd name="T30" fmla="*/ 457 w 464"/>
                <a:gd name="T31" fmla="*/ 209 h 274"/>
                <a:gd name="T32" fmla="*/ 451 w 464"/>
                <a:gd name="T33" fmla="*/ 189 h 274"/>
                <a:gd name="T34" fmla="*/ 446 w 464"/>
                <a:gd name="T35" fmla="*/ 173 h 274"/>
                <a:gd name="T36" fmla="*/ 438 w 464"/>
                <a:gd name="T37" fmla="*/ 152 h 274"/>
                <a:gd name="T38" fmla="*/ 426 w 464"/>
                <a:gd name="T39" fmla="*/ 129 h 274"/>
                <a:gd name="T40" fmla="*/ 416 w 464"/>
                <a:gd name="T41" fmla="*/ 112 h 274"/>
                <a:gd name="T42" fmla="*/ 403 w 464"/>
                <a:gd name="T43" fmla="*/ 94 h 274"/>
                <a:gd name="T44" fmla="*/ 396 w 464"/>
                <a:gd name="T45" fmla="*/ 84 h 274"/>
                <a:gd name="T46" fmla="*/ 387 w 464"/>
                <a:gd name="T47" fmla="*/ 72 h 274"/>
                <a:gd name="T48" fmla="*/ 376 w 464"/>
                <a:gd name="T49" fmla="*/ 61 h 274"/>
                <a:gd name="T50" fmla="*/ 361 w 464"/>
                <a:gd name="T51" fmla="*/ 48 h 274"/>
                <a:gd name="T52" fmla="*/ 350 w 464"/>
                <a:gd name="T53" fmla="*/ 39 h 274"/>
                <a:gd name="T54" fmla="*/ 340 w 464"/>
                <a:gd name="T55" fmla="*/ 33 h 274"/>
                <a:gd name="T56" fmla="*/ 329 w 464"/>
                <a:gd name="T57" fmla="*/ 26 h 274"/>
                <a:gd name="T58" fmla="*/ 316 w 464"/>
                <a:gd name="T59" fmla="*/ 19 h 274"/>
                <a:gd name="T60" fmla="*/ 304 w 464"/>
                <a:gd name="T61" fmla="*/ 13 h 274"/>
                <a:gd name="T62" fmla="*/ 288 w 464"/>
                <a:gd name="T63" fmla="*/ 7 h 274"/>
                <a:gd name="T64" fmla="*/ 271 w 464"/>
                <a:gd name="T65" fmla="*/ 3 h 274"/>
                <a:gd name="T66" fmla="*/ 257 w 464"/>
                <a:gd name="T67" fmla="*/ 1 h 274"/>
                <a:gd name="T68" fmla="*/ 242 w 464"/>
                <a:gd name="T69" fmla="*/ 0 h 274"/>
                <a:gd name="T70" fmla="*/ 225 w 464"/>
                <a:gd name="T71" fmla="*/ 0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4"/>
                <a:gd name="T109" fmla="*/ 0 h 274"/>
                <a:gd name="T110" fmla="*/ 464 w 46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4" h="274">
                  <a:moveTo>
                    <a:pt x="225" y="0"/>
                  </a:moveTo>
                  <a:lnTo>
                    <a:pt x="0" y="0"/>
                  </a:lnTo>
                  <a:lnTo>
                    <a:pt x="34" y="7"/>
                  </a:lnTo>
                  <a:lnTo>
                    <a:pt x="63" y="18"/>
                  </a:lnTo>
                  <a:lnTo>
                    <a:pt x="89" y="33"/>
                  </a:lnTo>
                  <a:lnTo>
                    <a:pt x="113" y="49"/>
                  </a:lnTo>
                  <a:lnTo>
                    <a:pt x="137" y="74"/>
                  </a:lnTo>
                  <a:lnTo>
                    <a:pt x="158" y="100"/>
                  </a:lnTo>
                  <a:lnTo>
                    <a:pt x="175" y="129"/>
                  </a:lnTo>
                  <a:lnTo>
                    <a:pt x="192" y="165"/>
                  </a:lnTo>
                  <a:lnTo>
                    <a:pt x="203" y="196"/>
                  </a:lnTo>
                  <a:lnTo>
                    <a:pt x="212" y="228"/>
                  </a:lnTo>
                  <a:lnTo>
                    <a:pt x="217" y="247"/>
                  </a:lnTo>
                  <a:lnTo>
                    <a:pt x="448" y="273"/>
                  </a:lnTo>
                  <a:lnTo>
                    <a:pt x="463" y="232"/>
                  </a:lnTo>
                  <a:lnTo>
                    <a:pt x="457" y="209"/>
                  </a:lnTo>
                  <a:lnTo>
                    <a:pt x="451" y="189"/>
                  </a:lnTo>
                  <a:lnTo>
                    <a:pt x="446" y="173"/>
                  </a:lnTo>
                  <a:lnTo>
                    <a:pt x="438" y="152"/>
                  </a:lnTo>
                  <a:lnTo>
                    <a:pt x="426" y="129"/>
                  </a:lnTo>
                  <a:lnTo>
                    <a:pt x="416" y="112"/>
                  </a:lnTo>
                  <a:lnTo>
                    <a:pt x="403" y="94"/>
                  </a:lnTo>
                  <a:lnTo>
                    <a:pt x="396" y="84"/>
                  </a:lnTo>
                  <a:lnTo>
                    <a:pt x="387" y="72"/>
                  </a:lnTo>
                  <a:lnTo>
                    <a:pt x="376" y="61"/>
                  </a:lnTo>
                  <a:lnTo>
                    <a:pt x="361" y="48"/>
                  </a:lnTo>
                  <a:lnTo>
                    <a:pt x="350" y="39"/>
                  </a:lnTo>
                  <a:lnTo>
                    <a:pt x="340" y="33"/>
                  </a:lnTo>
                  <a:lnTo>
                    <a:pt x="329" y="26"/>
                  </a:lnTo>
                  <a:lnTo>
                    <a:pt x="316" y="19"/>
                  </a:lnTo>
                  <a:lnTo>
                    <a:pt x="304" y="13"/>
                  </a:lnTo>
                  <a:lnTo>
                    <a:pt x="288" y="7"/>
                  </a:lnTo>
                  <a:lnTo>
                    <a:pt x="271" y="3"/>
                  </a:lnTo>
                  <a:lnTo>
                    <a:pt x="257" y="1"/>
                  </a:lnTo>
                  <a:lnTo>
                    <a:pt x="242" y="0"/>
                  </a:lnTo>
                  <a:lnTo>
                    <a:pt x="225" y="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GB"/>
            </a:p>
          </p:txBody>
        </p:sp>
      </p:grpSp>
      <p:sp>
        <p:nvSpPr>
          <p:cNvPr id="44087" name="Rectangle 55"/>
          <p:cNvSpPr>
            <a:spLocks noChangeArrowheads="1"/>
          </p:cNvSpPr>
          <p:nvPr/>
        </p:nvSpPr>
        <p:spPr bwMode="auto">
          <a:xfrm>
            <a:off x="5436096" y="2636912"/>
            <a:ext cx="3240360" cy="951543"/>
          </a:xfrm>
          <a:prstGeom prst="rect">
            <a:avLst/>
          </a:prstGeom>
          <a:noFill/>
          <a:ln w="12700">
            <a:noFill/>
            <a:miter lim="800000"/>
            <a:headEnd/>
            <a:tailEnd/>
          </a:ln>
        </p:spPr>
        <p:txBody>
          <a:bodyPr wrap="square" lIns="90488" tIns="44450" rIns="90488" bIns="44450">
            <a:spAutoFit/>
          </a:bodyPr>
          <a:lstStyle/>
          <a:p>
            <a:pPr defTabSz="762000" eaLnBrk="0" hangingPunct="0"/>
            <a:r>
              <a:rPr lang="en-GB" sz="2800" b="1" dirty="0">
                <a:solidFill>
                  <a:srgbClr val="FAFD00"/>
                </a:solidFill>
              </a:rPr>
              <a:t>Lift from </a:t>
            </a:r>
            <a:r>
              <a:rPr lang="en-GB" sz="2800" b="1" dirty="0" smtClean="0">
                <a:solidFill>
                  <a:srgbClr val="FAFD00"/>
                </a:solidFill>
              </a:rPr>
              <a:t>fin rolls the wings </a:t>
            </a:r>
            <a:r>
              <a:rPr lang="en-GB" sz="2800" b="1" dirty="0">
                <a:solidFill>
                  <a:srgbClr val="FAFD00"/>
                </a:solidFill>
              </a:rPr>
              <a:t>level</a:t>
            </a:r>
          </a:p>
        </p:txBody>
      </p:sp>
      <p:grpSp>
        <p:nvGrpSpPr>
          <p:cNvPr id="3" name="Group 56"/>
          <p:cNvGrpSpPr>
            <a:grpSpLocks/>
          </p:cNvGrpSpPr>
          <p:nvPr/>
        </p:nvGrpSpPr>
        <p:grpSpPr bwMode="auto">
          <a:xfrm rot="4237026" flipH="1">
            <a:off x="2376487" y="2168526"/>
            <a:ext cx="4175125" cy="4248150"/>
            <a:chOff x="1943" y="1419"/>
            <a:chExt cx="1632" cy="1408"/>
          </a:xfrm>
        </p:grpSpPr>
        <p:sp>
          <p:nvSpPr>
            <p:cNvPr id="48135" name="Freeform 57"/>
            <p:cNvSpPr>
              <a:spLocks/>
            </p:cNvSpPr>
            <p:nvPr/>
          </p:nvSpPr>
          <p:spPr bwMode="auto">
            <a:xfrm>
              <a:off x="2533" y="1727"/>
              <a:ext cx="252" cy="182"/>
            </a:xfrm>
            <a:custGeom>
              <a:avLst/>
              <a:gdLst>
                <a:gd name="T0" fmla="*/ 201 w 252"/>
                <a:gd name="T1" fmla="*/ 108 h 182"/>
                <a:gd name="T2" fmla="*/ 208 w 252"/>
                <a:gd name="T3" fmla="*/ 117 h 182"/>
                <a:gd name="T4" fmla="*/ 215 w 252"/>
                <a:gd name="T5" fmla="*/ 125 h 182"/>
                <a:gd name="T6" fmla="*/ 223 w 252"/>
                <a:gd name="T7" fmla="*/ 132 h 182"/>
                <a:gd name="T8" fmla="*/ 231 w 252"/>
                <a:gd name="T9" fmla="*/ 139 h 182"/>
                <a:gd name="T10" fmla="*/ 238 w 252"/>
                <a:gd name="T11" fmla="*/ 148 h 182"/>
                <a:gd name="T12" fmla="*/ 243 w 252"/>
                <a:gd name="T13" fmla="*/ 156 h 182"/>
                <a:gd name="T14" fmla="*/ 248 w 252"/>
                <a:gd name="T15" fmla="*/ 168 h 182"/>
                <a:gd name="T16" fmla="*/ 251 w 252"/>
                <a:gd name="T17" fmla="*/ 181 h 182"/>
                <a:gd name="T18" fmla="*/ 249 w 252"/>
                <a:gd name="T19" fmla="*/ 181 h 182"/>
                <a:gd name="T20" fmla="*/ 244 w 252"/>
                <a:gd name="T21" fmla="*/ 180 h 182"/>
                <a:gd name="T22" fmla="*/ 237 w 252"/>
                <a:gd name="T23" fmla="*/ 180 h 182"/>
                <a:gd name="T24" fmla="*/ 226 w 252"/>
                <a:gd name="T25" fmla="*/ 178 h 182"/>
                <a:gd name="T26" fmla="*/ 213 w 252"/>
                <a:gd name="T27" fmla="*/ 177 h 182"/>
                <a:gd name="T28" fmla="*/ 200 w 252"/>
                <a:gd name="T29" fmla="*/ 176 h 182"/>
                <a:gd name="T30" fmla="*/ 185 w 252"/>
                <a:gd name="T31" fmla="*/ 174 h 182"/>
                <a:gd name="T32" fmla="*/ 169 w 252"/>
                <a:gd name="T33" fmla="*/ 173 h 182"/>
                <a:gd name="T34" fmla="*/ 154 w 252"/>
                <a:gd name="T35" fmla="*/ 172 h 182"/>
                <a:gd name="T36" fmla="*/ 139 w 252"/>
                <a:gd name="T37" fmla="*/ 171 h 182"/>
                <a:gd name="T38" fmla="*/ 125 w 252"/>
                <a:gd name="T39" fmla="*/ 168 h 182"/>
                <a:gd name="T40" fmla="*/ 113 w 252"/>
                <a:gd name="T41" fmla="*/ 167 h 182"/>
                <a:gd name="T42" fmla="*/ 103 w 252"/>
                <a:gd name="T43" fmla="*/ 165 h 182"/>
                <a:gd name="T44" fmla="*/ 95 w 252"/>
                <a:gd name="T45" fmla="*/ 163 h 182"/>
                <a:gd name="T46" fmla="*/ 89 w 252"/>
                <a:gd name="T47" fmla="*/ 162 h 182"/>
                <a:gd name="T48" fmla="*/ 88 w 252"/>
                <a:gd name="T49" fmla="*/ 160 h 182"/>
                <a:gd name="T50" fmla="*/ 87 w 252"/>
                <a:gd name="T51" fmla="*/ 156 h 182"/>
                <a:gd name="T52" fmla="*/ 84 w 252"/>
                <a:gd name="T53" fmla="*/ 151 h 182"/>
                <a:gd name="T54" fmla="*/ 80 w 252"/>
                <a:gd name="T55" fmla="*/ 142 h 182"/>
                <a:gd name="T56" fmla="*/ 73 w 252"/>
                <a:gd name="T57" fmla="*/ 131 h 182"/>
                <a:gd name="T58" fmla="*/ 66 w 252"/>
                <a:gd name="T59" fmla="*/ 118 h 182"/>
                <a:gd name="T60" fmla="*/ 59 w 252"/>
                <a:gd name="T61" fmla="*/ 104 h 182"/>
                <a:gd name="T62" fmla="*/ 51 w 252"/>
                <a:gd name="T63" fmla="*/ 90 h 182"/>
                <a:gd name="T64" fmla="*/ 41 w 252"/>
                <a:gd name="T65" fmla="*/ 75 h 182"/>
                <a:gd name="T66" fmla="*/ 34 w 252"/>
                <a:gd name="T67" fmla="*/ 60 h 182"/>
                <a:gd name="T68" fmla="*/ 26 w 252"/>
                <a:gd name="T69" fmla="*/ 45 h 182"/>
                <a:gd name="T70" fmla="*/ 18 w 252"/>
                <a:gd name="T71" fmla="*/ 33 h 182"/>
                <a:gd name="T72" fmla="*/ 12 w 252"/>
                <a:gd name="T73" fmla="*/ 22 h 182"/>
                <a:gd name="T74" fmla="*/ 7 w 252"/>
                <a:gd name="T75" fmla="*/ 12 h 182"/>
                <a:gd name="T76" fmla="*/ 3 w 252"/>
                <a:gd name="T77" fmla="*/ 5 h 182"/>
                <a:gd name="T78" fmla="*/ 0 w 252"/>
                <a:gd name="T79" fmla="*/ 1 h 182"/>
                <a:gd name="T80" fmla="*/ 0 w 252"/>
                <a:gd name="T81" fmla="*/ 0 h 182"/>
                <a:gd name="T82" fmla="*/ 4 w 252"/>
                <a:gd name="T83" fmla="*/ 2 h 182"/>
                <a:gd name="T84" fmla="*/ 11 w 252"/>
                <a:gd name="T85" fmla="*/ 6 h 182"/>
                <a:gd name="T86" fmla="*/ 21 w 252"/>
                <a:gd name="T87" fmla="*/ 12 h 182"/>
                <a:gd name="T88" fmla="*/ 34 w 252"/>
                <a:gd name="T89" fmla="*/ 19 h 182"/>
                <a:gd name="T90" fmla="*/ 48 w 252"/>
                <a:gd name="T91" fmla="*/ 27 h 182"/>
                <a:gd name="T92" fmla="*/ 65 w 252"/>
                <a:gd name="T93" fmla="*/ 36 h 182"/>
                <a:gd name="T94" fmla="*/ 84 w 252"/>
                <a:gd name="T95" fmla="*/ 45 h 182"/>
                <a:gd name="T96" fmla="*/ 102 w 252"/>
                <a:gd name="T97" fmla="*/ 55 h 182"/>
                <a:gd name="T98" fmla="*/ 120 w 252"/>
                <a:gd name="T99" fmla="*/ 65 h 182"/>
                <a:gd name="T100" fmla="*/ 138 w 252"/>
                <a:gd name="T101" fmla="*/ 74 h 182"/>
                <a:gd name="T102" fmla="*/ 154 w 252"/>
                <a:gd name="T103" fmla="*/ 83 h 182"/>
                <a:gd name="T104" fmla="*/ 169 w 252"/>
                <a:gd name="T105" fmla="*/ 91 h 182"/>
                <a:gd name="T106" fmla="*/ 182 w 252"/>
                <a:gd name="T107" fmla="*/ 98 h 182"/>
                <a:gd name="T108" fmla="*/ 191 w 252"/>
                <a:gd name="T109" fmla="*/ 102 h 182"/>
                <a:gd name="T110" fmla="*/ 198 w 252"/>
                <a:gd name="T111" fmla="*/ 106 h 182"/>
                <a:gd name="T112" fmla="*/ 201 w 252"/>
                <a:gd name="T113" fmla="*/ 108 h 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
                <a:gd name="T172" fmla="*/ 0 h 182"/>
                <a:gd name="T173" fmla="*/ 252 w 252"/>
                <a:gd name="T174" fmla="*/ 182 h 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 h="182">
                  <a:moveTo>
                    <a:pt x="201" y="108"/>
                  </a:moveTo>
                  <a:lnTo>
                    <a:pt x="208" y="117"/>
                  </a:lnTo>
                  <a:lnTo>
                    <a:pt x="215" y="125"/>
                  </a:lnTo>
                  <a:lnTo>
                    <a:pt x="223" y="132"/>
                  </a:lnTo>
                  <a:lnTo>
                    <a:pt x="231" y="139"/>
                  </a:lnTo>
                  <a:lnTo>
                    <a:pt x="238" y="148"/>
                  </a:lnTo>
                  <a:lnTo>
                    <a:pt x="243" y="156"/>
                  </a:lnTo>
                  <a:lnTo>
                    <a:pt x="248" y="168"/>
                  </a:lnTo>
                  <a:lnTo>
                    <a:pt x="251" y="181"/>
                  </a:lnTo>
                  <a:lnTo>
                    <a:pt x="249" y="181"/>
                  </a:lnTo>
                  <a:lnTo>
                    <a:pt x="244" y="180"/>
                  </a:lnTo>
                  <a:lnTo>
                    <a:pt x="237" y="180"/>
                  </a:lnTo>
                  <a:lnTo>
                    <a:pt x="226" y="178"/>
                  </a:lnTo>
                  <a:lnTo>
                    <a:pt x="213" y="177"/>
                  </a:lnTo>
                  <a:lnTo>
                    <a:pt x="200" y="176"/>
                  </a:lnTo>
                  <a:lnTo>
                    <a:pt x="185" y="174"/>
                  </a:lnTo>
                  <a:lnTo>
                    <a:pt x="169" y="173"/>
                  </a:lnTo>
                  <a:lnTo>
                    <a:pt x="154" y="172"/>
                  </a:lnTo>
                  <a:lnTo>
                    <a:pt x="139" y="171"/>
                  </a:lnTo>
                  <a:lnTo>
                    <a:pt x="125" y="168"/>
                  </a:lnTo>
                  <a:lnTo>
                    <a:pt x="113" y="167"/>
                  </a:lnTo>
                  <a:lnTo>
                    <a:pt x="103" y="165"/>
                  </a:lnTo>
                  <a:lnTo>
                    <a:pt x="95" y="163"/>
                  </a:lnTo>
                  <a:lnTo>
                    <a:pt x="89" y="162"/>
                  </a:lnTo>
                  <a:lnTo>
                    <a:pt x="88" y="160"/>
                  </a:lnTo>
                  <a:lnTo>
                    <a:pt x="87" y="156"/>
                  </a:lnTo>
                  <a:lnTo>
                    <a:pt x="84" y="151"/>
                  </a:lnTo>
                  <a:lnTo>
                    <a:pt x="80" y="142"/>
                  </a:lnTo>
                  <a:lnTo>
                    <a:pt x="73" y="131"/>
                  </a:lnTo>
                  <a:lnTo>
                    <a:pt x="66" y="118"/>
                  </a:lnTo>
                  <a:lnTo>
                    <a:pt x="59" y="104"/>
                  </a:lnTo>
                  <a:lnTo>
                    <a:pt x="51" y="90"/>
                  </a:lnTo>
                  <a:lnTo>
                    <a:pt x="41" y="75"/>
                  </a:lnTo>
                  <a:lnTo>
                    <a:pt x="34" y="60"/>
                  </a:lnTo>
                  <a:lnTo>
                    <a:pt x="26" y="45"/>
                  </a:lnTo>
                  <a:lnTo>
                    <a:pt x="18" y="33"/>
                  </a:lnTo>
                  <a:lnTo>
                    <a:pt x="12" y="22"/>
                  </a:lnTo>
                  <a:lnTo>
                    <a:pt x="7" y="12"/>
                  </a:lnTo>
                  <a:lnTo>
                    <a:pt x="3" y="5"/>
                  </a:lnTo>
                  <a:lnTo>
                    <a:pt x="0" y="1"/>
                  </a:lnTo>
                  <a:lnTo>
                    <a:pt x="0" y="0"/>
                  </a:lnTo>
                  <a:lnTo>
                    <a:pt x="4" y="2"/>
                  </a:lnTo>
                  <a:lnTo>
                    <a:pt x="11" y="6"/>
                  </a:lnTo>
                  <a:lnTo>
                    <a:pt x="21" y="12"/>
                  </a:lnTo>
                  <a:lnTo>
                    <a:pt x="34" y="19"/>
                  </a:lnTo>
                  <a:lnTo>
                    <a:pt x="48" y="27"/>
                  </a:lnTo>
                  <a:lnTo>
                    <a:pt x="65" y="36"/>
                  </a:lnTo>
                  <a:lnTo>
                    <a:pt x="84" y="45"/>
                  </a:lnTo>
                  <a:lnTo>
                    <a:pt x="102" y="55"/>
                  </a:lnTo>
                  <a:lnTo>
                    <a:pt x="120" y="65"/>
                  </a:lnTo>
                  <a:lnTo>
                    <a:pt x="138" y="74"/>
                  </a:lnTo>
                  <a:lnTo>
                    <a:pt x="154" y="83"/>
                  </a:lnTo>
                  <a:lnTo>
                    <a:pt x="169" y="91"/>
                  </a:lnTo>
                  <a:lnTo>
                    <a:pt x="182" y="98"/>
                  </a:lnTo>
                  <a:lnTo>
                    <a:pt x="191" y="102"/>
                  </a:lnTo>
                  <a:lnTo>
                    <a:pt x="198" y="106"/>
                  </a:lnTo>
                  <a:lnTo>
                    <a:pt x="201" y="108"/>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8136" name="Freeform 58"/>
            <p:cNvSpPr>
              <a:spLocks/>
            </p:cNvSpPr>
            <p:nvPr/>
          </p:nvSpPr>
          <p:spPr bwMode="auto">
            <a:xfrm>
              <a:off x="2533" y="1727"/>
              <a:ext cx="262" cy="192"/>
            </a:xfrm>
            <a:custGeom>
              <a:avLst/>
              <a:gdLst>
                <a:gd name="T0" fmla="*/ 209 w 262"/>
                <a:gd name="T1" fmla="*/ 114 h 192"/>
                <a:gd name="T2" fmla="*/ 209 w 262"/>
                <a:gd name="T3" fmla="*/ 114 h 192"/>
                <a:gd name="T4" fmla="*/ 216 w 262"/>
                <a:gd name="T5" fmla="*/ 123 h 192"/>
                <a:gd name="T6" fmla="*/ 224 w 262"/>
                <a:gd name="T7" fmla="*/ 132 h 192"/>
                <a:gd name="T8" fmla="*/ 232 w 262"/>
                <a:gd name="T9" fmla="*/ 139 h 192"/>
                <a:gd name="T10" fmla="*/ 240 w 262"/>
                <a:gd name="T11" fmla="*/ 147 h 192"/>
                <a:gd name="T12" fmla="*/ 247 w 262"/>
                <a:gd name="T13" fmla="*/ 156 h 192"/>
                <a:gd name="T14" fmla="*/ 253 w 262"/>
                <a:gd name="T15" fmla="*/ 165 h 192"/>
                <a:gd name="T16" fmla="*/ 258 w 262"/>
                <a:gd name="T17" fmla="*/ 177 h 192"/>
                <a:gd name="T18" fmla="*/ 261 w 262"/>
                <a:gd name="T19" fmla="*/ 191 h 192"/>
                <a:gd name="T20" fmla="*/ 259 w 262"/>
                <a:gd name="T21" fmla="*/ 191 h 192"/>
                <a:gd name="T22" fmla="*/ 254 w 262"/>
                <a:gd name="T23" fmla="*/ 190 h 192"/>
                <a:gd name="T24" fmla="*/ 246 w 262"/>
                <a:gd name="T25" fmla="*/ 190 h 192"/>
                <a:gd name="T26" fmla="*/ 235 w 262"/>
                <a:gd name="T27" fmla="*/ 188 h 192"/>
                <a:gd name="T28" fmla="*/ 222 w 262"/>
                <a:gd name="T29" fmla="*/ 187 h 192"/>
                <a:gd name="T30" fmla="*/ 208 w 262"/>
                <a:gd name="T31" fmla="*/ 186 h 192"/>
                <a:gd name="T32" fmla="*/ 192 w 262"/>
                <a:gd name="T33" fmla="*/ 184 h 192"/>
                <a:gd name="T34" fmla="*/ 176 w 262"/>
                <a:gd name="T35" fmla="*/ 183 h 192"/>
                <a:gd name="T36" fmla="*/ 160 w 262"/>
                <a:gd name="T37" fmla="*/ 181 h 192"/>
                <a:gd name="T38" fmla="*/ 145 w 262"/>
                <a:gd name="T39" fmla="*/ 180 h 192"/>
                <a:gd name="T40" fmla="*/ 130 w 262"/>
                <a:gd name="T41" fmla="*/ 177 h 192"/>
                <a:gd name="T42" fmla="*/ 118 w 262"/>
                <a:gd name="T43" fmla="*/ 176 h 192"/>
                <a:gd name="T44" fmla="*/ 107 w 262"/>
                <a:gd name="T45" fmla="*/ 174 h 192"/>
                <a:gd name="T46" fmla="*/ 99 w 262"/>
                <a:gd name="T47" fmla="*/ 172 h 192"/>
                <a:gd name="T48" fmla="*/ 93 w 262"/>
                <a:gd name="T49" fmla="*/ 171 h 192"/>
                <a:gd name="T50" fmla="*/ 91 w 262"/>
                <a:gd name="T51" fmla="*/ 169 h 192"/>
                <a:gd name="T52" fmla="*/ 90 w 262"/>
                <a:gd name="T53" fmla="*/ 165 h 192"/>
                <a:gd name="T54" fmla="*/ 87 w 262"/>
                <a:gd name="T55" fmla="*/ 159 h 192"/>
                <a:gd name="T56" fmla="*/ 83 w 262"/>
                <a:gd name="T57" fmla="*/ 150 h 192"/>
                <a:gd name="T58" fmla="*/ 76 w 262"/>
                <a:gd name="T59" fmla="*/ 138 h 192"/>
                <a:gd name="T60" fmla="*/ 69 w 262"/>
                <a:gd name="T61" fmla="*/ 124 h 192"/>
                <a:gd name="T62" fmla="*/ 61 w 262"/>
                <a:gd name="T63" fmla="*/ 110 h 192"/>
                <a:gd name="T64" fmla="*/ 53 w 262"/>
                <a:gd name="T65" fmla="*/ 95 h 192"/>
                <a:gd name="T66" fmla="*/ 43 w 262"/>
                <a:gd name="T67" fmla="*/ 79 h 192"/>
                <a:gd name="T68" fmla="*/ 35 w 262"/>
                <a:gd name="T69" fmla="*/ 63 h 192"/>
                <a:gd name="T70" fmla="*/ 27 w 262"/>
                <a:gd name="T71" fmla="*/ 48 h 192"/>
                <a:gd name="T72" fmla="*/ 19 w 262"/>
                <a:gd name="T73" fmla="*/ 35 h 192"/>
                <a:gd name="T74" fmla="*/ 12 w 262"/>
                <a:gd name="T75" fmla="*/ 23 h 192"/>
                <a:gd name="T76" fmla="*/ 7 w 262"/>
                <a:gd name="T77" fmla="*/ 13 h 192"/>
                <a:gd name="T78" fmla="*/ 3 w 262"/>
                <a:gd name="T79" fmla="*/ 5 h 192"/>
                <a:gd name="T80" fmla="*/ 0 w 262"/>
                <a:gd name="T81" fmla="*/ 1 h 192"/>
                <a:gd name="T82" fmla="*/ 0 w 262"/>
                <a:gd name="T83" fmla="*/ 0 h 192"/>
                <a:gd name="T84" fmla="*/ 4 w 262"/>
                <a:gd name="T85" fmla="*/ 2 h 192"/>
                <a:gd name="T86" fmla="*/ 11 w 262"/>
                <a:gd name="T87" fmla="*/ 6 h 192"/>
                <a:gd name="T88" fmla="*/ 22 w 262"/>
                <a:gd name="T89" fmla="*/ 13 h 192"/>
                <a:gd name="T90" fmla="*/ 35 w 262"/>
                <a:gd name="T91" fmla="*/ 20 h 192"/>
                <a:gd name="T92" fmla="*/ 50 w 262"/>
                <a:gd name="T93" fmla="*/ 28 h 192"/>
                <a:gd name="T94" fmla="*/ 68 w 262"/>
                <a:gd name="T95" fmla="*/ 38 h 192"/>
                <a:gd name="T96" fmla="*/ 87 w 262"/>
                <a:gd name="T97" fmla="*/ 48 h 192"/>
                <a:gd name="T98" fmla="*/ 106 w 262"/>
                <a:gd name="T99" fmla="*/ 58 h 192"/>
                <a:gd name="T100" fmla="*/ 125 w 262"/>
                <a:gd name="T101" fmla="*/ 69 h 192"/>
                <a:gd name="T102" fmla="*/ 143 w 262"/>
                <a:gd name="T103" fmla="*/ 78 h 192"/>
                <a:gd name="T104" fmla="*/ 160 w 262"/>
                <a:gd name="T105" fmla="*/ 88 h 192"/>
                <a:gd name="T106" fmla="*/ 176 w 262"/>
                <a:gd name="T107" fmla="*/ 96 h 192"/>
                <a:gd name="T108" fmla="*/ 189 w 262"/>
                <a:gd name="T109" fmla="*/ 103 h 192"/>
                <a:gd name="T110" fmla="*/ 199 w 262"/>
                <a:gd name="T111" fmla="*/ 108 h 192"/>
                <a:gd name="T112" fmla="*/ 206 w 262"/>
                <a:gd name="T113" fmla="*/ 112 h 192"/>
                <a:gd name="T114" fmla="*/ 209 w 262"/>
                <a:gd name="T115" fmla="*/ 114 h 1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2"/>
                <a:gd name="T175" fmla="*/ 0 h 192"/>
                <a:gd name="T176" fmla="*/ 262 w 262"/>
                <a:gd name="T177" fmla="*/ 192 h 1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2" h="192">
                  <a:moveTo>
                    <a:pt x="209" y="114"/>
                  </a:moveTo>
                  <a:lnTo>
                    <a:pt x="209" y="114"/>
                  </a:lnTo>
                  <a:lnTo>
                    <a:pt x="216" y="123"/>
                  </a:lnTo>
                  <a:lnTo>
                    <a:pt x="224" y="132"/>
                  </a:lnTo>
                  <a:lnTo>
                    <a:pt x="232" y="139"/>
                  </a:lnTo>
                  <a:lnTo>
                    <a:pt x="240" y="147"/>
                  </a:lnTo>
                  <a:lnTo>
                    <a:pt x="247" y="156"/>
                  </a:lnTo>
                  <a:lnTo>
                    <a:pt x="253" y="165"/>
                  </a:lnTo>
                  <a:lnTo>
                    <a:pt x="258" y="177"/>
                  </a:lnTo>
                  <a:lnTo>
                    <a:pt x="261" y="191"/>
                  </a:lnTo>
                  <a:lnTo>
                    <a:pt x="259" y="191"/>
                  </a:lnTo>
                  <a:lnTo>
                    <a:pt x="254" y="190"/>
                  </a:lnTo>
                  <a:lnTo>
                    <a:pt x="246" y="190"/>
                  </a:lnTo>
                  <a:lnTo>
                    <a:pt x="235" y="188"/>
                  </a:lnTo>
                  <a:lnTo>
                    <a:pt x="222" y="187"/>
                  </a:lnTo>
                  <a:lnTo>
                    <a:pt x="208" y="186"/>
                  </a:lnTo>
                  <a:lnTo>
                    <a:pt x="192" y="184"/>
                  </a:lnTo>
                  <a:lnTo>
                    <a:pt x="176" y="183"/>
                  </a:lnTo>
                  <a:lnTo>
                    <a:pt x="160" y="181"/>
                  </a:lnTo>
                  <a:lnTo>
                    <a:pt x="145" y="180"/>
                  </a:lnTo>
                  <a:lnTo>
                    <a:pt x="130" y="177"/>
                  </a:lnTo>
                  <a:lnTo>
                    <a:pt x="118" y="176"/>
                  </a:lnTo>
                  <a:lnTo>
                    <a:pt x="107" y="174"/>
                  </a:lnTo>
                  <a:lnTo>
                    <a:pt x="99" y="172"/>
                  </a:lnTo>
                  <a:lnTo>
                    <a:pt x="93" y="171"/>
                  </a:lnTo>
                  <a:lnTo>
                    <a:pt x="91" y="169"/>
                  </a:lnTo>
                  <a:lnTo>
                    <a:pt x="90" y="165"/>
                  </a:lnTo>
                  <a:lnTo>
                    <a:pt x="87" y="159"/>
                  </a:lnTo>
                  <a:lnTo>
                    <a:pt x="83" y="150"/>
                  </a:lnTo>
                  <a:lnTo>
                    <a:pt x="76" y="138"/>
                  </a:lnTo>
                  <a:lnTo>
                    <a:pt x="69" y="124"/>
                  </a:lnTo>
                  <a:lnTo>
                    <a:pt x="61" y="110"/>
                  </a:lnTo>
                  <a:lnTo>
                    <a:pt x="53" y="95"/>
                  </a:lnTo>
                  <a:lnTo>
                    <a:pt x="43" y="79"/>
                  </a:lnTo>
                  <a:lnTo>
                    <a:pt x="35" y="63"/>
                  </a:lnTo>
                  <a:lnTo>
                    <a:pt x="27" y="48"/>
                  </a:lnTo>
                  <a:lnTo>
                    <a:pt x="19" y="35"/>
                  </a:lnTo>
                  <a:lnTo>
                    <a:pt x="12" y="23"/>
                  </a:lnTo>
                  <a:lnTo>
                    <a:pt x="7" y="13"/>
                  </a:lnTo>
                  <a:lnTo>
                    <a:pt x="3" y="5"/>
                  </a:lnTo>
                  <a:lnTo>
                    <a:pt x="0" y="1"/>
                  </a:lnTo>
                  <a:lnTo>
                    <a:pt x="0" y="0"/>
                  </a:lnTo>
                  <a:lnTo>
                    <a:pt x="4" y="2"/>
                  </a:lnTo>
                  <a:lnTo>
                    <a:pt x="11" y="6"/>
                  </a:lnTo>
                  <a:lnTo>
                    <a:pt x="22" y="13"/>
                  </a:lnTo>
                  <a:lnTo>
                    <a:pt x="35" y="20"/>
                  </a:lnTo>
                  <a:lnTo>
                    <a:pt x="50" y="28"/>
                  </a:lnTo>
                  <a:lnTo>
                    <a:pt x="68" y="38"/>
                  </a:lnTo>
                  <a:lnTo>
                    <a:pt x="87" y="48"/>
                  </a:lnTo>
                  <a:lnTo>
                    <a:pt x="106" y="58"/>
                  </a:lnTo>
                  <a:lnTo>
                    <a:pt x="125" y="69"/>
                  </a:lnTo>
                  <a:lnTo>
                    <a:pt x="143" y="78"/>
                  </a:lnTo>
                  <a:lnTo>
                    <a:pt x="160" y="88"/>
                  </a:lnTo>
                  <a:lnTo>
                    <a:pt x="176" y="96"/>
                  </a:lnTo>
                  <a:lnTo>
                    <a:pt x="189" y="103"/>
                  </a:lnTo>
                  <a:lnTo>
                    <a:pt x="199" y="108"/>
                  </a:lnTo>
                  <a:lnTo>
                    <a:pt x="206" y="112"/>
                  </a:lnTo>
                  <a:lnTo>
                    <a:pt x="209" y="11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37" name="Freeform 59"/>
            <p:cNvSpPr>
              <a:spLocks/>
            </p:cNvSpPr>
            <p:nvPr/>
          </p:nvSpPr>
          <p:spPr bwMode="auto">
            <a:xfrm>
              <a:off x="1961" y="1865"/>
              <a:ext cx="423" cy="364"/>
            </a:xfrm>
            <a:custGeom>
              <a:avLst/>
              <a:gdLst>
                <a:gd name="T0" fmla="*/ 0 w 423"/>
                <a:gd name="T1" fmla="*/ 0 h 364"/>
                <a:gd name="T2" fmla="*/ 5 w 423"/>
                <a:gd name="T3" fmla="*/ 10 h 364"/>
                <a:gd name="T4" fmla="*/ 15 w 423"/>
                <a:gd name="T5" fmla="*/ 29 h 364"/>
                <a:gd name="T6" fmla="*/ 28 w 423"/>
                <a:gd name="T7" fmla="*/ 54 h 364"/>
                <a:gd name="T8" fmla="*/ 43 w 423"/>
                <a:gd name="T9" fmla="*/ 84 h 364"/>
                <a:gd name="T10" fmla="*/ 57 w 423"/>
                <a:gd name="T11" fmla="*/ 111 h 364"/>
                <a:gd name="T12" fmla="*/ 68 w 423"/>
                <a:gd name="T13" fmla="*/ 135 h 364"/>
                <a:gd name="T14" fmla="*/ 77 w 423"/>
                <a:gd name="T15" fmla="*/ 153 h 364"/>
                <a:gd name="T16" fmla="*/ 80 w 423"/>
                <a:gd name="T17" fmla="*/ 160 h 364"/>
                <a:gd name="T18" fmla="*/ 84 w 423"/>
                <a:gd name="T19" fmla="*/ 163 h 364"/>
                <a:gd name="T20" fmla="*/ 95 w 423"/>
                <a:gd name="T21" fmla="*/ 169 h 364"/>
                <a:gd name="T22" fmla="*/ 111 w 423"/>
                <a:gd name="T23" fmla="*/ 180 h 364"/>
                <a:gd name="T24" fmla="*/ 134 w 423"/>
                <a:gd name="T25" fmla="*/ 194 h 364"/>
                <a:gd name="T26" fmla="*/ 159 w 423"/>
                <a:gd name="T27" fmla="*/ 209 h 364"/>
                <a:gd name="T28" fmla="*/ 189 w 423"/>
                <a:gd name="T29" fmla="*/ 228 h 364"/>
                <a:gd name="T30" fmla="*/ 219 w 423"/>
                <a:gd name="T31" fmla="*/ 246 h 364"/>
                <a:gd name="T32" fmla="*/ 251 w 423"/>
                <a:gd name="T33" fmla="*/ 265 h 364"/>
                <a:gd name="T34" fmla="*/ 283 w 423"/>
                <a:gd name="T35" fmla="*/ 284 h 364"/>
                <a:gd name="T36" fmla="*/ 314 w 423"/>
                <a:gd name="T37" fmla="*/ 303 h 364"/>
                <a:gd name="T38" fmla="*/ 343 w 423"/>
                <a:gd name="T39" fmla="*/ 319 h 364"/>
                <a:gd name="T40" fmla="*/ 368 w 423"/>
                <a:gd name="T41" fmla="*/ 335 h 364"/>
                <a:gd name="T42" fmla="*/ 390 w 423"/>
                <a:gd name="T43" fmla="*/ 347 h 364"/>
                <a:gd name="T44" fmla="*/ 407 w 423"/>
                <a:gd name="T45" fmla="*/ 356 h 364"/>
                <a:gd name="T46" fmla="*/ 418 w 423"/>
                <a:gd name="T47" fmla="*/ 362 h 364"/>
                <a:gd name="T48" fmla="*/ 422 w 423"/>
                <a:gd name="T49" fmla="*/ 363 h 364"/>
                <a:gd name="T50" fmla="*/ 421 w 423"/>
                <a:gd name="T51" fmla="*/ 360 h 364"/>
                <a:gd name="T52" fmla="*/ 417 w 423"/>
                <a:gd name="T53" fmla="*/ 353 h 364"/>
                <a:gd name="T54" fmla="*/ 410 w 423"/>
                <a:gd name="T55" fmla="*/ 342 h 364"/>
                <a:gd name="T56" fmla="*/ 403 w 423"/>
                <a:gd name="T57" fmla="*/ 328 h 364"/>
                <a:gd name="T58" fmla="*/ 394 w 423"/>
                <a:gd name="T59" fmla="*/ 312 h 364"/>
                <a:gd name="T60" fmla="*/ 384 w 423"/>
                <a:gd name="T61" fmla="*/ 294 h 364"/>
                <a:gd name="T62" fmla="*/ 373 w 423"/>
                <a:gd name="T63" fmla="*/ 274 h 364"/>
                <a:gd name="T64" fmla="*/ 361 w 423"/>
                <a:gd name="T65" fmla="*/ 255 h 364"/>
                <a:gd name="T66" fmla="*/ 351 w 423"/>
                <a:gd name="T67" fmla="*/ 236 h 364"/>
                <a:gd name="T68" fmla="*/ 340 w 423"/>
                <a:gd name="T69" fmla="*/ 217 h 364"/>
                <a:gd name="T70" fmla="*/ 329 w 423"/>
                <a:gd name="T71" fmla="*/ 199 h 364"/>
                <a:gd name="T72" fmla="*/ 320 w 423"/>
                <a:gd name="T73" fmla="*/ 183 h 364"/>
                <a:gd name="T74" fmla="*/ 313 w 423"/>
                <a:gd name="T75" fmla="*/ 169 h 364"/>
                <a:gd name="T76" fmla="*/ 307 w 423"/>
                <a:gd name="T77" fmla="*/ 159 h 364"/>
                <a:gd name="T78" fmla="*/ 303 w 423"/>
                <a:gd name="T79" fmla="*/ 152 h 364"/>
                <a:gd name="T80" fmla="*/ 302 w 423"/>
                <a:gd name="T81" fmla="*/ 149 h 364"/>
                <a:gd name="T82" fmla="*/ 298 w 423"/>
                <a:gd name="T83" fmla="*/ 147 h 364"/>
                <a:gd name="T84" fmla="*/ 288 w 423"/>
                <a:gd name="T85" fmla="*/ 141 h 364"/>
                <a:gd name="T86" fmla="*/ 274 w 423"/>
                <a:gd name="T87" fmla="*/ 134 h 364"/>
                <a:gd name="T88" fmla="*/ 254 w 423"/>
                <a:gd name="T89" fmla="*/ 125 h 364"/>
                <a:gd name="T90" fmla="*/ 232 w 423"/>
                <a:gd name="T91" fmla="*/ 113 h 364"/>
                <a:gd name="T92" fmla="*/ 206 w 423"/>
                <a:gd name="T93" fmla="*/ 100 h 364"/>
                <a:gd name="T94" fmla="*/ 179 w 423"/>
                <a:gd name="T95" fmla="*/ 88 h 364"/>
                <a:gd name="T96" fmla="*/ 150 w 423"/>
                <a:gd name="T97" fmla="*/ 73 h 364"/>
                <a:gd name="T98" fmla="*/ 122 w 423"/>
                <a:gd name="T99" fmla="*/ 59 h 364"/>
                <a:gd name="T100" fmla="*/ 96 w 423"/>
                <a:gd name="T101" fmla="*/ 47 h 364"/>
                <a:gd name="T102" fmla="*/ 69 w 423"/>
                <a:gd name="T103" fmla="*/ 34 h 364"/>
                <a:gd name="T104" fmla="*/ 47 w 423"/>
                <a:gd name="T105" fmla="*/ 22 h 364"/>
                <a:gd name="T106" fmla="*/ 27 w 423"/>
                <a:gd name="T107" fmla="*/ 14 h 364"/>
                <a:gd name="T108" fmla="*/ 13 w 423"/>
                <a:gd name="T109" fmla="*/ 6 h 364"/>
                <a:gd name="T110" fmla="*/ 3 w 423"/>
                <a:gd name="T111" fmla="*/ 1 h 364"/>
                <a:gd name="T112" fmla="*/ 0 w 423"/>
                <a:gd name="T113" fmla="*/ 0 h 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3"/>
                <a:gd name="T172" fmla="*/ 0 h 364"/>
                <a:gd name="T173" fmla="*/ 423 w 423"/>
                <a:gd name="T174" fmla="*/ 364 h 3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3" h="364">
                  <a:moveTo>
                    <a:pt x="0" y="0"/>
                  </a:moveTo>
                  <a:lnTo>
                    <a:pt x="5" y="10"/>
                  </a:lnTo>
                  <a:lnTo>
                    <a:pt x="15" y="29"/>
                  </a:lnTo>
                  <a:lnTo>
                    <a:pt x="28" y="54"/>
                  </a:lnTo>
                  <a:lnTo>
                    <a:pt x="43" y="84"/>
                  </a:lnTo>
                  <a:lnTo>
                    <a:pt x="57" y="111"/>
                  </a:lnTo>
                  <a:lnTo>
                    <a:pt x="68" y="135"/>
                  </a:lnTo>
                  <a:lnTo>
                    <a:pt x="77" y="153"/>
                  </a:lnTo>
                  <a:lnTo>
                    <a:pt x="80" y="160"/>
                  </a:lnTo>
                  <a:lnTo>
                    <a:pt x="84" y="163"/>
                  </a:lnTo>
                  <a:lnTo>
                    <a:pt x="95" y="169"/>
                  </a:lnTo>
                  <a:lnTo>
                    <a:pt x="111" y="180"/>
                  </a:lnTo>
                  <a:lnTo>
                    <a:pt x="134" y="194"/>
                  </a:lnTo>
                  <a:lnTo>
                    <a:pt x="159" y="209"/>
                  </a:lnTo>
                  <a:lnTo>
                    <a:pt x="189" y="228"/>
                  </a:lnTo>
                  <a:lnTo>
                    <a:pt x="219" y="246"/>
                  </a:lnTo>
                  <a:lnTo>
                    <a:pt x="251" y="265"/>
                  </a:lnTo>
                  <a:lnTo>
                    <a:pt x="283" y="284"/>
                  </a:lnTo>
                  <a:lnTo>
                    <a:pt x="314" y="303"/>
                  </a:lnTo>
                  <a:lnTo>
                    <a:pt x="343" y="319"/>
                  </a:lnTo>
                  <a:lnTo>
                    <a:pt x="368" y="335"/>
                  </a:lnTo>
                  <a:lnTo>
                    <a:pt x="390" y="347"/>
                  </a:lnTo>
                  <a:lnTo>
                    <a:pt x="407" y="356"/>
                  </a:lnTo>
                  <a:lnTo>
                    <a:pt x="418" y="362"/>
                  </a:lnTo>
                  <a:lnTo>
                    <a:pt x="422" y="363"/>
                  </a:lnTo>
                  <a:lnTo>
                    <a:pt x="421" y="360"/>
                  </a:lnTo>
                  <a:lnTo>
                    <a:pt x="417" y="353"/>
                  </a:lnTo>
                  <a:lnTo>
                    <a:pt x="410" y="342"/>
                  </a:lnTo>
                  <a:lnTo>
                    <a:pt x="403" y="328"/>
                  </a:lnTo>
                  <a:lnTo>
                    <a:pt x="394" y="312"/>
                  </a:lnTo>
                  <a:lnTo>
                    <a:pt x="384" y="294"/>
                  </a:lnTo>
                  <a:lnTo>
                    <a:pt x="373" y="274"/>
                  </a:lnTo>
                  <a:lnTo>
                    <a:pt x="361" y="255"/>
                  </a:lnTo>
                  <a:lnTo>
                    <a:pt x="351" y="236"/>
                  </a:lnTo>
                  <a:lnTo>
                    <a:pt x="340" y="217"/>
                  </a:lnTo>
                  <a:lnTo>
                    <a:pt x="329" y="199"/>
                  </a:lnTo>
                  <a:lnTo>
                    <a:pt x="320" y="183"/>
                  </a:lnTo>
                  <a:lnTo>
                    <a:pt x="313" y="169"/>
                  </a:lnTo>
                  <a:lnTo>
                    <a:pt x="307" y="159"/>
                  </a:lnTo>
                  <a:lnTo>
                    <a:pt x="303" y="152"/>
                  </a:lnTo>
                  <a:lnTo>
                    <a:pt x="302" y="149"/>
                  </a:lnTo>
                  <a:lnTo>
                    <a:pt x="298" y="147"/>
                  </a:lnTo>
                  <a:lnTo>
                    <a:pt x="288" y="141"/>
                  </a:lnTo>
                  <a:lnTo>
                    <a:pt x="274" y="134"/>
                  </a:lnTo>
                  <a:lnTo>
                    <a:pt x="254" y="125"/>
                  </a:lnTo>
                  <a:lnTo>
                    <a:pt x="232" y="113"/>
                  </a:lnTo>
                  <a:lnTo>
                    <a:pt x="206" y="100"/>
                  </a:lnTo>
                  <a:lnTo>
                    <a:pt x="179" y="88"/>
                  </a:lnTo>
                  <a:lnTo>
                    <a:pt x="150" y="73"/>
                  </a:lnTo>
                  <a:lnTo>
                    <a:pt x="122" y="59"/>
                  </a:lnTo>
                  <a:lnTo>
                    <a:pt x="96" y="47"/>
                  </a:lnTo>
                  <a:lnTo>
                    <a:pt x="69" y="34"/>
                  </a:lnTo>
                  <a:lnTo>
                    <a:pt x="47" y="22"/>
                  </a:lnTo>
                  <a:lnTo>
                    <a:pt x="27" y="14"/>
                  </a:lnTo>
                  <a:lnTo>
                    <a:pt x="13" y="6"/>
                  </a:lnTo>
                  <a:lnTo>
                    <a:pt x="3" y="1"/>
                  </a:lnTo>
                  <a:lnTo>
                    <a:pt x="0"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8138" name="Freeform 60"/>
            <p:cNvSpPr>
              <a:spLocks/>
            </p:cNvSpPr>
            <p:nvPr/>
          </p:nvSpPr>
          <p:spPr bwMode="auto">
            <a:xfrm>
              <a:off x="1961" y="1865"/>
              <a:ext cx="433" cy="374"/>
            </a:xfrm>
            <a:custGeom>
              <a:avLst/>
              <a:gdLst>
                <a:gd name="T0" fmla="*/ 0 w 433"/>
                <a:gd name="T1" fmla="*/ 0 h 374"/>
                <a:gd name="T2" fmla="*/ 0 w 433"/>
                <a:gd name="T3" fmla="*/ 0 h 374"/>
                <a:gd name="T4" fmla="*/ 5 w 433"/>
                <a:gd name="T5" fmla="*/ 10 h 374"/>
                <a:gd name="T6" fmla="*/ 15 w 433"/>
                <a:gd name="T7" fmla="*/ 30 h 374"/>
                <a:gd name="T8" fmla="*/ 29 w 433"/>
                <a:gd name="T9" fmla="*/ 56 h 374"/>
                <a:gd name="T10" fmla="*/ 44 w 433"/>
                <a:gd name="T11" fmla="*/ 86 h 374"/>
                <a:gd name="T12" fmla="*/ 58 w 433"/>
                <a:gd name="T13" fmla="*/ 114 h 374"/>
                <a:gd name="T14" fmla="*/ 70 w 433"/>
                <a:gd name="T15" fmla="*/ 139 h 374"/>
                <a:gd name="T16" fmla="*/ 79 w 433"/>
                <a:gd name="T17" fmla="*/ 157 h 374"/>
                <a:gd name="T18" fmla="*/ 82 w 433"/>
                <a:gd name="T19" fmla="*/ 164 h 374"/>
                <a:gd name="T20" fmla="*/ 86 w 433"/>
                <a:gd name="T21" fmla="*/ 167 h 374"/>
                <a:gd name="T22" fmla="*/ 97 w 433"/>
                <a:gd name="T23" fmla="*/ 174 h 374"/>
                <a:gd name="T24" fmla="*/ 114 w 433"/>
                <a:gd name="T25" fmla="*/ 185 h 374"/>
                <a:gd name="T26" fmla="*/ 137 w 433"/>
                <a:gd name="T27" fmla="*/ 199 h 374"/>
                <a:gd name="T28" fmla="*/ 163 w 433"/>
                <a:gd name="T29" fmla="*/ 215 h 374"/>
                <a:gd name="T30" fmla="*/ 193 w 433"/>
                <a:gd name="T31" fmla="*/ 234 h 374"/>
                <a:gd name="T32" fmla="*/ 224 w 433"/>
                <a:gd name="T33" fmla="*/ 253 h 374"/>
                <a:gd name="T34" fmla="*/ 257 w 433"/>
                <a:gd name="T35" fmla="*/ 272 h 374"/>
                <a:gd name="T36" fmla="*/ 290 w 433"/>
                <a:gd name="T37" fmla="*/ 292 h 374"/>
                <a:gd name="T38" fmla="*/ 321 w 433"/>
                <a:gd name="T39" fmla="*/ 311 h 374"/>
                <a:gd name="T40" fmla="*/ 351 w 433"/>
                <a:gd name="T41" fmla="*/ 328 h 374"/>
                <a:gd name="T42" fmla="*/ 377 w 433"/>
                <a:gd name="T43" fmla="*/ 344 h 374"/>
                <a:gd name="T44" fmla="*/ 399 w 433"/>
                <a:gd name="T45" fmla="*/ 357 h 374"/>
                <a:gd name="T46" fmla="*/ 417 w 433"/>
                <a:gd name="T47" fmla="*/ 366 h 374"/>
                <a:gd name="T48" fmla="*/ 428 w 433"/>
                <a:gd name="T49" fmla="*/ 372 h 374"/>
                <a:gd name="T50" fmla="*/ 432 w 433"/>
                <a:gd name="T51" fmla="*/ 373 h 374"/>
                <a:gd name="T52" fmla="*/ 431 w 433"/>
                <a:gd name="T53" fmla="*/ 370 h 374"/>
                <a:gd name="T54" fmla="*/ 427 w 433"/>
                <a:gd name="T55" fmla="*/ 363 h 374"/>
                <a:gd name="T56" fmla="*/ 420 w 433"/>
                <a:gd name="T57" fmla="*/ 351 h 374"/>
                <a:gd name="T58" fmla="*/ 413 w 433"/>
                <a:gd name="T59" fmla="*/ 337 h 374"/>
                <a:gd name="T60" fmla="*/ 403 w 433"/>
                <a:gd name="T61" fmla="*/ 321 h 374"/>
                <a:gd name="T62" fmla="*/ 393 w 433"/>
                <a:gd name="T63" fmla="*/ 302 h 374"/>
                <a:gd name="T64" fmla="*/ 382 w 433"/>
                <a:gd name="T65" fmla="*/ 282 h 374"/>
                <a:gd name="T66" fmla="*/ 370 w 433"/>
                <a:gd name="T67" fmla="*/ 262 h 374"/>
                <a:gd name="T68" fmla="*/ 359 w 433"/>
                <a:gd name="T69" fmla="*/ 242 h 374"/>
                <a:gd name="T70" fmla="*/ 348 w 433"/>
                <a:gd name="T71" fmla="*/ 223 h 374"/>
                <a:gd name="T72" fmla="*/ 337 w 433"/>
                <a:gd name="T73" fmla="*/ 204 h 374"/>
                <a:gd name="T74" fmla="*/ 328 w 433"/>
                <a:gd name="T75" fmla="*/ 188 h 374"/>
                <a:gd name="T76" fmla="*/ 320 w 433"/>
                <a:gd name="T77" fmla="*/ 174 h 374"/>
                <a:gd name="T78" fmla="*/ 314 w 433"/>
                <a:gd name="T79" fmla="*/ 163 h 374"/>
                <a:gd name="T80" fmla="*/ 310 w 433"/>
                <a:gd name="T81" fmla="*/ 156 h 374"/>
                <a:gd name="T82" fmla="*/ 309 w 433"/>
                <a:gd name="T83" fmla="*/ 153 h 374"/>
                <a:gd name="T84" fmla="*/ 305 w 433"/>
                <a:gd name="T85" fmla="*/ 151 h 374"/>
                <a:gd name="T86" fmla="*/ 295 w 433"/>
                <a:gd name="T87" fmla="*/ 145 h 374"/>
                <a:gd name="T88" fmla="*/ 280 w 433"/>
                <a:gd name="T89" fmla="*/ 138 h 374"/>
                <a:gd name="T90" fmla="*/ 260 w 433"/>
                <a:gd name="T91" fmla="*/ 128 h 374"/>
                <a:gd name="T92" fmla="*/ 237 w 433"/>
                <a:gd name="T93" fmla="*/ 116 h 374"/>
                <a:gd name="T94" fmla="*/ 211 w 433"/>
                <a:gd name="T95" fmla="*/ 103 h 374"/>
                <a:gd name="T96" fmla="*/ 183 w 433"/>
                <a:gd name="T97" fmla="*/ 90 h 374"/>
                <a:gd name="T98" fmla="*/ 154 w 433"/>
                <a:gd name="T99" fmla="*/ 75 h 374"/>
                <a:gd name="T100" fmla="*/ 125 w 433"/>
                <a:gd name="T101" fmla="*/ 61 h 374"/>
                <a:gd name="T102" fmla="*/ 98 w 433"/>
                <a:gd name="T103" fmla="*/ 48 h 374"/>
                <a:gd name="T104" fmla="*/ 71 w 433"/>
                <a:gd name="T105" fmla="*/ 35 h 374"/>
                <a:gd name="T106" fmla="*/ 48 w 433"/>
                <a:gd name="T107" fmla="*/ 23 h 374"/>
                <a:gd name="T108" fmla="*/ 28 w 433"/>
                <a:gd name="T109" fmla="*/ 14 h 374"/>
                <a:gd name="T110" fmla="*/ 13 w 433"/>
                <a:gd name="T111" fmla="*/ 6 h 374"/>
                <a:gd name="T112" fmla="*/ 3 w 433"/>
                <a:gd name="T113" fmla="*/ 1 h 374"/>
                <a:gd name="T114" fmla="*/ 0 w 433"/>
                <a:gd name="T115" fmla="*/ 0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374"/>
                <a:gd name="T176" fmla="*/ 433 w 433"/>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374">
                  <a:moveTo>
                    <a:pt x="0" y="0"/>
                  </a:moveTo>
                  <a:lnTo>
                    <a:pt x="0" y="0"/>
                  </a:lnTo>
                  <a:lnTo>
                    <a:pt x="5" y="10"/>
                  </a:lnTo>
                  <a:lnTo>
                    <a:pt x="15" y="30"/>
                  </a:lnTo>
                  <a:lnTo>
                    <a:pt x="29" y="56"/>
                  </a:lnTo>
                  <a:lnTo>
                    <a:pt x="44" y="86"/>
                  </a:lnTo>
                  <a:lnTo>
                    <a:pt x="58" y="114"/>
                  </a:lnTo>
                  <a:lnTo>
                    <a:pt x="70" y="139"/>
                  </a:lnTo>
                  <a:lnTo>
                    <a:pt x="79" y="157"/>
                  </a:lnTo>
                  <a:lnTo>
                    <a:pt x="82" y="164"/>
                  </a:lnTo>
                  <a:lnTo>
                    <a:pt x="86" y="167"/>
                  </a:lnTo>
                  <a:lnTo>
                    <a:pt x="97" y="174"/>
                  </a:lnTo>
                  <a:lnTo>
                    <a:pt x="114" y="185"/>
                  </a:lnTo>
                  <a:lnTo>
                    <a:pt x="137" y="199"/>
                  </a:lnTo>
                  <a:lnTo>
                    <a:pt x="163" y="215"/>
                  </a:lnTo>
                  <a:lnTo>
                    <a:pt x="193" y="234"/>
                  </a:lnTo>
                  <a:lnTo>
                    <a:pt x="224" y="253"/>
                  </a:lnTo>
                  <a:lnTo>
                    <a:pt x="257" y="272"/>
                  </a:lnTo>
                  <a:lnTo>
                    <a:pt x="290" y="292"/>
                  </a:lnTo>
                  <a:lnTo>
                    <a:pt x="321" y="311"/>
                  </a:lnTo>
                  <a:lnTo>
                    <a:pt x="351" y="328"/>
                  </a:lnTo>
                  <a:lnTo>
                    <a:pt x="377" y="344"/>
                  </a:lnTo>
                  <a:lnTo>
                    <a:pt x="399" y="357"/>
                  </a:lnTo>
                  <a:lnTo>
                    <a:pt x="417" y="366"/>
                  </a:lnTo>
                  <a:lnTo>
                    <a:pt x="428" y="372"/>
                  </a:lnTo>
                  <a:lnTo>
                    <a:pt x="432" y="373"/>
                  </a:lnTo>
                  <a:lnTo>
                    <a:pt x="431" y="370"/>
                  </a:lnTo>
                  <a:lnTo>
                    <a:pt x="427" y="363"/>
                  </a:lnTo>
                  <a:lnTo>
                    <a:pt x="420" y="351"/>
                  </a:lnTo>
                  <a:lnTo>
                    <a:pt x="413" y="337"/>
                  </a:lnTo>
                  <a:lnTo>
                    <a:pt x="403" y="321"/>
                  </a:lnTo>
                  <a:lnTo>
                    <a:pt x="393" y="302"/>
                  </a:lnTo>
                  <a:lnTo>
                    <a:pt x="382" y="282"/>
                  </a:lnTo>
                  <a:lnTo>
                    <a:pt x="370" y="262"/>
                  </a:lnTo>
                  <a:lnTo>
                    <a:pt x="359" y="242"/>
                  </a:lnTo>
                  <a:lnTo>
                    <a:pt x="348" y="223"/>
                  </a:lnTo>
                  <a:lnTo>
                    <a:pt x="337" y="204"/>
                  </a:lnTo>
                  <a:lnTo>
                    <a:pt x="328" y="188"/>
                  </a:lnTo>
                  <a:lnTo>
                    <a:pt x="320" y="174"/>
                  </a:lnTo>
                  <a:lnTo>
                    <a:pt x="314" y="163"/>
                  </a:lnTo>
                  <a:lnTo>
                    <a:pt x="310" y="156"/>
                  </a:lnTo>
                  <a:lnTo>
                    <a:pt x="309" y="153"/>
                  </a:lnTo>
                  <a:lnTo>
                    <a:pt x="305" y="151"/>
                  </a:lnTo>
                  <a:lnTo>
                    <a:pt x="295" y="145"/>
                  </a:lnTo>
                  <a:lnTo>
                    <a:pt x="280" y="138"/>
                  </a:lnTo>
                  <a:lnTo>
                    <a:pt x="260" y="128"/>
                  </a:lnTo>
                  <a:lnTo>
                    <a:pt x="237" y="116"/>
                  </a:lnTo>
                  <a:lnTo>
                    <a:pt x="211" y="103"/>
                  </a:lnTo>
                  <a:lnTo>
                    <a:pt x="183" y="90"/>
                  </a:lnTo>
                  <a:lnTo>
                    <a:pt x="154" y="75"/>
                  </a:lnTo>
                  <a:lnTo>
                    <a:pt x="125" y="61"/>
                  </a:lnTo>
                  <a:lnTo>
                    <a:pt x="98" y="48"/>
                  </a:lnTo>
                  <a:lnTo>
                    <a:pt x="71" y="35"/>
                  </a:lnTo>
                  <a:lnTo>
                    <a:pt x="48" y="23"/>
                  </a:lnTo>
                  <a:lnTo>
                    <a:pt x="28" y="14"/>
                  </a:lnTo>
                  <a:lnTo>
                    <a:pt x="13" y="6"/>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39" name="Freeform 61"/>
            <p:cNvSpPr>
              <a:spLocks/>
            </p:cNvSpPr>
            <p:nvPr/>
          </p:nvSpPr>
          <p:spPr bwMode="auto">
            <a:xfrm>
              <a:off x="2982" y="2336"/>
              <a:ext cx="583" cy="275"/>
            </a:xfrm>
            <a:custGeom>
              <a:avLst/>
              <a:gdLst>
                <a:gd name="T0" fmla="*/ 0 w 583"/>
                <a:gd name="T1" fmla="*/ 0 h 275"/>
                <a:gd name="T2" fmla="*/ 116 w 583"/>
                <a:gd name="T3" fmla="*/ 227 h 275"/>
                <a:gd name="T4" fmla="*/ 567 w 583"/>
                <a:gd name="T5" fmla="*/ 274 h 275"/>
                <a:gd name="T6" fmla="*/ 575 w 583"/>
                <a:gd name="T7" fmla="*/ 274 h 275"/>
                <a:gd name="T8" fmla="*/ 580 w 583"/>
                <a:gd name="T9" fmla="*/ 271 h 275"/>
                <a:gd name="T10" fmla="*/ 582 w 583"/>
                <a:gd name="T11" fmla="*/ 266 h 275"/>
                <a:gd name="T12" fmla="*/ 579 w 583"/>
                <a:gd name="T13" fmla="*/ 259 h 275"/>
                <a:gd name="T14" fmla="*/ 575 w 583"/>
                <a:gd name="T15" fmla="*/ 251 h 275"/>
                <a:gd name="T16" fmla="*/ 569 w 583"/>
                <a:gd name="T17" fmla="*/ 241 h 275"/>
                <a:gd name="T18" fmla="*/ 560 w 583"/>
                <a:gd name="T19" fmla="*/ 231 h 275"/>
                <a:gd name="T20" fmla="*/ 552 w 583"/>
                <a:gd name="T21" fmla="*/ 220 h 275"/>
                <a:gd name="T22" fmla="*/ 542 w 583"/>
                <a:gd name="T23" fmla="*/ 209 h 275"/>
                <a:gd name="T24" fmla="*/ 532 w 583"/>
                <a:gd name="T25" fmla="*/ 199 h 275"/>
                <a:gd name="T26" fmla="*/ 522 w 583"/>
                <a:gd name="T27" fmla="*/ 189 h 275"/>
                <a:gd name="T28" fmla="*/ 513 w 583"/>
                <a:gd name="T29" fmla="*/ 179 h 275"/>
                <a:gd name="T30" fmla="*/ 505 w 583"/>
                <a:gd name="T31" fmla="*/ 173 h 275"/>
                <a:gd name="T32" fmla="*/ 499 w 583"/>
                <a:gd name="T33" fmla="*/ 167 h 275"/>
                <a:gd name="T34" fmla="*/ 495 w 583"/>
                <a:gd name="T35" fmla="*/ 163 h 275"/>
                <a:gd name="T36" fmla="*/ 494 w 583"/>
                <a:gd name="T37" fmla="*/ 161 h 275"/>
                <a:gd name="T38" fmla="*/ 0 w 583"/>
                <a:gd name="T39" fmla="*/ 0 h 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3"/>
                <a:gd name="T61" fmla="*/ 0 h 275"/>
                <a:gd name="T62" fmla="*/ 583 w 583"/>
                <a:gd name="T63" fmla="*/ 275 h 2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3" h="275">
                  <a:moveTo>
                    <a:pt x="0" y="0"/>
                  </a:moveTo>
                  <a:lnTo>
                    <a:pt x="116" y="227"/>
                  </a:lnTo>
                  <a:lnTo>
                    <a:pt x="567" y="274"/>
                  </a:lnTo>
                  <a:lnTo>
                    <a:pt x="575" y="274"/>
                  </a:lnTo>
                  <a:lnTo>
                    <a:pt x="580" y="271"/>
                  </a:lnTo>
                  <a:lnTo>
                    <a:pt x="582" y="266"/>
                  </a:lnTo>
                  <a:lnTo>
                    <a:pt x="579" y="259"/>
                  </a:lnTo>
                  <a:lnTo>
                    <a:pt x="575" y="251"/>
                  </a:lnTo>
                  <a:lnTo>
                    <a:pt x="569" y="241"/>
                  </a:lnTo>
                  <a:lnTo>
                    <a:pt x="560" y="231"/>
                  </a:lnTo>
                  <a:lnTo>
                    <a:pt x="552" y="220"/>
                  </a:lnTo>
                  <a:lnTo>
                    <a:pt x="542" y="209"/>
                  </a:lnTo>
                  <a:lnTo>
                    <a:pt x="532" y="199"/>
                  </a:lnTo>
                  <a:lnTo>
                    <a:pt x="522" y="189"/>
                  </a:lnTo>
                  <a:lnTo>
                    <a:pt x="513" y="179"/>
                  </a:lnTo>
                  <a:lnTo>
                    <a:pt x="505" y="173"/>
                  </a:lnTo>
                  <a:lnTo>
                    <a:pt x="499" y="167"/>
                  </a:lnTo>
                  <a:lnTo>
                    <a:pt x="495" y="163"/>
                  </a:lnTo>
                  <a:lnTo>
                    <a:pt x="494" y="161"/>
                  </a:lnTo>
                  <a:lnTo>
                    <a:pt x="0"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8140" name="Freeform 62"/>
            <p:cNvSpPr>
              <a:spLocks/>
            </p:cNvSpPr>
            <p:nvPr/>
          </p:nvSpPr>
          <p:spPr bwMode="auto">
            <a:xfrm>
              <a:off x="2982" y="2336"/>
              <a:ext cx="593" cy="285"/>
            </a:xfrm>
            <a:custGeom>
              <a:avLst/>
              <a:gdLst>
                <a:gd name="T0" fmla="*/ 0 w 593"/>
                <a:gd name="T1" fmla="*/ 0 h 285"/>
                <a:gd name="T2" fmla="*/ 118 w 593"/>
                <a:gd name="T3" fmla="*/ 235 h 285"/>
                <a:gd name="T4" fmla="*/ 577 w 593"/>
                <a:gd name="T5" fmla="*/ 284 h 285"/>
                <a:gd name="T6" fmla="*/ 585 w 593"/>
                <a:gd name="T7" fmla="*/ 284 h 285"/>
                <a:gd name="T8" fmla="*/ 590 w 593"/>
                <a:gd name="T9" fmla="*/ 281 h 285"/>
                <a:gd name="T10" fmla="*/ 592 w 593"/>
                <a:gd name="T11" fmla="*/ 276 h 285"/>
                <a:gd name="T12" fmla="*/ 589 w 593"/>
                <a:gd name="T13" fmla="*/ 268 h 285"/>
                <a:gd name="T14" fmla="*/ 585 w 593"/>
                <a:gd name="T15" fmla="*/ 260 h 285"/>
                <a:gd name="T16" fmla="*/ 579 w 593"/>
                <a:gd name="T17" fmla="*/ 250 h 285"/>
                <a:gd name="T18" fmla="*/ 570 w 593"/>
                <a:gd name="T19" fmla="*/ 239 h 285"/>
                <a:gd name="T20" fmla="*/ 561 w 593"/>
                <a:gd name="T21" fmla="*/ 228 h 285"/>
                <a:gd name="T22" fmla="*/ 551 w 593"/>
                <a:gd name="T23" fmla="*/ 217 h 285"/>
                <a:gd name="T24" fmla="*/ 541 w 593"/>
                <a:gd name="T25" fmla="*/ 206 h 285"/>
                <a:gd name="T26" fmla="*/ 531 w 593"/>
                <a:gd name="T27" fmla="*/ 196 h 285"/>
                <a:gd name="T28" fmla="*/ 522 w 593"/>
                <a:gd name="T29" fmla="*/ 186 h 285"/>
                <a:gd name="T30" fmla="*/ 514 w 593"/>
                <a:gd name="T31" fmla="*/ 179 h 285"/>
                <a:gd name="T32" fmla="*/ 508 w 593"/>
                <a:gd name="T33" fmla="*/ 173 h 285"/>
                <a:gd name="T34" fmla="*/ 504 w 593"/>
                <a:gd name="T35" fmla="*/ 169 h 285"/>
                <a:gd name="T36" fmla="*/ 502 w 593"/>
                <a:gd name="T37" fmla="*/ 167 h 285"/>
                <a:gd name="T38" fmla="*/ 0 w 593"/>
                <a:gd name="T39" fmla="*/ 0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3"/>
                <a:gd name="T61" fmla="*/ 0 h 285"/>
                <a:gd name="T62" fmla="*/ 593 w 593"/>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3" h="285">
                  <a:moveTo>
                    <a:pt x="0" y="0"/>
                  </a:moveTo>
                  <a:lnTo>
                    <a:pt x="118" y="235"/>
                  </a:lnTo>
                  <a:lnTo>
                    <a:pt x="577" y="284"/>
                  </a:lnTo>
                  <a:lnTo>
                    <a:pt x="585" y="284"/>
                  </a:lnTo>
                  <a:lnTo>
                    <a:pt x="590" y="281"/>
                  </a:lnTo>
                  <a:lnTo>
                    <a:pt x="592" y="276"/>
                  </a:lnTo>
                  <a:lnTo>
                    <a:pt x="589" y="268"/>
                  </a:lnTo>
                  <a:lnTo>
                    <a:pt x="585" y="260"/>
                  </a:lnTo>
                  <a:lnTo>
                    <a:pt x="579" y="250"/>
                  </a:lnTo>
                  <a:lnTo>
                    <a:pt x="570" y="239"/>
                  </a:lnTo>
                  <a:lnTo>
                    <a:pt x="561" y="228"/>
                  </a:lnTo>
                  <a:lnTo>
                    <a:pt x="551" y="217"/>
                  </a:lnTo>
                  <a:lnTo>
                    <a:pt x="541" y="206"/>
                  </a:lnTo>
                  <a:lnTo>
                    <a:pt x="531" y="196"/>
                  </a:lnTo>
                  <a:lnTo>
                    <a:pt x="522" y="186"/>
                  </a:lnTo>
                  <a:lnTo>
                    <a:pt x="514" y="179"/>
                  </a:lnTo>
                  <a:lnTo>
                    <a:pt x="508" y="173"/>
                  </a:lnTo>
                  <a:lnTo>
                    <a:pt x="504" y="169"/>
                  </a:lnTo>
                  <a:lnTo>
                    <a:pt x="502" y="167"/>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41" name="Freeform 63"/>
            <p:cNvSpPr>
              <a:spLocks/>
            </p:cNvSpPr>
            <p:nvPr/>
          </p:nvSpPr>
          <p:spPr bwMode="auto">
            <a:xfrm>
              <a:off x="3276" y="2433"/>
              <a:ext cx="288" cy="181"/>
            </a:xfrm>
            <a:custGeom>
              <a:avLst/>
              <a:gdLst>
                <a:gd name="T0" fmla="*/ 0 w 288"/>
                <a:gd name="T1" fmla="*/ 0 h 181"/>
                <a:gd name="T2" fmla="*/ 101 w 288"/>
                <a:gd name="T3" fmla="*/ 162 h 181"/>
                <a:gd name="T4" fmla="*/ 287 w 288"/>
                <a:gd name="T5" fmla="*/ 180 h 181"/>
                <a:gd name="T6" fmla="*/ 280 w 288"/>
                <a:gd name="T7" fmla="*/ 165 h 181"/>
                <a:gd name="T8" fmla="*/ 273 w 288"/>
                <a:gd name="T9" fmla="*/ 151 h 181"/>
                <a:gd name="T10" fmla="*/ 264 w 288"/>
                <a:gd name="T11" fmla="*/ 135 h 181"/>
                <a:gd name="T12" fmla="*/ 254 w 288"/>
                <a:gd name="T13" fmla="*/ 119 h 181"/>
                <a:gd name="T14" fmla="*/ 243 w 288"/>
                <a:gd name="T15" fmla="*/ 105 h 181"/>
                <a:gd name="T16" fmla="*/ 230 w 288"/>
                <a:gd name="T17" fmla="*/ 91 h 181"/>
                <a:gd name="T18" fmla="*/ 216 w 288"/>
                <a:gd name="T19" fmla="*/ 78 h 181"/>
                <a:gd name="T20" fmla="*/ 201 w 288"/>
                <a:gd name="T21" fmla="*/ 66 h 181"/>
                <a:gd name="T22" fmla="*/ 198 w 288"/>
                <a:gd name="T23" fmla="*/ 65 h 181"/>
                <a:gd name="T24" fmla="*/ 191 w 288"/>
                <a:gd name="T25" fmla="*/ 63 h 181"/>
                <a:gd name="T26" fmla="*/ 182 w 288"/>
                <a:gd name="T27" fmla="*/ 60 h 181"/>
                <a:gd name="T28" fmla="*/ 168 w 288"/>
                <a:gd name="T29" fmla="*/ 55 h 181"/>
                <a:gd name="T30" fmla="*/ 153 w 288"/>
                <a:gd name="T31" fmla="*/ 50 h 181"/>
                <a:gd name="T32" fmla="*/ 136 w 288"/>
                <a:gd name="T33" fmla="*/ 45 h 181"/>
                <a:gd name="T34" fmla="*/ 118 w 288"/>
                <a:gd name="T35" fmla="*/ 38 h 181"/>
                <a:gd name="T36" fmla="*/ 100 w 288"/>
                <a:gd name="T37" fmla="*/ 32 h 181"/>
                <a:gd name="T38" fmla="*/ 81 w 288"/>
                <a:gd name="T39" fmla="*/ 26 h 181"/>
                <a:gd name="T40" fmla="*/ 63 w 288"/>
                <a:gd name="T41" fmla="*/ 20 h 181"/>
                <a:gd name="T42" fmla="*/ 46 w 288"/>
                <a:gd name="T43" fmla="*/ 15 h 181"/>
                <a:gd name="T44" fmla="*/ 31 w 288"/>
                <a:gd name="T45" fmla="*/ 10 h 181"/>
                <a:gd name="T46" fmla="*/ 18 w 288"/>
                <a:gd name="T47" fmla="*/ 6 h 181"/>
                <a:gd name="T48" fmla="*/ 9 w 288"/>
                <a:gd name="T49" fmla="*/ 2 h 181"/>
                <a:gd name="T50" fmla="*/ 2 w 288"/>
                <a:gd name="T51" fmla="*/ 0 h 181"/>
                <a:gd name="T52" fmla="*/ 0 w 288"/>
                <a:gd name="T53" fmla="*/ 0 h 1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1"/>
                <a:gd name="T83" fmla="*/ 288 w 288"/>
                <a:gd name="T84" fmla="*/ 181 h 1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1">
                  <a:moveTo>
                    <a:pt x="0" y="0"/>
                  </a:moveTo>
                  <a:lnTo>
                    <a:pt x="101" y="162"/>
                  </a:lnTo>
                  <a:lnTo>
                    <a:pt x="287" y="180"/>
                  </a:lnTo>
                  <a:lnTo>
                    <a:pt x="280" y="165"/>
                  </a:lnTo>
                  <a:lnTo>
                    <a:pt x="273" y="151"/>
                  </a:lnTo>
                  <a:lnTo>
                    <a:pt x="264" y="135"/>
                  </a:lnTo>
                  <a:lnTo>
                    <a:pt x="254" y="119"/>
                  </a:lnTo>
                  <a:lnTo>
                    <a:pt x="243" y="105"/>
                  </a:lnTo>
                  <a:lnTo>
                    <a:pt x="230" y="91"/>
                  </a:lnTo>
                  <a:lnTo>
                    <a:pt x="216" y="78"/>
                  </a:lnTo>
                  <a:lnTo>
                    <a:pt x="201" y="66"/>
                  </a:lnTo>
                  <a:lnTo>
                    <a:pt x="198" y="65"/>
                  </a:lnTo>
                  <a:lnTo>
                    <a:pt x="191" y="63"/>
                  </a:lnTo>
                  <a:lnTo>
                    <a:pt x="182" y="60"/>
                  </a:lnTo>
                  <a:lnTo>
                    <a:pt x="168" y="55"/>
                  </a:lnTo>
                  <a:lnTo>
                    <a:pt x="153" y="50"/>
                  </a:lnTo>
                  <a:lnTo>
                    <a:pt x="136" y="45"/>
                  </a:lnTo>
                  <a:lnTo>
                    <a:pt x="118" y="38"/>
                  </a:lnTo>
                  <a:lnTo>
                    <a:pt x="100" y="32"/>
                  </a:lnTo>
                  <a:lnTo>
                    <a:pt x="81" y="26"/>
                  </a:lnTo>
                  <a:lnTo>
                    <a:pt x="63" y="20"/>
                  </a:lnTo>
                  <a:lnTo>
                    <a:pt x="46" y="15"/>
                  </a:lnTo>
                  <a:lnTo>
                    <a:pt x="31" y="10"/>
                  </a:lnTo>
                  <a:lnTo>
                    <a:pt x="18" y="6"/>
                  </a:lnTo>
                  <a:lnTo>
                    <a:pt x="9" y="2"/>
                  </a:lnTo>
                  <a:lnTo>
                    <a:pt x="2" y="0"/>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8142" name="Freeform 64"/>
            <p:cNvSpPr>
              <a:spLocks/>
            </p:cNvSpPr>
            <p:nvPr/>
          </p:nvSpPr>
          <p:spPr bwMode="auto">
            <a:xfrm>
              <a:off x="3276" y="2433"/>
              <a:ext cx="298" cy="191"/>
            </a:xfrm>
            <a:custGeom>
              <a:avLst/>
              <a:gdLst>
                <a:gd name="T0" fmla="*/ 0 w 298"/>
                <a:gd name="T1" fmla="*/ 0 h 191"/>
                <a:gd name="T2" fmla="*/ 105 w 298"/>
                <a:gd name="T3" fmla="*/ 171 h 191"/>
                <a:gd name="T4" fmla="*/ 297 w 298"/>
                <a:gd name="T5" fmla="*/ 190 h 191"/>
                <a:gd name="T6" fmla="*/ 290 w 298"/>
                <a:gd name="T7" fmla="*/ 174 h 191"/>
                <a:gd name="T8" fmla="*/ 282 w 298"/>
                <a:gd name="T9" fmla="*/ 159 h 191"/>
                <a:gd name="T10" fmla="*/ 273 w 298"/>
                <a:gd name="T11" fmla="*/ 142 h 191"/>
                <a:gd name="T12" fmla="*/ 263 w 298"/>
                <a:gd name="T13" fmla="*/ 126 h 191"/>
                <a:gd name="T14" fmla="*/ 251 w 298"/>
                <a:gd name="T15" fmla="*/ 111 h 191"/>
                <a:gd name="T16" fmla="*/ 238 w 298"/>
                <a:gd name="T17" fmla="*/ 96 h 191"/>
                <a:gd name="T18" fmla="*/ 224 w 298"/>
                <a:gd name="T19" fmla="*/ 82 h 191"/>
                <a:gd name="T20" fmla="*/ 208 w 298"/>
                <a:gd name="T21" fmla="*/ 70 h 191"/>
                <a:gd name="T22" fmla="*/ 205 w 298"/>
                <a:gd name="T23" fmla="*/ 69 h 191"/>
                <a:gd name="T24" fmla="*/ 198 w 298"/>
                <a:gd name="T25" fmla="*/ 66 h 191"/>
                <a:gd name="T26" fmla="*/ 188 w 298"/>
                <a:gd name="T27" fmla="*/ 63 h 191"/>
                <a:gd name="T28" fmla="*/ 174 w 298"/>
                <a:gd name="T29" fmla="*/ 58 h 191"/>
                <a:gd name="T30" fmla="*/ 158 w 298"/>
                <a:gd name="T31" fmla="*/ 53 h 191"/>
                <a:gd name="T32" fmla="*/ 141 w 298"/>
                <a:gd name="T33" fmla="*/ 47 h 191"/>
                <a:gd name="T34" fmla="*/ 122 w 298"/>
                <a:gd name="T35" fmla="*/ 40 h 191"/>
                <a:gd name="T36" fmla="*/ 103 w 298"/>
                <a:gd name="T37" fmla="*/ 34 h 191"/>
                <a:gd name="T38" fmla="*/ 84 w 298"/>
                <a:gd name="T39" fmla="*/ 27 h 191"/>
                <a:gd name="T40" fmla="*/ 65 w 298"/>
                <a:gd name="T41" fmla="*/ 21 h 191"/>
                <a:gd name="T42" fmla="*/ 48 w 298"/>
                <a:gd name="T43" fmla="*/ 16 h 191"/>
                <a:gd name="T44" fmla="*/ 32 w 298"/>
                <a:gd name="T45" fmla="*/ 11 h 191"/>
                <a:gd name="T46" fmla="*/ 19 w 298"/>
                <a:gd name="T47" fmla="*/ 6 h 191"/>
                <a:gd name="T48" fmla="*/ 9 w 298"/>
                <a:gd name="T49" fmla="*/ 2 h 191"/>
                <a:gd name="T50" fmla="*/ 2 w 298"/>
                <a:gd name="T51" fmla="*/ 0 h 191"/>
                <a:gd name="T52" fmla="*/ 0 w 298"/>
                <a:gd name="T53" fmla="*/ 0 h 1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8"/>
                <a:gd name="T82" fmla="*/ 0 h 191"/>
                <a:gd name="T83" fmla="*/ 298 w 298"/>
                <a:gd name="T84" fmla="*/ 191 h 1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8" h="191">
                  <a:moveTo>
                    <a:pt x="0" y="0"/>
                  </a:moveTo>
                  <a:lnTo>
                    <a:pt x="105" y="171"/>
                  </a:lnTo>
                  <a:lnTo>
                    <a:pt x="297" y="190"/>
                  </a:lnTo>
                  <a:lnTo>
                    <a:pt x="290" y="174"/>
                  </a:lnTo>
                  <a:lnTo>
                    <a:pt x="282" y="159"/>
                  </a:lnTo>
                  <a:lnTo>
                    <a:pt x="273" y="142"/>
                  </a:lnTo>
                  <a:lnTo>
                    <a:pt x="263" y="126"/>
                  </a:lnTo>
                  <a:lnTo>
                    <a:pt x="251" y="111"/>
                  </a:lnTo>
                  <a:lnTo>
                    <a:pt x="238" y="96"/>
                  </a:lnTo>
                  <a:lnTo>
                    <a:pt x="224" y="82"/>
                  </a:lnTo>
                  <a:lnTo>
                    <a:pt x="208" y="70"/>
                  </a:lnTo>
                  <a:lnTo>
                    <a:pt x="205" y="69"/>
                  </a:lnTo>
                  <a:lnTo>
                    <a:pt x="198" y="66"/>
                  </a:lnTo>
                  <a:lnTo>
                    <a:pt x="188" y="63"/>
                  </a:lnTo>
                  <a:lnTo>
                    <a:pt x="174" y="58"/>
                  </a:lnTo>
                  <a:lnTo>
                    <a:pt x="158" y="53"/>
                  </a:lnTo>
                  <a:lnTo>
                    <a:pt x="141" y="47"/>
                  </a:lnTo>
                  <a:lnTo>
                    <a:pt x="122" y="40"/>
                  </a:lnTo>
                  <a:lnTo>
                    <a:pt x="103" y="34"/>
                  </a:lnTo>
                  <a:lnTo>
                    <a:pt x="84" y="27"/>
                  </a:lnTo>
                  <a:lnTo>
                    <a:pt x="65" y="21"/>
                  </a:lnTo>
                  <a:lnTo>
                    <a:pt x="48" y="16"/>
                  </a:lnTo>
                  <a:lnTo>
                    <a:pt x="32" y="11"/>
                  </a:lnTo>
                  <a:lnTo>
                    <a:pt x="19" y="6"/>
                  </a:lnTo>
                  <a:lnTo>
                    <a:pt x="9" y="2"/>
                  </a:lnTo>
                  <a:lnTo>
                    <a:pt x="2" y="0"/>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43" name="Freeform 65"/>
            <p:cNvSpPr>
              <a:spLocks/>
            </p:cNvSpPr>
            <p:nvPr/>
          </p:nvSpPr>
          <p:spPr bwMode="auto">
            <a:xfrm>
              <a:off x="1952" y="1438"/>
              <a:ext cx="1265" cy="1389"/>
            </a:xfrm>
            <a:custGeom>
              <a:avLst/>
              <a:gdLst>
                <a:gd name="T0" fmla="*/ 393 w 1265"/>
                <a:gd name="T1" fmla="*/ 335 h 1389"/>
                <a:gd name="T2" fmla="*/ 465 w 1265"/>
                <a:gd name="T3" fmla="*/ 456 h 1389"/>
                <a:gd name="T4" fmla="*/ 548 w 1265"/>
                <a:gd name="T5" fmla="*/ 595 h 1389"/>
                <a:gd name="T6" fmla="*/ 596 w 1265"/>
                <a:gd name="T7" fmla="*/ 681 h 1389"/>
                <a:gd name="T8" fmla="*/ 589 w 1265"/>
                <a:gd name="T9" fmla="*/ 694 h 1389"/>
                <a:gd name="T10" fmla="*/ 547 w 1265"/>
                <a:gd name="T11" fmla="*/ 693 h 1389"/>
                <a:gd name="T12" fmla="*/ 517 w 1265"/>
                <a:gd name="T13" fmla="*/ 678 h 1389"/>
                <a:gd name="T14" fmla="*/ 465 w 1265"/>
                <a:gd name="T15" fmla="*/ 653 h 1389"/>
                <a:gd name="T16" fmla="*/ 385 w 1265"/>
                <a:gd name="T17" fmla="*/ 616 h 1389"/>
                <a:gd name="T18" fmla="*/ 289 w 1265"/>
                <a:gd name="T19" fmla="*/ 569 h 1389"/>
                <a:gd name="T20" fmla="*/ 190 w 1265"/>
                <a:gd name="T21" fmla="*/ 522 h 1389"/>
                <a:gd name="T22" fmla="*/ 101 w 1265"/>
                <a:gd name="T23" fmla="*/ 481 h 1389"/>
                <a:gd name="T24" fmla="*/ 34 w 1265"/>
                <a:gd name="T25" fmla="*/ 448 h 1389"/>
                <a:gd name="T26" fmla="*/ 1 w 1265"/>
                <a:gd name="T27" fmla="*/ 433 h 1389"/>
                <a:gd name="T28" fmla="*/ 28 w 1265"/>
                <a:gd name="T29" fmla="*/ 484 h 1389"/>
                <a:gd name="T30" fmla="*/ 85 w 1265"/>
                <a:gd name="T31" fmla="*/ 589 h 1389"/>
                <a:gd name="T32" fmla="*/ 110 w 1265"/>
                <a:gd name="T33" fmla="*/ 613 h 1389"/>
                <a:gd name="T34" fmla="*/ 187 w 1265"/>
                <a:gd name="T35" fmla="*/ 659 h 1389"/>
                <a:gd name="T36" fmla="*/ 302 w 1265"/>
                <a:gd name="T37" fmla="*/ 727 h 1389"/>
                <a:gd name="T38" fmla="*/ 439 w 1265"/>
                <a:gd name="T39" fmla="*/ 808 h 1389"/>
                <a:gd name="T40" fmla="*/ 580 w 1265"/>
                <a:gd name="T41" fmla="*/ 891 h 1389"/>
                <a:gd name="T42" fmla="*/ 708 w 1265"/>
                <a:gd name="T43" fmla="*/ 964 h 1389"/>
                <a:gd name="T44" fmla="*/ 806 w 1265"/>
                <a:gd name="T45" fmla="*/ 1021 h 1389"/>
                <a:gd name="T46" fmla="*/ 854 w 1265"/>
                <a:gd name="T47" fmla="*/ 1048 h 1389"/>
                <a:gd name="T48" fmla="*/ 873 w 1265"/>
                <a:gd name="T49" fmla="*/ 1073 h 1389"/>
                <a:gd name="T50" fmla="*/ 904 w 1265"/>
                <a:gd name="T51" fmla="*/ 1122 h 1389"/>
                <a:gd name="T52" fmla="*/ 921 w 1265"/>
                <a:gd name="T53" fmla="*/ 1145 h 1389"/>
                <a:gd name="T54" fmla="*/ 950 w 1265"/>
                <a:gd name="T55" fmla="*/ 1186 h 1389"/>
                <a:gd name="T56" fmla="*/ 963 w 1265"/>
                <a:gd name="T57" fmla="*/ 1203 h 1389"/>
                <a:gd name="T58" fmla="*/ 1004 w 1265"/>
                <a:gd name="T59" fmla="*/ 1249 h 1389"/>
                <a:gd name="T60" fmla="*/ 1062 w 1265"/>
                <a:gd name="T61" fmla="*/ 1303 h 1389"/>
                <a:gd name="T62" fmla="*/ 1120 w 1265"/>
                <a:gd name="T63" fmla="*/ 1336 h 1389"/>
                <a:gd name="T64" fmla="*/ 1170 w 1265"/>
                <a:gd name="T65" fmla="*/ 1335 h 1389"/>
                <a:gd name="T66" fmla="*/ 1171 w 1265"/>
                <a:gd name="T67" fmla="*/ 1332 h 1389"/>
                <a:gd name="T68" fmla="*/ 1193 w 1265"/>
                <a:gd name="T69" fmla="*/ 1346 h 1389"/>
                <a:gd name="T70" fmla="*/ 1222 w 1265"/>
                <a:gd name="T71" fmla="*/ 1369 h 1389"/>
                <a:gd name="T72" fmla="*/ 1251 w 1265"/>
                <a:gd name="T73" fmla="*/ 1386 h 1389"/>
                <a:gd name="T74" fmla="*/ 1264 w 1265"/>
                <a:gd name="T75" fmla="*/ 1384 h 1389"/>
                <a:gd name="T76" fmla="*/ 1259 w 1265"/>
                <a:gd name="T77" fmla="*/ 1341 h 1389"/>
                <a:gd name="T78" fmla="*/ 1249 w 1265"/>
                <a:gd name="T79" fmla="*/ 1284 h 1389"/>
                <a:gd name="T80" fmla="*/ 1231 w 1265"/>
                <a:gd name="T81" fmla="*/ 1232 h 1389"/>
                <a:gd name="T82" fmla="*/ 1202 w 1265"/>
                <a:gd name="T83" fmla="*/ 1169 h 1389"/>
                <a:gd name="T84" fmla="*/ 1166 w 1265"/>
                <a:gd name="T85" fmla="*/ 1095 h 1389"/>
                <a:gd name="T86" fmla="*/ 1126 w 1265"/>
                <a:gd name="T87" fmla="*/ 1023 h 1389"/>
                <a:gd name="T88" fmla="*/ 852 w 1265"/>
                <a:gd name="T89" fmla="*/ 581 h 1389"/>
                <a:gd name="T90" fmla="*/ 811 w 1265"/>
                <a:gd name="T91" fmla="*/ 555 h 1389"/>
                <a:gd name="T92" fmla="*/ 752 w 1265"/>
                <a:gd name="T93" fmla="*/ 518 h 1389"/>
                <a:gd name="T94" fmla="*/ 706 w 1265"/>
                <a:gd name="T95" fmla="*/ 488 h 1389"/>
                <a:gd name="T96" fmla="*/ 683 w 1265"/>
                <a:gd name="T97" fmla="*/ 463 h 1389"/>
                <a:gd name="T98" fmla="*/ 651 w 1265"/>
                <a:gd name="T99" fmla="*/ 418 h 1389"/>
                <a:gd name="T100" fmla="*/ 624 w 1265"/>
                <a:gd name="T101" fmla="*/ 371 h 1389"/>
                <a:gd name="T102" fmla="*/ 612 w 1265"/>
                <a:gd name="T103" fmla="*/ 329 h 1389"/>
                <a:gd name="T104" fmla="*/ 630 w 1265"/>
                <a:gd name="T105" fmla="*/ 265 h 1389"/>
                <a:gd name="T106" fmla="*/ 667 w 1265"/>
                <a:gd name="T107" fmla="*/ 160 h 1389"/>
                <a:gd name="T108" fmla="*/ 682 w 1265"/>
                <a:gd name="T109" fmla="*/ 107 h 1389"/>
                <a:gd name="T110" fmla="*/ 664 w 1265"/>
                <a:gd name="T111" fmla="*/ 62 h 1389"/>
                <a:gd name="T112" fmla="*/ 626 w 1265"/>
                <a:gd name="T113" fmla="*/ 9 h 1389"/>
                <a:gd name="T114" fmla="*/ 607 w 1265"/>
                <a:gd name="T115" fmla="*/ 10 h 1389"/>
                <a:gd name="T116" fmla="*/ 541 w 1265"/>
                <a:gd name="T117" fmla="*/ 63 h 1389"/>
                <a:gd name="T118" fmla="*/ 450 w 1265"/>
                <a:gd name="T119" fmla="*/ 134 h 1389"/>
                <a:gd name="T120" fmla="*/ 383 w 1265"/>
                <a:gd name="T121" fmla="*/ 187 h 1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5"/>
                <a:gd name="T184" fmla="*/ 0 h 1389"/>
                <a:gd name="T185" fmla="*/ 1265 w 1265"/>
                <a:gd name="T186" fmla="*/ 1389 h 1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5" h="1389">
                  <a:moveTo>
                    <a:pt x="370" y="299"/>
                  </a:moveTo>
                  <a:lnTo>
                    <a:pt x="373" y="303"/>
                  </a:lnTo>
                  <a:lnTo>
                    <a:pt x="381" y="316"/>
                  </a:lnTo>
                  <a:lnTo>
                    <a:pt x="393" y="335"/>
                  </a:lnTo>
                  <a:lnTo>
                    <a:pt x="408" y="359"/>
                  </a:lnTo>
                  <a:lnTo>
                    <a:pt x="426" y="389"/>
                  </a:lnTo>
                  <a:lnTo>
                    <a:pt x="445" y="421"/>
                  </a:lnTo>
                  <a:lnTo>
                    <a:pt x="465" y="456"/>
                  </a:lnTo>
                  <a:lnTo>
                    <a:pt x="487" y="491"/>
                  </a:lnTo>
                  <a:lnTo>
                    <a:pt x="508" y="527"/>
                  </a:lnTo>
                  <a:lnTo>
                    <a:pt x="529" y="563"/>
                  </a:lnTo>
                  <a:lnTo>
                    <a:pt x="548" y="595"/>
                  </a:lnTo>
                  <a:lnTo>
                    <a:pt x="565" y="625"/>
                  </a:lnTo>
                  <a:lnTo>
                    <a:pt x="578" y="649"/>
                  </a:lnTo>
                  <a:lnTo>
                    <a:pt x="589" y="668"/>
                  </a:lnTo>
                  <a:lnTo>
                    <a:pt x="596" y="681"/>
                  </a:lnTo>
                  <a:lnTo>
                    <a:pt x="599" y="685"/>
                  </a:lnTo>
                  <a:lnTo>
                    <a:pt x="597" y="687"/>
                  </a:lnTo>
                  <a:lnTo>
                    <a:pt x="594" y="691"/>
                  </a:lnTo>
                  <a:lnTo>
                    <a:pt x="589" y="694"/>
                  </a:lnTo>
                  <a:lnTo>
                    <a:pt x="581" y="697"/>
                  </a:lnTo>
                  <a:lnTo>
                    <a:pt x="572" y="698"/>
                  </a:lnTo>
                  <a:lnTo>
                    <a:pt x="562" y="697"/>
                  </a:lnTo>
                  <a:lnTo>
                    <a:pt x="547" y="693"/>
                  </a:lnTo>
                  <a:lnTo>
                    <a:pt x="530" y="684"/>
                  </a:lnTo>
                  <a:lnTo>
                    <a:pt x="529" y="684"/>
                  </a:lnTo>
                  <a:lnTo>
                    <a:pt x="525" y="681"/>
                  </a:lnTo>
                  <a:lnTo>
                    <a:pt x="517" y="678"/>
                  </a:lnTo>
                  <a:lnTo>
                    <a:pt x="507" y="673"/>
                  </a:lnTo>
                  <a:lnTo>
                    <a:pt x="495" y="668"/>
                  </a:lnTo>
                  <a:lnTo>
                    <a:pt x="481" y="661"/>
                  </a:lnTo>
                  <a:lnTo>
                    <a:pt x="465" y="653"/>
                  </a:lnTo>
                  <a:lnTo>
                    <a:pt x="446" y="645"/>
                  </a:lnTo>
                  <a:lnTo>
                    <a:pt x="428" y="635"/>
                  </a:lnTo>
                  <a:lnTo>
                    <a:pt x="407" y="625"/>
                  </a:lnTo>
                  <a:lnTo>
                    <a:pt x="385" y="616"/>
                  </a:lnTo>
                  <a:lnTo>
                    <a:pt x="362" y="604"/>
                  </a:lnTo>
                  <a:lnTo>
                    <a:pt x="338" y="593"/>
                  </a:lnTo>
                  <a:lnTo>
                    <a:pt x="314" y="581"/>
                  </a:lnTo>
                  <a:lnTo>
                    <a:pt x="289" y="569"/>
                  </a:lnTo>
                  <a:lnTo>
                    <a:pt x="264" y="557"/>
                  </a:lnTo>
                  <a:lnTo>
                    <a:pt x="239" y="545"/>
                  </a:lnTo>
                  <a:lnTo>
                    <a:pt x="214" y="534"/>
                  </a:lnTo>
                  <a:lnTo>
                    <a:pt x="190" y="522"/>
                  </a:lnTo>
                  <a:lnTo>
                    <a:pt x="167" y="511"/>
                  </a:lnTo>
                  <a:lnTo>
                    <a:pt x="144" y="500"/>
                  </a:lnTo>
                  <a:lnTo>
                    <a:pt x="122" y="489"/>
                  </a:lnTo>
                  <a:lnTo>
                    <a:pt x="101" y="481"/>
                  </a:lnTo>
                  <a:lnTo>
                    <a:pt x="81" y="471"/>
                  </a:lnTo>
                  <a:lnTo>
                    <a:pt x="64" y="463"/>
                  </a:lnTo>
                  <a:lnTo>
                    <a:pt x="48" y="455"/>
                  </a:lnTo>
                  <a:lnTo>
                    <a:pt x="34" y="448"/>
                  </a:lnTo>
                  <a:lnTo>
                    <a:pt x="22" y="443"/>
                  </a:lnTo>
                  <a:lnTo>
                    <a:pt x="13" y="439"/>
                  </a:lnTo>
                  <a:lnTo>
                    <a:pt x="6" y="435"/>
                  </a:lnTo>
                  <a:lnTo>
                    <a:pt x="1" y="433"/>
                  </a:lnTo>
                  <a:lnTo>
                    <a:pt x="0" y="433"/>
                  </a:lnTo>
                  <a:lnTo>
                    <a:pt x="5" y="440"/>
                  </a:lnTo>
                  <a:lnTo>
                    <a:pt x="14" y="458"/>
                  </a:lnTo>
                  <a:lnTo>
                    <a:pt x="28" y="484"/>
                  </a:lnTo>
                  <a:lnTo>
                    <a:pt x="44" y="512"/>
                  </a:lnTo>
                  <a:lnTo>
                    <a:pt x="61" y="542"/>
                  </a:lnTo>
                  <a:lnTo>
                    <a:pt x="74" y="568"/>
                  </a:lnTo>
                  <a:lnTo>
                    <a:pt x="85" y="589"/>
                  </a:lnTo>
                  <a:lnTo>
                    <a:pt x="90" y="599"/>
                  </a:lnTo>
                  <a:lnTo>
                    <a:pt x="93" y="602"/>
                  </a:lnTo>
                  <a:lnTo>
                    <a:pt x="100" y="606"/>
                  </a:lnTo>
                  <a:lnTo>
                    <a:pt x="110" y="613"/>
                  </a:lnTo>
                  <a:lnTo>
                    <a:pt x="125" y="622"/>
                  </a:lnTo>
                  <a:lnTo>
                    <a:pt x="142" y="632"/>
                  </a:lnTo>
                  <a:lnTo>
                    <a:pt x="163" y="645"/>
                  </a:lnTo>
                  <a:lnTo>
                    <a:pt x="187" y="659"/>
                  </a:lnTo>
                  <a:lnTo>
                    <a:pt x="212" y="674"/>
                  </a:lnTo>
                  <a:lnTo>
                    <a:pt x="240" y="691"/>
                  </a:lnTo>
                  <a:lnTo>
                    <a:pt x="270" y="709"/>
                  </a:lnTo>
                  <a:lnTo>
                    <a:pt x="302" y="727"/>
                  </a:lnTo>
                  <a:lnTo>
                    <a:pt x="334" y="747"/>
                  </a:lnTo>
                  <a:lnTo>
                    <a:pt x="369" y="766"/>
                  </a:lnTo>
                  <a:lnTo>
                    <a:pt x="404" y="787"/>
                  </a:lnTo>
                  <a:lnTo>
                    <a:pt x="439" y="808"/>
                  </a:lnTo>
                  <a:lnTo>
                    <a:pt x="474" y="828"/>
                  </a:lnTo>
                  <a:lnTo>
                    <a:pt x="510" y="850"/>
                  </a:lnTo>
                  <a:lnTo>
                    <a:pt x="546" y="870"/>
                  </a:lnTo>
                  <a:lnTo>
                    <a:pt x="580" y="891"/>
                  </a:lnTo>
                  <a:lnTo>
                    <a:pt x="614" y="910"/>
                  </a:lnTo>
                  <a:lnTo>
                    <a:pt x="648" y="929"/>
                  </a:lnTo>
                  <a:lnTo>
                    <a:pt x="679" y="947"/>
                  </a:lnTo>
                  <a:lnTo>
                    <a:pt x="708" y="964"/>
                  </a:lnTo>
                  <a:lnTo>
                    <a:pt x="736" y="981"/>
                  </a:lnTo>
                  <a:lnTo>
                    <a:pt x="762" y="996"/>
                  </a:lnTo>
                  <a:lnTo>
                    <a:pt x="785" y="1009"/>
                  </a:lnTo>
                  <a:lnTo>
                    <a:pt x="806" y="1021"/>
                  </a:lnTo>
                  <a:lnTo>
                    <a:pt x="822" y="1031"/>
                  </a:lnTo>
                  <a:lnTo>
                    <a:pt x="837" y="1039"/>
                  </a:lnTo>
                  <a:lnTo>
                    <a:pt x="847" y="1043"/>
                  </a:lnTo>
                  <a:lnTo>
                    <a:pt x="854" y="1048"/>
                  </a:lnTo>
                  <a:lnTo>
                    <a:pt x="856" y="1049"/>
                  </a:lnTo>
                  <a:lnTo>
                    <a:pt x="859" y="1052"/>
                  </a:lnTo>
                  <a:lnTo>
                    <a:pt x="866" y="1061"/>
                  </a:lnTo>
                  <a:lnTo>
                    <a:pt x="873" y="1073"/>
                  </a:lnTo>
                  <a:lnTo>
                    <a:pt x="882" y="1087"/>
                  </a:lnTo>
                  <a:lnTo>
                    <a:pt x="891" y="1101"/>
                  </a:lnTo>
                  <a:lnTo>
                    <a:pt x="898" y="1113"/>
                  </a:lnTo>
                  <a:lnTo>
                    <a:pt x="904" y="1122"/>
                  </a:lnTo>
                  <a:lnTo>
                    <a:pt x="906" y="1125"/>
                  </a:lnTo>
                  <a:lnTo>
                    <a:pt x="908" y="1128"/>
                  </a:lnTo>
                  <a:lnTo>
                    <a:pt x="913" y="1135"/>
                  </a:lnTo>
                  <a:lnTo>
                    <a:pt x="921" y="1145"/>
                  </a:lnTo>
                  <a:lnTo>
                    <a:pt x="929" y="1158"/>
                  </a:lnTo>
                  <a:lnTo>
                    <a:pt x="938" y="1170"/>
                  </a:lnTo>
                  <a:lnTo>
                    <a:pt x="946" y="1179"/>
                  </a:lnTo>
                  <a:lnTo>
                    <a:pt x="950" y="1186"/>
                  </a:lnTo>
                  <a:lnTo>
                    <a:pt x="952" y="1189"/>
                  </a:lnTo>
                  <a:lnTo>
                    <a:pt x="953" y="1190"/>
                  </a:lnTo>
                  <a:lnTo>
                    <a:pt x="957" y="1195"/>
                  </a:lnTo>
                  <a:lnTo>
                    <a:pt x="963" y="1203"/>
                  </a:lnTo>
                  <a:lnTo>
                    <a:pt x="971" y="1212"/>
                  </a:lnTo>
                  <a:lnTo>
                    <a:pt x="981" y="1223"/>
                  </a:lnTo>
                  <a:lnTo>
                    <a:pt x="992" y="1235"/>
                  </a:lnTo>
                  <a:lnTo>
                    <a:pt x="1004" y="1249"/>
                  </a:lnTo>
                  <a:lnTo>
                    <a:pt x="1018" y="1263"/>
                  </a:lnTo>
                  <a:lnTo>
                    <a:pt x="1033" y="1277"/>
                  </a:lnTo>
                  <a:lnTo>
                    <a:pt x="1047" y="1290"/>
                  </a:lnTo>
                  <a:lnTo>
                    <a:pt x="1062" y="1303"/>
                  </a:lnTo>
                  <a:lnTo>
                    <a:pt x="1077" y="1314"/>
                  </a:lnTo>
                  <a:lnTo>
                    <a:pt x="1092" y="1323"/>
                  </a:lnTo>
                  <a:lnTo>
                    <a:pt x="1106" y="1331"/>
                  </a:lnTo>
                  <a:lnTo>
                    <a:pt x="1120" y="1336"/>
                  </a:lnTo>
                  <a:lnTo>
                    <a:pt x="1132" y="1338"/>
                  </a:lnTo>
                  <a:lnTo>
                    <a:pt x="1153" y="1338"/>
                  </a:lnTo>
                  <a:lnTo>
                    <a:pt x="1164" y="1337"/>
                  </a:lnTo>
                  <a:lnTo>
                    <a:pt x="1170" y="1335"/>
                  </a:lnTo>
                  <a:lnTo>
                    <a:pt x="1171" y="1333"/>
                  </a:lnTo>
                  <a:lnTo>
                    <a:pt x="1170" y="1332"/>
                  </a:lnTo>
                  <a:lnTo>
                    <a:pt x="1170" y="1331"/>
                  </a:lnTo>
                  <a:lnTo>
                    <a:pt x="1171" y="1332"/>
                  </a:lnTo>
                  <a:lnTo>
                    <a:pt x="1176" y="1335"/>
                  </a:lnTo>
                  <a:lnTo>
                    <a:pt x="1181" y="1338"/>
                  </a:lnTo>
                  <a:lnTo>
                    <a:pt x="1186" y="1342"/>
                  </a:lnTo>
                  <a:lnTo>
                    <a:pt x="1193" y="1346"/>
                  </a:lnTo>
                  <a:lnTo>
                    <a:pt x="1200" y="1351"/>
                  </a:lnTo>
                  <a:lnTo>
                    <a:pt x="1206" y="1357"/>
                  </a:lnTo>
                  <a:lnTo>
                    <a:pt x="1214" y="1363"/>
                  </a:lnTo>
                  <a:lnTo>
                    <a:pt x="1222" y="1369"/>
                  </a:lnTo>
                  <a:lnTo>
                    <a:pt x="1230" y="1374"/>
                  </a:lnTo>
                  <a:lnTo>
                    <a:pt x="1237" y="1378"/>
                  </a:lnTo>
                  <a:lnTo>
                    <a:pt x="1244" y="1382"/>
                  </a:lnTo>
                  <a:lnTo>
                    <a:pt x="1251" y="1386"/>
                  </a:lnTo>
                  <a:lnTo>
                    <a:pt x="1256" y="1388"/>
                  </a:lnTo>
                  <a:lnTo>
                    <a:pt x="1260" y="1388"/>
                  </a:lnTo>
                  <a:lnTo>
                    <a:pt x="1263" y="1387"/>
                  </a:lnTo>
                  <a:lnTo>
                    <a:pt x="1264" y="1384"/>
                  </a:lnTo>
                  <a:lnTo>
                    <a:pt x="1264" y="1379"/>
                  </a:lnTo>
                  <a:lnTo>
                    <a:pt x="1263" y="1366"/>
                  </a:lnTo>
                  <a:lnTo>
                    <a:pt x="1261" y="1354"/>
                  </a:lnTo>
                  <a:lnTo>
                    <a:pt x="1259" y="1341"/>
                  </a:lnTo>
                  <a:lnTo>
                    <a:pt x="1258" y="1328"/>
                  </a:lnTo>
                  <a:lnTo>
                    <a:pt x="1256" y="1315"/>
                  </a:lnTo>
                  <a:lnTo>
                    <a:pt x="1253" y="1300"/>
                  </a:lnTo>
                  <a:lnTo>
                    <a:pt x="1249" y="1284"/>
                  </a:lnTo>
                  <a:lnTo>
                    <a:pt x="1244" y="1267"/>
                  </a:lnTo>
                  <a:lnTo>
                    <a:pt x="1241" y="1257"/>
                  </a:lnTo>
                  <a:lnTo>
                    <a:pt x="1237" y="1245"/>
                  </a:lnTo>
                  <a:lnTo>
                    <a:pt x="1231" y="1232"/>
                  </a:lnTo>
                  <a:lnTo>
                    <a:pt x="1225" y="1218"/>
                  </a:lnTo>
                  <a:lnTo>
                    <a:pt x="1218" y="1202"/>
                  </a:lnTo>
                  <a:lnTo>
                    <a:pt x="1211" y="1185"/>
                  </a:lnTo>
                  <a:lnTo>
                    <a:pt x="1202" y="1169"/>
                  </a:lnTo>
                  <a:lnTo>
                    <a:pt x="1195" y="1151"/>
                  </a:lnTo>
                  <a:lnTo>
                    <a:pt x="1185" y="1133"/>
                  </a:lnTo>
                  <a:lnTo>
                    <a:pt x="1176" y="1114"/>
                  </a:lnTo>
                  <a:lnTo>
                    <a:pt x="1166" y="1095"/>
                  </a:lnTo>
                  <a:lnTo>
                    <a:pt x="1156" y="1076"/>
                  </a:lnTo>
                  <a:lnTo>
                    <a:pt x="1146" y="1058"/>
                  </a:lnTo>
                  <a:lnTo>
                    <a:pt x="1135" y="1040"/>
                  </a:lnTo>
                  <a:lnTo>
                    <a:pt x="1126" y="1023"/>
                  </a:lnTo>
                  <a:lnTo>
                    <a:pt x="1115" y="1006"/>
                  </a:lnTo>
                  <a:lnTo>
                    <a:pt x="859" y="585"/>
                  </a:lnTo>
                  <a:lnTo>
                    <a:pt x="857" y="584"/>
                  </a:lnTo>
                  <a:lnTo>
                    <a:pt x="852" y="581"/>
                  </a:lnTo>
                  <a:lnTo>
                    <a:pt x="845" y="576"/>
                  </a:lnTo>
                  <a:lnTo>
                    <a:pt x="835" y="570"/>
                  </a:lnTo>
                  <a:lnTo>
                    <a:pt x="823" y="563"/>
                  </a:lnTo>
                  <a:lnTo>
                    <a:pt x="811" y="555"/>
                  </a:lnTo>
                  <a:lnTo>
                    <a:pt x="797" y="545"/>
                  </a:lnTo>
                  <a:lnTo>
                    <a:pt x="782" y="536"/>
                  </a:lnTo>
                  <a:lnTo>
                    <a:pt x="767" y="527"/>
                  </a:lnTo>
                  <a:lnTo>
                    <a:pt x="752" y="518"/>
                  </a:lnTo>
                  <a:lnTo>
                    <a:pt x="739" y="509"/>
                  </a:lnTo>
                  <a:lnTo>
                    <a:pt x="727" y="501"/>
                  </a:lnTo>
                  <a:lnTo>
                    <a:pt x="716" y="494"/>
                  </a:lnTo>
                  <a:lnTo>
                    <a:pt x="706" y="488"/>
                  </a:lnTo>
                  <a:lnTo>
                    <a:pt x="701" y="485"/>
                  </a:lnTo>
                  <a:lnTo>
                    <a:pt x="697" y="483"/>
                  </a:lnTo>
                  <a:lnTo>
                    <a:pt x="691" y="473"/>
                  </a:lnTo>
                  <a:lnTo>
                    <a:pt x="683" y="463"/>
                  </a:lnTo>
                  <a:lnTo>
                    <a:pt x="675" y="452"/>
                  </a:lnTo>
                  <a:lnTo>
                    <a:pt x="667" y="441"/>
                  </a:lnTo>
                  <a:lnTo>
                    <a:pt x="658" y="430"/>
                  </a:lnTo>
                  <a:lnTo>
                    <a:pt x="651" y="418"/>
                  </a:lnTo>
                  <a:lnTo>
                    <a:pt x="643" y="406"/>
                  </a:lnTo>
                  <a:lnTo>
                    <a:pt x="637" y="395"/>
                  </a:lnTo>
                  <a:lnTo>
                    <a:pt x="630" y="383"/>
                  </a:lnTo>
                  <a:lnTo>
                    <a:pt x="624" y="371"/>
                  </a:lnTo>
                  <a:lnTo>
                    <a:pt x="620" y="360"/>
                  </a:lnTo>
                  <a:lnTo>
                    <a:pt x="616" y="349"/>
                  </a:lnTo>
                  <a:lnTo>
                    <a:pt x="614" y="339"/>
                  </a:lnTo>
                  <a:lnTo>
                    <a:pt x="612" y="329"/>
                  </a:lnTo>
                  <a:lnTo>
                    <a:pt x="613" y="319"/>
                  </a:lnTo>
                  <a:lnTo>
                    <a:pt x="615" y="310"/>
                  </a:lnTo>
                  <a:lnTo>
                    <a:pt x="621" y="290"/>
                  </a:lnTo>
                  <a:lnTo>
                    <a:pt x="630" y="265"/>
                  </a:lnTo>
                  <a:lnTo>
                    <a:pt x="639" y="237"/>
                  </a:lnTo>
                  <a:lnTo>
                    <a:pt x="649" y="209"/>
                  </a:lnTo>
                  <a:lnTo>
                    <a:pt x="658" y="183"/>
                  </a:lnTo>
                  <a:lnTo>
                    <a:pt x="667" y="160"/>
                  </a:lnTo>
                  <a:lnTo>
                    <a:pt x="673" y="141"/>
                  </a:lnTo>
                  <a:lnTo>
                    <a:pt x="676" y="129"/>
                  </a:lnTo>
                  <a:lnTo>
                    <a:pt x="680" y="118"/>
                  </a:lnTo>
                  <a:lnTo>
                    <a:pt x="682" y="107"/>
                  </a:lnTo>
                  <a:lnTo>
                    <a:pt x="681" y="96"/>
                  </a:lnTo>
                  <a:lnTo>
                    <a:pt x="676" y="82"/>
                  </a:lnTo>
                  <a:lnTo>
                    <a:pt x="671" y="73"/>
                  </a:lnTo>
                  <a:lnTo>
                    <a:pt x="664" y="62"/>
                  </a:lnTo>
                  <a:lnTo>
                    <a:pt x="654" y="47"/>
                  </a:lnTo>
                  <a:lnTo>
                    <a:pt x="643" y="33"/>
                  </a:lnTo>
                  <a:lnTo>
                    <a:pt x="634" y="20"/>
                  </a:lnTo>
                  <a:lnTo>
                    <a:pt x="626" y="9"/>
                  </a:lnTo>
                  <a:lnTo>
                    <a:pt x="620" y="2"/>
                  </a:lnTo>
                  <a:lnTo>
                    <a:pt x="618" y="0"/>
                  </a:lnTo>
                  <a:lnTo>
                    <a:pt x="615" y="3"/>
                  </a:lnTo>
                  <a:lnTo>
                    <a:pt x="607" y="10"/>
                  </a:lnTo>
                  <a:lnTo>
                    <a:pt x="595" y="19"/>
                  </a:lnTo>
                  <a:lnTo>
                    <a:pt x="579" y="32"/>
                  </a:lnTo>
                  <a:lnTo>
                    <a:pt x="562" y="47"/>
                  </a:lnTo>
                  <a:lnTo>
                    <a:pt x="541" y="63"/>
                  </a:lnTo>
                  <a:lnTo>
                    <a:pt x="518" y="80"/>
                  </a:lnTo>
                  <a:lnTo>
                    <a:pt x="495" y="98"/>
                  </a:lnTo>
                  <a:lnTo>
                    <a:pt x="472" y="116"/>
                  </a:lnTo>
                  <a:lnTo>
                    <a:pt x="450" y="134"/>
                  </a:lnTo>
                  <a:lnTo>
                    <a:pt x="430" y="150"/>
                  </a:lnTo>
                  <a:lnTo>
                    <a:pt x="412" y="165"/>
                  </a:lnTo>
                  <a:lnTo>
                    <a:pt x="396" y="177"/>
                  </a:lnTo>
                  <a:lnTo>
                    <a:pt x="383" y="187"/>
                  </a:lnTo>
                  <a:lnTo>
                    <a:pt x="376" y="194"/>
                  </a:lnTo>
                  <a:lnTo>
                    <a:pt x="373" y="196"/>
                  </a:lnTo>
                  <a:lnTo>
                    <a:pt x="370" y="299"/>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8144" name="Freeform 66"/>
            <p:cNvSpPr>
              <a:spLocks/>
            </p:cNvSpPr>
            <p:nvPr/>
          </p:nvSpPr>
          <p:spPr bwMode="auto">
            <a:xfrm>
              <a:off x="1943" y="1419"/>
              <a:ext cx="1275" cy="1399"/>
            </a:xfrm>
            <a:custGeom>
              <a:avLst/>
              <a:gdLst>
                <a:gd name="T0" fmla="*/ 384 w 1275"/>
                <a:gd name="T1" fmla="*/ 318 h 1399"/>
                <a:gd name="T2" fmla="*/ 449 w 1275"/>
                <a:gd name="T3" fmla="*/ 424 h 1399"/>
                <a:gd name="T4" fmla="*/ 533 w 1275"/>
                <a:gd name="T5" fmla="*/ 567 h 1399"/>
                <a:gd name="T6" fmla="*/ 594 w 1275"/>
                <a:gd name="T7" fmla="*/ 673 h 1399"/>
                <a:gd name="T8" fmla="*/ 599 w 1275"/>
                <a:gd name="T9" fmla="*/ 696 h 1399"/>
                <a:gd name="T10" fmla="*/ 566 w 1275"/>
                <a:gd name="T11" fmla="*/ 702 h 1399"/>
                <a:gd name="T12" fmla="*/ 529 w 1275"/>
                <a:gd name="T13" fmla="*/ 686 h 1399"/>
                <a:gd name="T14" fmla="*/ 485 w 1275"/>
                <a:gd name="T15" fmla="*/ 666 h 1399"/>
                <a:gd name="T16" fmla="*/ 410 w 1275"/>
                <a:gd name="T17" fmla="*/ 630 h 1399"/>
                <a:gd name="T18" fmla="*/ 316 w 1275"/>
                <a:gd name="T19" fmla="*/ 585 h 1399"/>
                <a:gd name="T20" fmla="*/ 216 w 1275"/>
                <a:gd name="T21" fmla="*/ 538 h 1399"/>
                <a:gd name="T22" fmla="*/ 123 w 1275"/>
                <a:gd name="T23" fmla="*/ 493 h 1399"/>
                <a:gd name="T24" fmla="*/ 48 w 1275"/>
                <a:gd name="T25" fmla="*/ 458 h 1399"/>
                <a:gd name="T26" fmla="*/ 6 w 1275"/>
                <a:gd name="T27" fmla="*/ 438 h 1399"/>
                <a:gd name="T28" fmla="*/ 14 w 1275"/>
                <a:gd name="T29" fmla="*/ 461 h 1399"/>
                <a:gd name="T30" fmla="*/ 75 w 1275"/>
                <a:gd name="T31" fmla="*/ 572 h 1399"/>
                <a:gd name="T32" fmla="*/ 101 w 1275"/>
                <a:gd name="T33" fmla="*/ 610 h 1399"/>
                <a:gd name="T34" fmla="*/ 164 w 1275"/>
                <a:gd name="T35" fmla="*/ 650 h 1399"/>
                <a:gd name="T36" fmla="*/ 272 w 1275"/>
                <a:gd name="T37" fmla="*/ 714 h 1399"/>
                <a:gd name="T38" fmla="*/ 407 w 1275"/>
                <a:gd name="T39" fmla="*/ 793 h 1399"/>
                <a:gd name="T40" fmla="*/ 550 w 1275"/>
                <a:gd name="T41" fmla="*/ 876 h 1399"/>
                <a:gd name="T42" fmla="*/ 684 w 1275"/>
                <a:gd name="T43" fmla="*/ 954 h 1399"/>
                <a:gd name="T44" fmla="*/ 791 w 1275"/>
                <a:gd name="T45" fmla="*/ 1016 h 1399"/>
                <a:gd name="T46" fmla="*/ 854 w 1275"/>
                <a:gd name="T47" fmla="*/ 1051 h 1399"/>
                <a:gd name="T48" fmla="*/ 873 w 1275"/>
                <a:gd name="T49" fmla="*/ 1069 h 1399"/>
                <a:gd name="T50" fmla="*/ 905 w 1275"/>
                <a:gd name="T51" fmla="*/ 1121 h 1399"/>
                <a:gd name="T52" fmla="*/ 920 w 1275"/>
                <a:gd name="T53" fmla="*/ 1143 h 1399"/>
                <a:gd name="T54" fmla="*/ 953 w 1275"/>
                <a:gd name="T55" fmla="*/ 1187 h 1399"/>
                <a:gd name="T56" fmla="*/ 965 w 1275"/>
                <a:gd name="T57" fmla="*/ 1204 h 1399"/>
                <a:gd name="T58" fmla="*/ 1000 w 1275"/>
                <a:gd name="T59" fmla="*/ 1244 h 1399"/>
                <a:gd name="T60" fmla="*/ 1055 w 1275"/>
                <a:gd name="T61" fmla="*/ 1299 h 1399"/>
                <a:gd name="T62" fmla="*/ 1115 w 1275"/>
                <a:gd name="T63" fmla="*/ 1341 h 1399"/>
                <a:gd name="T64" fmla="*/ 1173 w 1275"/>
                <a:gd name="T65" fmla="*/ 1347 h 1399"/>
                <a:gd name="T66" fmla="*/ 1179 w 1275"/>
                <a:gd name="T67" fmla="*/ 1341 h 1399"/>
                <a:gd name="T68" fmla="*/ 1195 w 1275"/>
                <a:gd name="T69" fmla="*/ 1352 h 1399"/>
                <a:gd name="T70" fmla="*/ 1224 w 1275"/>
                <a:gd name="T71" fmla="*/ 1373 h 1399"/>
                <a:gd name="T72" fmla="*/ 1254 w 1275"/>
                <a:gd name="T73" fmla="*/ 1392 h 1399"/>
                <a:gd name="T74" fmla="*/ 1273 w 1275"/>
                <a:gd name="T75" fmla="*/ 1397 h 1399"/>
                <a:gd name="T76" fmla="*/ 1271 w 1275"/>
                <a:gd name="T77" fmla="*/ 1364 h 1399"/>
                <a:gd name="T78" fmla="*/ 1263 w 1275"/>
                <a:gd name="T79" fmla="*/ 1309 h 1399"/>
                <a:gd name="T80" fmla="*/ 1247 w 1275"/>
                <a:gd name="T81" fmla="*/ 1254 h 1399"/>
                <a:gd name="T82" fmla="*/ 1221 w 1275"/>
                <a:gd name="T83" fmla="*/ 1194 h 1399"/>
                <a:gd name="T84" fmla="*/ 1185 w 1275"/>
                <a:gd name="T85" fmla="*/ 1122 h 1399"/>
                <a:gd name="T86" fmla="*/ 1144 w 1275"/>
                <a:gd name="T87" fmla="*/ 1047 h 1399"/>
                <a:gd name="T88" fmla="*/ 864 w 1275"/>
                <a:gd name="T89" fmla="*/ 588 h 1399"/>
                <a:gd name="T90" fmla="*/ 830 w 1275"/>
                <a:gd name="T91" fmla="*/ 567 h 1399"/>
                <a:gd name="T92" fmla="*/ 773 w 1275"/>
                <a:gd name="T93" fmla="*/ 531 h 1399"/>
                <a:gd name="T94" fmla="*/ 722 w 1275"/>
                <a:gd name="T95" fmla="*/ 498 h 1399"/>
                <a:gd name="T96" fmla="*/ 696 w 1275"/>
                <a:gd name="T97" fmla="*/ 476 h 1399"/>
                <a:gd name="T98" fmla="*/ 663 w 1275"/>
                <a:gd name="T99" fmla="*/ 433 h 1399"/>
                <a:gd name="T100" fmla="*/ 635 w 1275"/>
                <a:gd name="T101" fmla="*/ 386 h 1399"/>
                <a:gd name="T102" fmla="*/ 619 w 1275"/>
                <a:gd name="T103" fmla="*/ 341 h 1399"/>
                <a:gd name="T104" fmla="*/ 626 w 1275"/>
                <a:gd name="T105" fmla="*/ 292 h 1399"/>
                <a:gd name="T106" fmla="*/ 663 w 1275"/>
                <a:gd name="T107" fmla="*/ 184 h 1399"/>
                <a:gd name="T108" fmla="*/ 685 w 1275"/>
                <a:gd name="T109" fmla="*/ 119 h 1399"/>
                <a:gd name="T110" fmla="*/ 676 w 1275"/>
                <a:gd name="T111" fmla="*/ 74 h 1399"/>
                <a:gd name="T112" fmla="*/ 639 w 1275"/>
                <a:gd name="T113" fmla="*/ 20 h 1399"/>
                <a:gd name="T114" fmla="*/ 620 w 1275"/>
                <a:gd name="T115" fmla="*/ 3 h 1399"/>
                <a:gd name="T116" fmla="*/ 566 w 1275"/>
                <a:gd name="T117" fmla="*/ 47 h 1399"/>
                <a:gd name="T118" fmla="*/ 476 w 1275"/>
                <a:gd name="T119" fmla="*/ 117 h 1399"/>
                <a:gd name="T120" fmla="*/ 399 w 1275"/>
                <a:gd name="T121" fmla="*/ 178 h 1399"/>
                <a:gd name="T122" fmla="*/ 373 w 1275"/>
                <a:gd name="T123" fmla="*/ 301 h 1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5"/>
                <a:gd name="T187" fmla="*/ 0 h 1399"/>
                <a:gd name="T188" fmla="*/ 1275 w 1275"/>
                <a:gd name="T189" fmla="*/ 1399 h 1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5" h="1399">
                  <a:moveTo>
                    <a:pt x="373" y="301"/>
                  </a:moveTo>
                  <a:lnTo>
                    <a:pt x="373" y="301"/>
                  </a:lnTo>
                  <a:lnTo>
                    <a:pt x="376" y="305"/>
                  </a:lnTo>
                  <a:lnTo>
                    <a:pt x="384" y="318"/>
                  </a:lnTo>
                  <a:lnTo>
                    <a:pt x="396" y="337"/>
                  </a:lnTo>
                  <a:lnTo>
                    <a:pt x="411" y="362"/>
                  </a:lnTo>
                  <a:lnTo>
                    <a:pt x="429" y="392"/>
                  </a:lnTo>
                  <a:lnTo>
                    <a:pt x="449" y="424"/>
                  </a:lnTo>
                  <a:lnTo>
                    <a:pt x="469" y="459"/>
                  </a:lnTo>
                  <a:lnTo>
                    <a:pt x="491" y="495"/>
                  </a:lnTo>
                  <a:lnTo>
                    <a:pt x="512" y="531"/>
                  </a:lnTo>
                  <a:lnTo>
                    <a:pt x="533" y="567"/>
                  </a:lnTo>
                  <a:lnTo>
                    <a:pt x="552" y="599"/>
                  </a:lnTo>
                  <a:lnTo>
                    <a:pt x="569" y="629"/>
                  </a:lnTo>
                  <a:lnTo>
                    <a:pt x="583" y="654"/>
                  </a:lnTo>
                  <a:lnTo>
                    <a:pt x="594" y="673"/>
                  </a:lnTo>
                  <a:lnTo>
                    <a:pt x="601" y="686"/>
                  </a:lnTo>
                  <a:lnTo>
                    <a:pt x="604" y="690"/>
                  </a:lnTo>
                  <a:lnTo>
                    <a:pt x="602" y="692"/>
                  </a:lnTo>
                  <a:lnTo>
                    <a:pt x="599" y="696"/>
                  </a:lnTo>
                  <a:lnTo>
                    <a:pt x="594" y="699"/>
                  </a:lnTo>
                  <a:lnTo>
                    <a:pt x="586" y="702"/>
                  </a:lnTo>
                  <a:lnTo>
                    <a:pt x="577" y="703"/>
                  </a:lnTo>
                  <a:lnTo>
                    <a:pt x="566" y="702"/>
                  </a:lnTo>
                  <a:lnTo>
                    <a:pt x="551" y="698"/>
                  </a:lnTo>
                  <a:lnTo>
                    <a:pt x="534" y="689"/>
                  </a:lnTo>
                  <a:lnTo>
                    <a:pt x="533" y="689"/>
                  </a:lnTo>
                  <a:lnTo>
                    <a:pt x="529" y="686"/>
                  </a:lnTo>
                  <a:lnTo>
                    <a:pt x="521" y="683"/>
                  </a:lnTo>
                  <a:lnTo>
                    <a:pt x="511" y="678"/>
                  </a:lnTo>
                  <a:lnTo>
                    <a:pt x="499" y="673"/>
                  </a:lnTo>
                  <a:lnTo>
                    <a:pt x="485" y="666"/>
                  </a:lnTo>
                  <a:lnTo>
                    <a:pt x="469" y="658"/>
                  </a:lnTo>
                  <a:lnTo>
                    <a:pt x="450" y="650"/>
                  </a:lnTo>
                  <a:lnTo>
                    <a:pt x="431" y="640"/>
                  </a:lnTo>
                  <a:lnTo>
                    <a:pt x="410" y="630"/>
                  </a:lnTo>
                  <a:lnTo>
                    <a:pt x="388" y="620"/>
                  </a:lnTo>
                  <a:lnTo>
                    <a:pt x="365" y="608"/>
                  </a:lnTo>
                  <a:lnTo>
                    <a:pt x="341" y="597"/>
                  </a:lnTo>
                  <a:lnTo>
                    <a:pt x="316" y="585"/>
                  </a:lnTo>
                  <a:lnTo>
                    <a:pt x="291" y="573"/>
                  </a:lnTo>
                  <a:lnTo>
                    <a:pt x="266" y="561"/>
                  </a:lnTo>
                  <a:lnTo>
                    <a:pt x="241" y="549"/>
                  </a:lnTo>
                  <a:lnTo>
                    <a:pt x="216" y="538"/>
                  </a:lnTo>
                  <a:lnTo>
                    <a:pt x="192" y="526"/>
                  </a:lnTo>
                  <a:lnTo>
                    <a:pt x="168" y="515"/>
                  </a:lnTo>
                  <a:lnTo>
                    <a:pt x="145" y="504"/>
                  </a:lnTo>
                  <a:lnTo>
                    <a:pt x="123" y="493"/>
                  </a:lnTo>
                  <a:lnTo>
                    <a:pt x="102" y="484"/>
                  </a:lnTo>
                  <a:lnTo>
                    <a:pt x="82" y="474"/>
                  </a:lnTo>
                  <a:lnTo>
                    <a:pt x="65" y="466"/>
                  </a:lnTo>
                  <a:lnTo>
                    <a:pt x="48" y="458"/>
                  </a:lnTo>
                  <a:lnTo>
                    <a:pt x="34" y="451"/>
                  </a:lnTo>
                  <a:lnTo>
                    <a:pt x="22" y="446"/>
                  </a:lnTo>
                  <a:lnTo>
                    <a:pt x="13" y="442"/>
                  </a:lnTo>
                  <a:lnTo>
                    <a:pt x="6" y="438"/>
                  </a:lnTo>
                  <a:lnTo>
                    <a:pt x="1" y="436"/>
                  </a:lnTo>
                  <a:lnTo>
                    <a:pt x="0" y="436"/>
                  </a:lnTo>
                  <a:lnTo>
                    <a:pt x="5" y="443"/>
                  </a:lnTo>
                  <a:lnTo>
                    <a:pt x="14" y="461"/>
                  </a:lnTo>
                  <a:lnTo>
                    <a:pt x="28" y="487"/>
                  </a:lnTo>
                  <a:lnTo>
                    <a:pt x="44" y="516"/>
                  </a:lnTo>
                  <a:lnTo>
                    <a:pt x="61" y="546"/>
                  </a:lnTo>
                  <a:lnTo>
                    <a:pt x="75" y="572"/>
                  </a:lnTo>
                  <a:lnTo>
                    <a:pt x="86" y="593"/>
                  </a:lnTo>
                  <a:lnTo>
                    <a:pt x="91" y="603"/>
                  </a:lnTo>
                  <a:lnTo>
                    <a:pt x="94" y="606"/>
                  </a:lnTo>
                  <a:lnTo>
                    <a:pt x="101" y="610"/>
                  </a:lnTo>
                  <a:lnTo>
                    <a:pt x="111" y="617"/>
                  </a:lnTo>
                  <a:lnTo>
                    <a:pt x="126" y="626"/>
                  </a:lnTo>
                  <a:lnTo>
                    <a:pt x="143" y="637"/>
                  </a:lnTo>
                  <a:lnTo>
                    <a:pt x="164" y="650"/>
                  </a:lnTo>
                  <a:lnTo>
                    <a:pt x="188" y="664"/>
                  </a:lnTo>
                  <a:lnTo>
                    <a:pt x="214" y="679"/>
                  </a:lnTo>
                  <a:lnTo>
                    <a:pt x="242" y="696"/>
                  </a:lnTo>
                  <a:lnTo>
                    <a:pt x="272" y="714"/>
                  </a:lnTo>
                  <a:lnTo>
                    <a:pt x="304" y="732"/>
                  </a:lnTo>
                  <a:lnTo>
                    <a:pt x="337" y="752"/>
                  </a:lnTo>
                  <a:lnTo>
                    <a:pt x="372" y="772"/>
                  </a:lnTo>
                  <a:lnTo>
                    <a:pt x="407" y="793"/>
                  </a:lnTo>
                  <a:lnTo>
                    <a:pt x="442" y="814"/>
                  </a:lnTo>
                  <a:lnTo>
                    <a:pt x="478" y="834"/>
                  </a:lnTo>
                  <a:lnTo>
                    <a:pt x="514" y="856"/>
                  </a:lnTo>
                  <a:lnTo>
                    <a:pt x="550" y="876"/>
                  </a:lnTo>
                  <a:lnTo>
                    <a:pt x="585" y="897"/>
                  </a:lnTo>
                  <a:lnTo>
                    <a:pt x="619" y="917"/>
                  </a:lnTo>
                  <a:lnTo>
                    <a:pt x="653" y="936"/>
                  </a:lnTo>
                  <a:lnTo>
                    <a:pt x="684" y="954"/>
                  </a:lnTo>
                  <a:lnTo>
                    <a:pt x="714" y="971"/>
                  </a:lnTo>
                  <a:lnTo>
                    <a:pt x="742" y="988"/>
                  </a:lnTo>
                  <a:lnTo>
                    <a:pt x="768" y="1003"/>
                  </a:lnTo>
                  <a:lnTo>
                    <a:pt x="791" y="1016"/>
                  </a:lnTo>
                  <a:lnTo>
                    <a:pt x="812" y="1028"/>
                  </a:lnTo>
                  <a:lnTo>
                    <a:pt x="829" y="1038"/>
                  </a:lnTo>
                  <a:lnTo>
                    <a:pt x="844" y="1046"/>
                  </a:lnTo>
                  <a:lnTo>
                    <a:pt x="854" y="1051"/>
                  </a:lnTo>
                  <a:lnTo>
                    <a:pt x="861" y="1056"/>
                  </a:lnTo>
                  <a:lnTo>
                    <a:pt x="863" y="1057"/>
                  </a:lnTo>
                  <a:lnTo>
                    <a:pt x="866" y="1060"/>
                  </a:lnTo>
                  <a:lnTo>
                    <a:pt x="873" y="1069"/>
                  </a:lnTo>
                  <a:lnTo>
                    <a:pt x="880" y="1081"/>
                  </a:lnTo>
                  <a:lnTo>
                    <a:pt x="889" y="1095"/>
                  </a:lnTo>
                  <a:lnTo>
                    <a:pt x="898" y="1109"/>
                  </a:lnTo>
                  <a:lnTo>
                    <a:pt x="905" y="1121"/>
                  </a:lnTo>
                  <a:lnTo>
                    <a:pt x="911" y="1130"/>
                  </a:lnTo>
                  <a:lnTo>
                    <a:pt x="913" y="1133"/>
                  </a:lnTo>
                  <a:lnTo>
                    <a:pt x="915" y="1136"/>
                  </a:lnTo>
                  <a:lnTo>
                    <a:pt x="920" y="1143"/>
                  </a:lnTo>
                  <a:lnTo>
                    <a:pt x="928" y="1153"/>
                  </a:lnTo>
                  <a:lnTo>
                    <a:pt x="936" y="1166"/>
                  </a:lnTo>
                  <a:lnTo>
                    <a:pt x="945" y="1178"/>
                  </a:lnTo>
                  <a:lnTo>
                    <a:pt x="953" y="1187"/>
                  </a:lnTo>
                  <a:lnTo>
                    <a:pt x="958" y="1195"/>
                  </a:lnTo>
                  <a:lnTo>
                    <a:pt x="960" y="1198"/>
                  </a:lnTo>
                  <a:lnTo>
                    <a:pt x="961" y="1199"/>
                  </a:lnTo>
                  <a:lnTo>
                    <a:pt x="965" y="1204"/>
                  </a:lnTo>
                  <a:lnTo>
                    <a:pt x="971" y="1212"/>
                  </a:lnTo>
                  <a:lnTo>
                    <a:pt x="979" y="1221"/>
                  </a:lnTo>
                  <a:lnTo>
                    <a:pt x="989" y="1232"/>
                  </a:lnTo>
                  <a:lnTo>
                    <a:pt x="1000" y="1244"/>
                  </a:lnTo>
                  <a:lnTo>
                    <a:pt x="1012" y="1258"/>
                  </a:lnTo>
                  <a:lnTo>
                    <a:pt x="1026" y="1272"/>
                  </a:lnTo>
                  <a:lnTo>
                    <a:pt x="1041" y="1286"/>
                  </a:lnTo>
                  <a:lnTo>
                    <a:pt x="1055" y="1299"/>
                  </a:lnTo>
                  <a:lnTo>
                    <a:pt x="1070" y="1312"/>
                  </a:lnTo>
                  <a:lnTo>
                    <a:pt x="1086" y="1323"/>
                  </a:lnTo>
                  <a:lnTo>
                    <a:pt x="1101" y="1333"/>
                  </a:lnTo>
                  <a:lnTo>
                    <a:pt x="1115" y="1341"/>
                  </a:lnTo>
                  <a:lnTo>
                    <a:pt x="1129" y="1346"/>
                  </a:lnTo>
                  <a:lnTo>
                    <a:pt x="1141" y="1348"/>
                  </a:lnTo>
                  <a:lnTo>
                    <a:pt x="1162" y="1348"/>
                  </a:lnTo>
                  <a:lnTo>
                    <a:pt x="1173" y="1347"/>
                  </a:lnTo>
                  <a:lnTo>
                    <a:pt x="1179" y="1345"/>
                  </a:lnTo>
                  <a:lnTo>
                    <a:pt x="1180" y="1343"/>
                  </a:lnTo>
                  <a:lnTo>
                    <a:pt x="1179" y="1342"/>
                  </a:lnTo>
                  <a:lnTo>
                    <a:pt x="1179" y="1341"/>
                  </a:lnTo>
                  <a:lnTo>
                    <a:pt x="1180" y="1342"/>
                  </a:lnTo>
                  <a:lnTo>
                    <a:pt x="1185" y="1345"/>
                  </a:lnTo>
                  <a:lnTo>
                    <a:pt x="1190" y="1348"/>
                  </a:lnTo>
                  <a:lnTo>
                    <a:pt x="1195" y="1352"/>
                  </a:lnTo>
                  <a:lnTo>
                    <a:pt x="1202" y="1356"/>
                  </a:lnTo>
                  <a:lnTo>
                    <a:pt x="1209" y="1361"/>
                  </a:lnTo>
                  <a:lnTo>
                    <a:pt x="1216" y="1367"/>
                  </a:lnTo>
                  <a:lnTo>
                    <a:pt x="1224" y="1373"/>
                  </a:lnTo>
                  <a:lnTo>
                    <a:pt x="1232" y="1379"/>
                  </a:lnTo>
                  <a:lnTo>
                    <a:pt x="1240" y="1384"/>
                  </a:lnTo>
                  <a:lnTo>
                    <a:pt x="1247" y="1388"/>
                  </a:lnTo>
                  <a:lnTo>
                    <a:pt x="1254" y="1392"/>
                  </a:lnTo>
                  <a:lnTo>
                    <a:pt x="1261" y="1396"/>
                  </a:lnTo>
                  <a:lnTo>
                    <a:pt x="1266" y="1398"/>
                  </a:lnTo>
                  <a:lnTo>
                    <a:pt x="1270" y="1398"/>
                  </a:lnTo>
                  <a:lnTo>
                    <a:pt x="1273" y="1397"/>
                  </a:lnTo>
                  <a:lnTo>
                    <a:pt x="1274" y="1394"/>
                  </a:lnTo>
                  <a:lnTo>
                    <a:pt x="1274" y="1389"/>
                  </a:lnTo>
                  <a:lnTo>
                    <a:pt x="1273" y="1376"/>
                  </a:lnTo>
                  <a:lnTo>
                    <a:pt x="1271" y="1364"/>
                  </a:lnTo>
                  <a:lnTo>
                    <a:pt x="1269" y="1351"/>
                  </a:lnTo>
                  <a:lnTo>
                    <a:pt x="1268" y="1338"/>
                  </a:lnTo>
                  <a:lnTo>
                    <a:pt x="1266" y="1324"/>
                  </a:lnTo>
                  <a:lnTo>
                    <a:pt x="1263" y="1309"/>
                  </a:lnTo>
                  <a:lnTo>
                    <a:pt x="1259" y="1293"/>
                  </a:lnTo>
                  <a:lnTo>
                    <a:pt x="1254" y="1276"/>
                  </a:lnTo>
                  <a:lnTo>
                    <a:pt x="1251" y="1266"/>
                  </a:lnTo>
                  <a:lnTo>
                    <a:pt x="1247" y="1254"/>
                  </a:lnTo>
                  <a:lnTo>
                    <a:pt x="1241" y="1241"/>
                  </a:lnTo>
                  <a:lnTo>
                    <a:pt x="1235" y="1227"/>
                  </a:lnTo>
                  <a:lnTo>
                    <a:pt x="1228" y="1211"/>
                  </a:lnTo>
                  <a:lnTo>
                    <a:pt x="1221" y="1194"/>
                  </a:lnTo>
                  <a:lnTo>
                    <a:pt x="1212" y="1177"/>
                  </a:lnTo>
                  <a:lnTo>
                    <a:pt x="1204" y="1159"/>
                  </a:lnTo>
                  <a:lnTo>
                    <a:pt x="1194" y="1141"/>
                  </a:lnTo>
                  <a:lnTo>
                    <a:pt x="1185" y="1122"/>
                  </a:lnTo>
                  <a:lnTo>
                    <a:pt x="1175" y="1103"/>
                  </a:lnTo>
                  <a:lnTo>
                    <a:pt x="1165" y="1084"/>
                  </a:lnTo>
                  <a:lnTo>
                    <a:pt x="1155" y="1066"/>
                  </a:lnTo>
                  <a:lnTo>
                    <a:pt x="1144" y="1047"/>
                  </a:lnTo>
                  <a:lnTo>
                    <a:pt x="1135" y="1030"/>
                  </a:lnTo>
                  <a:lnTo>
                    <a:pt x="1124" y="1013"/>
                  </a:lnTo>
                  <a:lnTo>
                    <a:pt x="866" y="589"/>
                  </a:lnTo>
                  <a:lnTo>
                    <a:pt x="864" y="588"/>
                  </a:lnTo>
                  <a:lnTo>
                    <a:pt x="859" y="585"/>
                  </a:lnTo>
                  <a:lnTo>
                    <a:pt x="852" y="580"/>
                  </a:lnTo>
                  <a:lnTo>
                    <a:pt x="842" y="574"/>
                  </a:lnTo>
                  <a:lnTo>
                    <a:pt x="830" y="567"/>
                  </a:lnTo>
                  <a:lnTo>
                    <a:pt x="817" y="559"/>
                  </a:lnTo>
                  <a:lnTo>
                    <a:pt x="803" y="549"/>
                  </a:lnTo>
                  <a:lnTo>
                    <a:pt x="788" y="540"/>
                  </a:lnTo>
                  <a:lnTo>
                    <a:pt x="773" y="531"/>
                  </a:lnTo>
                  <a:lnTo>
                    <a:pt x="758" y="522"/>
                  </a:lnTo>
                  <a:lnTo>
                    <a:pt x="745" y="513"/>
                  </a:lnTo>
                  <a:lnTo>
                    <a:pt x="733" y="505"/>
                  </a:lnTo>
                  <a:lnTo>
                    <a:pt x="722" y="498"/>
                  </a:lnTo>
                  <a:lnTo>
                    <a:pt x="712" y="492"/>
                  </a:lnTo>
                  <a:lnTo>
                    <a:pt x="707" y="488"/>
                  </a:lnTo>
                  <a:lnTo>
                    <a:pt x="703" y="486"/>
                  </a:lnTo>
                  <a:lnTo>
                    <a:pt x="696" y="476"/>
                  </a:lnTo>
                  <a:lnTo>
                    <a:pt x="688" y="466"/>
                  </a:lnTo>
                  <a:lnTo>
                    <a:pt x="680" y="455"/>
                  </a:lnTo>
                  <a:lnTo>
                    <a:pt x="672" y="444"/>
                  </a:lnTo>
                  <a:lnTo>
                    <a:pt x="663" y="433"/>
                  </a:lnTo>
                  <a:lnTo>
                    <a:pt x="656" y="421"/>
                  </a:lnTo>
                  <a:lnTo>
                    <a:pt x="648" y="409"/>
                  </a:lnTo>
                  <a:lnTo>
                    <a:pt x="642" y="398"/>
                  </a:lnTo>
                  <a:lnTo>
                    <a:pt x="635" y="386"/>
                  </a:lnTo>
                  <a:lnTo>
                    <a:pt x="629" y="374"/>
                  </a:lnTo>
                  <a:lnTo>
                    <a:pt x="625" y="363"/>
                  </a:lnTo>
                  <a:lnTo>
                    <a:pt x="621" y="352"/>
                  </a:lnTo>
                  <a:lnTo>
                    <a:pt x="619" y="341"/>
                  </a:lnTo>
                  <a:lnTo>
                    <a:pt x="617" y="331"/>
                  </a:lnTo>
                  <a:lnTo>
                    <a:pt x="618" y="321"/>
                  </a:lnTo>
                  <a:lnTo>
                    <a:pt x="620" y="312"/>
                  </a:lnTo>
                  <a:lnTo>
                    <a:pt x="626" y="292"/>
                  </a:lnTo>
                  <a:lnTo>
                    <a:pt x="635" y="267"/>
                  </a:lnTo>
                  <a:lnTo>
                    <a:pt x="644" y="239"/>
                  </a:lnTo>
                  <a:lnTo>
                    <a:pt x="654" y="211"/>
                  </a:lnTo>
                  <a:lnTo>
                    <a:pt x="663" y="184"/>
                  </a:lnTo>
                  <a:lnTo>
                    <a:pt x="672" y="161"/>
                  </a:lnTo>
                  <a:lnTo>
                    <a:pt x="678" y="142"/>
                  </a:lnTo>
                  <a:lnTo>
                    <a:pt x="681" y="130"/>
                  </a:lnTo>
                  <a:lnTo>
                    <a:pt x="685" y="119"/>
                  </a:lnTo>
                  <a:lnTo>
                    <a:pt x="687" y="108"/>
                  </a:lnTo>
                  <a:lnTo>
                    <a:pt x="686" y="97"/>
                  </a:lnTo>
                  <a:lnTo>
                    <a:pt x="681" y="83"/>
                  </a:lnTo>
                  <a:lnTo>
                    <a:pt x="676" y="74"/>
                  </a:lnTo>
                  <a:lnTo>
                    <a:pt x="669" y="62"/>
                  </a:lnTo>
                  <a:lnTo>
                    <a:pt x="659" y="47"/>
                  </a:lnTo>
                  <a:lnTo>
                    <a:pt x="648" y="33"/>
                  </a:lnTo>
                  <a:lnTo>
                    <a:pt x="639" y="20"/>
                  </a:lnTo>
                  <a:lnTo>
                    <a:pt x="631" y="9"/>
                  </a:lnTo>
                  <a:lnTo>
                    <a:pt x="625" y="2"/>
                  </a:lnTo>
                  <a:lnTo>
                    <a:pt x="623" y="0"/>
                  </a:lnTo>
                  <a:lnTo>
                    <a:pt x="620" y="3"/>
                  </a:lnTo>
                  <a:lnTo>
                    <a:pt x="612" y="10"/>
                  </a:lnTo>
                  <a:lnTo>
                    <a:pt x="600" y="19"/>
                  </a:lnTo>
                  <a:lnTo>
                    <a:pt x="584" y="32"/>
                  </a:lnTo>
                  <a:lnTo>
                    <a:pt x="566" y="47"/>
                  </a:lnTo>
                  <a:lnTo>
                    <a:pt x="545" y="63"/>
                  </a:lnTo>
                  <a:lnTo>
                    <a:pt x="522" y="81"/>
                  </a:lnTo>
                  <a:lnTo>
                    <a:pt x="499" y="99"/>
                  </a:lnTo>
                  <a:lnTo>
                    <a:pt x="476" y="117"/>
                  </a:lnTo>
                  <a:lnTo>
                    <a:pt x="454" y="135"/>
                  </a:lnTo>
                  <a:lnTo>
                    <a:pt x="433" y="151"/>
                  </a:lnTo>
                  <a:lnTo>
                    <a:pt x="415" y="166"/>
                  </a:lnTo>
                  <a:lnTo>
                    <a:pt x="399" y="178"/>
                  </a:lnTo>
                  <a:lnTo>
                    <a:pt x="386" y="188"/>
                  </a:lnTo>
                  <a:lnTo>
                    <a:pt x="379" y="195"/>
                  </a:lnTo>
                  <a:lnTo>
                    <a:pt x="376" y="197"/>
                  </a:lnTo>
                  <a:lnTo>
                    <a:pt x="373" y="30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45" name="Freeform 67"/>
            <p:cNvSpPr>
              <a:spLocks/>
            </p:cNvSpPr>
            <p:nvPr/>
          </p:nvSpPr>
          <p:spPr bwMode="auto">
            <a:xfrm>
              <a:off x="2302" y="1694"/>
              <a:ext cx="844" cy="1084"/>
            </a:xfrm>
            <a:custGeom>
              <a:avLst/>
              <a:gdLst>
                <a:gd name="T0" fmla="*/ 125 w 844"/>
                <a:gd name="T1" fmla="*/ 114 h 1084"/>
                <a:gd name="T2" fmla="*/ 173 w 844"/>
                <a:gd name="T3" fmla="*/ 179 h 1084"/>
                <a:gd name="T4" fmla="*/ 222 w 844"/>
                <a:gd name="T5" fmla="*/ 246 h 1084"/>
                <a:gd name="T6" fmla="*/ 275 w 844"/>
                <a:gd name="T7" fmla="*/ 317 h 1084"/>
                <a:gd name="T8" fmla="*/ 326 w 844"/>
                <a:gd name="T9" fmla="*/ 388 h 1084"/>
                <a:gd name="T10" fmla="*/ 379 w 844"/>
                <a:gd name="T11" fmla="*/ 462 h 1084"/>
                <a:gd name="T12" fmla="*/ 432 w 844"/>
                <a:gd name="T13" fmla="*/ 534 h 1084"/>
                <a:gd name="T14" fmla="*/ 483 w 844"/>
                <a:gd name="T15" fmla="*/ 605 h 1084"/>
                <a:gd name="T16" fmla="*/ 535 w 844"/>
                <a:gd name="T17" fmla="*/ 675 h 1084"/>
                <a:gd name="T18" fmla="*/ 584 w 844"/>
                <a:gd name="T19" fmla="*/ 742 h 1084"/>
                <a:gd name="T20" fmla="*/ 632 w 844"/>
                <a:gd name="T21" fmla="*/ 805 h 1084"/>
                <a:gd name="T22" fmla="*/ 678 w 844"/>
                <a:gd name="T23" fmla="*/ 864 h 1084"/>
                <a:gd name="T24" fmla="*/ 720 w 844"/>
                <a:gd name="T25" fmla="*/ 917 h 1084"/>
                <a:gd name="T26" fmla="*/ 760 w 844"/>
                <a:gd name="T27" fmla="*/ 963 h 1084"/>
                <a:gd name="T28" fmla="*/ 797 w 844"/>
                <a:gd name="T29" fmla="*/ 1003 h 1084"/>
                <a:gd name="T30" fmla="*/ 829 w 844"/>
                <a:gd name="T31" fmla="*/ 1034 h 1084"/>
                <a:gd name="T32" fmla="*/ 840 w 844"/>
                <a:gd name="T33" fmla="*/ 1052 h 1084"/>
                <a:gd name="T34" fmla="*/ 836 w 844"/>
                <a:gd name="T35" fmla="*/ 1063 h 1084"/>
                <a:gd name="T36" fmla="*/ 830 w 844"/>
                <a:gd name="T37" fmla="*/ 1072 h 1084"/>
                <a:gd name="T38" fmla="*/ 824 w 844"/>
                <a:gd name="T39" fmla="*/ 1079 h 1084"/>
                <a:gd name="T40" fmla="*/ 814 w 844"/>
                <a:gd name="T41" fmla="*/ 1083 h 1084"/>
                <a:gd name="T42" fmla="*/ 801 w 844"/>
                <a:gd name="T43" fmla="*/ 1083 h 1084"/>
                <a:gd name="T44" fmla="*/ 782 w 844"/>
                <a:gd name="T45" fmla="*/ 1079 h 1084"/>
                <a:gd name="T46" fmla="*/ 757 w 844"/>
                <a:gd name="T47" fmla="*/ 1068 h 1084"/>
                <a:gd name="T48" fmla="*/ 725 w 844"/>
                <a:gd name="T49" fmla="*/ 1052 h 1084"/>
                <a:gd name="T50" fmla="*/ 695 w 844"/>
                <a:gd name="T51" fmla="*/ 1030 h 1084"/>
                <a:gd name="T52" fmla="*/ 665 w 844"/>
                <a:gd name="T53" fmla="*/ 1003 h 1084"/>
                <a:gd name="T54" fmla="*/ 636 w 844"/>
                <a:gd name="T55" fmla="*/ 971 h 1084"/>
                <a:gd name="T56" fmla="*/ 608 w 844"/>
                <a:gd name="T57" fmla="*/ 935 h 1084"/>
                <a:gd name="T58" fmla="*/ 580 w 844"/>
                <a:gd name="T59" fmla="*/ 897 h 1084"/>
                <a:gd name="T60" fmla="*/ 550 w 844"/>
                <a:gd name="T61" fmla="*/ 854 h 1084"/>
                <a:gd name="T62" fmla="*/ 521 w 844"/>
                <a:gd name="T63" fmla="*/ 810 h 1084"/>
                <a:gd name="T64" fmla="*/ 520 w 844"/>
                <a:gd name="T65" fmla="*/ 781 h 1084"/>
                <a:gd name="T66" fmla="*/ 530 w 844"/>
                <a:gd name="T67" fmla="*/ 755 h 1084"/>
                <a:gd name="T68" fmla="*/ 520 w 844"/>
                <a:gd name="T69" fmla="*/ 716 h 1084"/>
                <a:gd name="T70" fmla="*/ 491 w 844"/>
                <a:gd name="T71" fmla="*/ 667 h 1084"/>
                <a:gd name="T72" fmla="*/ 451 w 844"/>
                <a:gd name="T73" fmla="*/ 611 h 1084"/>
                <a:gd name="T74" fmla="*/ 398 w 844"/>
                <a:gd name="T75" fmla="*/ 553 h 1084"/>
                <a:gd name="T76" fmla="*/ 340 w 844"/>
                <a:gd name="T77" fmla="*/ 494 h 1084"/>
                <a:gd name="T78" fmla="*/ 278 w 844"/>
                <a:gd name="T79" fmla="*/ 440 h 1084"/>
                <a:gd name="T80" fmla="*/ 245 w 844"/>
                <a:gd name="T81" fmla="*/ 411 h 1084"/>
                <a:gd name="T82" fmla="*/ 226 w 844"/>
                <a:gd name="T83" fmla="*/ 379 h 1084"/>
                <a:gd name="T84" fmla="*/ 192 w 844"/>
                <a:gd name="T85" fmla="*/ 321 h 1084"/>
                <a:gd name="T86" fmla="*/ 148 w 844"/>
                <a:gd name="T87" fmla="*/ 249 h 1084"/>
                <a:gd name="T88" fmla="*/ 102 w 844"/>
                <a:gd name="T89" fmla="*/ 170 h 1084"/>
                <a:gd name="T90" fmla="*/ 58 w 844"/>
                <a:gd name="T91" fmla="*/ 97 h 1084"/>
                <a:gd name="T92" fmla="*/ 23 w 844"/>
                <a:gd name="T93" fmla="*/ 39 h 1084"/>
                <a:gd name="T94" fmla="*/ 3 w 844"/>
                <a:gd name="T95" fmla="*/ 5 h 1084"/>
                <a:gd name="T96" fmla="*/ 1 w 844"/>
                <a:gd name="T97" fmla="*/ 1 h 1084"/>
                <a:gd name="T98" fmla="*/ 9 w 844"/>
                <a:gd name="T99" fmla="*/ 8 h 1084"/>
                <a:gd name="T100" fmla="*/ 23 w 844"/>
                <a:gd name="T101" fmla="*/ 19 h 1084"/>
                <a:gd name="T102" fmla="*/ 41 w 844"/>
                <a:gd name="T103" fmla="*/ 34 h 1084"/>
                <a:gd name="T104" fmla="*/ 59 w 844"/>
                <a:gd name="T105" fmla="*/ 49 h 1084"/>
                <a:gd name="T106" fmla="*/ 76 w 844"/>
                <a:gd name="T107" fmla="*/ 63 h 1084"/>
                <a:gd name="T108" fmla="*/ 91 w 844"/>
                <a:gd name="T109" fmla="*/ 75 h 1084"/>
                <a:gd name="T110" fmla="*/ 100 w 844"/>
                <a:gd name="T111" fmla="*/ 82 h 10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4"/>
                <a:gd name="T169" fmla="*/ 0 h 1084"/>
                <a:gd name="T170" fmla="*/ 844 w 844"/>
                <a:gd name="T171" fmla="*/ 1084 h 10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4" h="1084">
                  <a:moveTo>
                    <a:pt x="101" y="83"/>
                  </a:moveTo>
                  <a:lnTo>
                    <a:pt x="125" y="114"/>
                  </a:lnTo>
                  <a:lnTo>
                    <a:pt x="148" y="146"/>
                  </a:lnTo>
                  <a:lnTo>
                    <a:pt x="173" y="179"/>
                  </a:lnTo>
                  <a:lnTo>
                    <a:pt x="198" y="212"/>
                  </a:lnTo>
                  <a:lnTo>
                    <a:pt x="222" y="246"/>
                  </a:lnTo>
                  <a:lnTo>
                    <a:pt x="248" y="281"/>
                  </a:lnTo>
                  <a:lnTo>
                    <a:pt x="275" y="317"/>
                  </a:lnTo>
                  <a:lnTo>
                    <a:pt x="300" y="353"/>
                  </a:lnTo>
                  <a:lnTo>
                    <a:pt x="326" y="388"/>
                  </a:lnTo>
                  <a:lnTo>
                    <a:pt x="353" y="425"/>
                  </a:lnTo>
                  <a:lnTo>
                    <a:pt x="379" y="462"/>
                  </a:lnTo>
                  <a:lnTo>
                    <a:pt x="405" y="497"/>
                  </a:lnTo>
                  <a:lnTo>
                    <a:pt x="432" y="534"/>
                  </a:lnTo>
                  <a:lnTo>
                    <a:pt x="458" y="570"/>
                  </a:lnTo>
                  <a:lnTo>
                    <a:pt x="483" y="605"/>
                  </a:lnTo>
                  <a:lnTo>
                    <a:pt x="509" y="640"/>
                  </a:lnTo>
                  <a:lnTo>
                    <a:pt x="535" y="675"/>
                  </a:lnTo>
                  <a:lnTo>
                    <a:pt x="559" y="709"/>
                  </a:lnTo>
                  <a:lnTo>
                    <a:pt x="584" y="742"/>
                  </a:lnTo>
                  <a:lnTo>
                    <a:pt x="609" y="774"/>
                  </a:lnTo>
                  <a:lnTo>
                    <a:pt x="632" y="805"/>
                  </a:lnTo>
                  <a:lnTo>
                    <a:pt x="655" y="835"/>
                  </a:lnTo>
                  <a:lnTo>
                    <a:pt x="678" y="864"/>
                  </a:lnTo>
                  <a:lnTo>
                    <a:pt x="700" y="891"/>
                  </a:lnTo>
                  <a:lnTo>
                    <a:pt x="720" y="917"/>
                  </a:lnTo>
                  <a:lnTo>
                    <a:pt x="741" y="940"/>
                  </a:lnTo>
                  <a:lnTo>
                    <a:pt x="760" y="963"/>
                  </a:lnTo>
                  <a:lnTo>
                    <a:pt x="779" y="984"/>
                  </a:lnTo>
                  <a:lnTo>
                    <a:pt x="797" y="1003"/>
                  </a:lnTo>
                  <a:lnTo>
                    <a:pt x="813" y="1020"/>
                  </a:lnTo>
                  <a:lnTo>
                    <a:pt x="829" y="1034"/>
                  </a:lnTo>
                  <a:lnTo>
                    <a:pt x="843" y="1046"/>
                  </a:lnTo>
                  <a:lnTo>
                    <a:pt x="840" y="1052"/>
                  </a:lnTo>
                  <a:lnTo>
                    <a:pt x="838" y="1057"/>
                  </a:lnTo>
                  <a:lnTo>
                    <a:pt x="836" y="1063"/>
                  </a:lnTo>
                  <a:lnTo>
                    <a:pt x="833" y="1067"/>
                  </a:lnTo>
                  <a:lnTo>
                    <a:pt x="830" y="1072"/>
                  </a:lnTo>
                  <a:lnTo>
                    <a:pt x="827" y="1076"/>
                  </a:lnTo>
                  <a:lnTo>
                    <a:pt x="824" y="1079"/>
                  </a:lnTo>
                  <a:lnTo>
                    <a:pt x="819" y="1081"/>
                  </a:lnTo>
                  <a:lnTo>
                    <a:pt x="814" y="1083"/>
                  </a:lnTo>
                  <a:lnTo>
                    <a:pt x="807" y="1083"/>
                  </a:lnTo>
                  <a:lnTo>
                    <a:pt x="801" y="1083"/>
                  </a:lnTo>
                  <a:lnTo>
                    <a:pt x="792" y="1082"/>
                  </a:lnTo>
                  <a:lnTo>
                    <a:pt x="782" y="1079"/>
                  </a:lnTo>
                  <a:lnTo>
                    <a:pt x="770" y="1074"/>
                  </a:lnTo>
                  <a:lnTo>
                    <a:pt x="757" y="1068"/>
                  </a:lnTo>
                  <a:lnTo>
                    <a:pt x="741" y="1061"/>
                  </a:lnTo>
                  <a:lnTo>
                    <a:pt x="725" y="1052"/>
                  </a:lnTo>
                  <a:lnTo>
                    <a:pt x="710" y="1041"/>
                  </a:lnTo>
                  <a:lnTo>
                    <a:pt x="695" y="1030"/>
                  </a:lnTo>
                  <a:lnTo>
                    <a:pt x="679" y="1018"/>
                  </a:lnTo>
                  <a:lnTo>
                    <a:pt x="665" y="1003"/>
                  </a:lnTo>
                  <a:lnTo>
                    <a:pt x="650" y="988"/>
                  </a:lnTo>
                  <a:lnTo>
                    <a:pt x="636" y="971"/>
                  </a:lnTo>
                  <a:lnTo>
                    <a:pt x="623" y="954"/>
                  </a:lnTo>
                  <a:lnTo>
                    <a:pt x="608" y="935"/>
                  </a:lnTo>
                  <a:lnTo>
                    <a:pt x="594" y="917"/>
                  </a:lnTo>
                  <a:lnTo>
                    <a:pt x="580" y="897"/>
                  </a:lnTo>
                  <a:lnTo>
                    <a:pt x="565" y="876"/>
                  </a:lnTo>
                  <a:lnTo>
                    <a:pt x="550" y="854"/>
                  </a:lnTo>
                  <a:lnTo>
                    <a:pt x="536" y="832"/>
                  </a:lnTo>
                  <a:lnTo>
                    <a:pt x="521" y="810"/>
                  </a:lnTo>
                  <a:lnTo>
                    <a:pt x="505" y="787"/>
                  </a:lnTo>
                  <a:lnTo>
                    <a:pt x="520" y="781"/>
                  </a:lnTo>
                  <a:lnTo>
                    <a:pt x="528" y="770"/>
                  </a:lnTo>
                  <a:lnTo>
                    <a:pt x="530" y="755"/>
                  </a:lnTo>
                  <a:lnTo>
                    <a:pt x="527" y="737"/>
                  </a:lnTo>
                  <a:lnTo>
                    <a:pt x="520" y="716"/>
                  </a:lnTo>
                  <a:lnTo>
                    <a:pt x="507" y="693"/>
                  </a:lnTo>
                  <a:lnTo>
                    <a:pt x="491" y="667"/>
                  </a:lnTo>
                  <a:lnTo>
                    <a:pt x="472" y="640"/>
                  </a:lnTo>
                  <a:lnTo>
                    <a:pt x="451" y="611"/>
                  </a:lnTo>
                  <a:lnTo>
                    <a:pt x="425" y="583"/>
                  </a:lnTo>
                  <a:lnTo>
                    <a:pt x="398" y="553"/>
                  </a:lnTo>
                  <a:lnTo>
                    <a:pt x="370" y="523"/>
                  </a:lnTo>
                  <a:lnTo>
                    <a:pt x="340" y="494"/>
                  </a:lnTo>
                  <a:lnTo>
                    <a:pt x="309" y="467"/>
                  </a:lnTo>
                  <a:lnTo>
                    <a:pt x="278" y="440"/>
                  </a:lnTo>
                  <a:lnTo>
                    <a:pt x="247" y="416"/>
                  </a:lnTo>
                  <a:lnTo>
                    <a:pt x="245" y="411"/>
                  </a:lnTo>
                  <a:lnTo>
                    <a:pt x="238" y="399"/>
                  </a:lnTo>
                  <a:lnTo>
                    <a:pt x="226" y="379"/>
                  </a:lnTo>
                  <a:lnTo>
                    <a:pt x="211" y="353"/>
                  </a:lnTo>
                  <a:lnTo>
                    <a:pt x="192" y="321"/>
                  </a:lnTo>
                  <a:lnTo>
                    <a:pt x="171" y="286"/>
                  </a:lnTo>
                  <a:lnTo>
                    <a:pt x="148" y="249"/>
                  </a:lnTo>
                  <a:lnTo>
                    <a:pt x="126" y="210"/>
                  </a:lnTo>
                  <a:lnTo>
                    <a:pt x="102" y="170"/>
                  </a:lnTo>
                  <a:lnTo>
                    <a:pt x="79" y="133"/>
                  </a:lnTo>
                  <a:lnTo>
                    <a:pt x="58" y="97"/>
                  </a:lnTo>
                  <a:lnTo>
                    <a:pt x="39" y="65"/>
                  </a:lnTo>
                  <a:lnTo>
                    <a:pt x="23" y="39"/>
                  </a:lnTo>
                  <a:lnTo>
                    <a:pt x="11" y="19"/>
                  </a:lnTo>
                  <a:lnTo>
                    <a:pt x="3" y="5"/>
                  </a:lnTo>
                  <a:lnTo>
                    <a:pt x="0" y="0"/>
                  </a:lnTo>
                  <a:lnTo>
                    <a:pt x="1" y="1"/>
                  </a:lnTo>
                  <a:lnTo>
                    <a:pt x="4" y="4"/>
                  </a:lnTo>
                  <a:lnTo>
                    <a:pt x="9" y="8"/>
                  </a:lnTo>
                  <a:lnTo>
                    <a:pt x="15" y="13"/>
                  </a:lnTo>
                  <a:lnTo>
                    <a:pt x="23" y="19"/>
                  </a:lnTo>
                  <a:lnTo>
                    <a:pt x="31" y="26"/>
                  </a:lnTo>
                  <a:lnTo>
                    <a:pt x="41" y="34"/>
                  </a:lnTo>
                  <a:lnTo>
                    <a:pt x="49" y="42"/>
                  </a:lnTo>
                  <a:lnTo>
                    <a:pt x="59" y="49"/>
                  </a:lnTo>
                  <a:lnTo>
                    <a:pt x="67" y="56"/>
                  </a:lnTo>
                  <a:lnTo>
                    <a:pt x="76" y="63"/>
                  </a:lnTo>
                  <a:lnTo>
                    <a:pt x="84" y="70"/>
                  </a:lnTo>
                  <a:lnTo>
                    <a:pt x="91" y="75"/>
                  </a:lnTo>
                  <a:lnTo>
                    <a:pt x="96" y="79"/>
                  </a:lnTo>
                  <a:lnTo>
                    <a:pt x="100" y="82"/>
                  </a:lnTo>
                  <a:lnTo>
                    <a:pt x="101" y="83"/>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8146" name="Freeform 68"/>
            <p:cNvSpPr>
              <a:spLocks/>
            </p:cNvSpPr>
            <p:nvPr/>
          </p:nvSpPr>
          <p:spPr bwMode="auto">
            <a:xfrm>
              <a:off x="2302" y="1694"/>
              <a:ext cx="854" cy="1094"/>
            </a:xfrm>
            <a:custGeom>
              <a:avLst/>
              <a:gdLst>
                <a:gd name="T0" fmla="*/ 102 w 854"/>
                <a:gd name="T1" fmla="*/ 84 h 1094"/>
                <a:gd name="T2" fmla="*/ 150 w 854"/>
                <a:gd name="T3" fmla="*/ 147 h 1094"/>
                <a:gd name="T4" fmla="*/ 200 w 854"/>
                <a:gd name="T5" fmla="*/ 214 h 1094"/>
                <a:gd name="T6" fmla="*/ 251 w 854"/>
                <a:gd name="T7" fmla="*/ 284 h 1094"/>
                <a:gd name="T8" fmla="*/ 304 w 854"/>
                <a:gd name="T9" fmla="*/ 356 h 1094"/>
                <a:gd name="T10" fmla="*/ 357 w 854"/>
                <a:gd name="T11" fmla="*/ 429 h 1094"/>
                <a:gd name="T12" fmla="*/ 410 w 854"/>
                <a:gd name="T13" fmla="*/ 502 h 1094"/>
                <a:gd name="T14" fmla="*/ 463 w 854"/>
                <a:gd name="T15" fmla="*/ 575 h 1094"/>
                <a:gd name="T16" fmla="*/ 515 w 854"/>
                <a:gd name="T17" fmla="*/ 646 h 1094"/>
                <a:gd name="T18" fmla="*/ 566 w 854"/>
                <a:gd name="T19" fmla="*/ 716 h 1094"/>
                <a:gd name="T20" fmla="*/ 616 w 854"/>
                <a:gd name="T21" fmla="*/ 781 h 1094"/>
                <a:gd name="T22" fmla="*/ 663 w 854"/>
                <a:gd name="T23" fmla="*/ 843 h 1094"/>
                <a:gd name="T24" fmla="*/ 708 w 854"/>
                <a:gd name="T25" fmla="*/ 899 h 1094"/>
                <a:gd name="T26" fmla="*/ 750 w 854"/>
                <a:gd name="T27" fmla="*/ 949 h 1094"/>
                <a:gd name="T28" fmla="*/ 788 w 854"/>
                <a:gd name="T29" fmla="*/ 993 h 1094"/>
                <a:gd name="T30" fmla="*/ 823 w 854"/>
                <a:gd name="T31" fmla="*/ 1029 h 1094"/>
                <a:gd name="T32" fmla="*/ 853 w 854"/>
                <a:gd name="T33" fmla="*/ 1056 h 1094"/>
                <a:gd name="T34" fmla="*/ 848 w 854"/>
                <a:gd name="T35" fmla="*/ 1067 h 1094"/>
                <a:gd name="T36" fmla="*/ 843 w 854"/>
                <a:gd name="T37" fmla="*/ 1077 h 1094"/>
                <a:gd name="T38" fmla="*/ 837 w 854"/>
                <a:gd name="T39" fmla="*/ 1086 h 1094"/>
                <a:gd name="T40" fmla="*/ 829 w 854"/>
                <a:gd name="T41" fmla="*/ 1091 h 1094"/>
                <a:gd name="T42" fmla="*/ 817 w 854"/>
                <a:gd name="T43" fmla="*/ 1093 h 1094"/>
                <a:gd name="T44" fmla="*/ 801 w 854"/>
                <a:gd name="T45" fmla="*/ 1092 h 1094"/>
                <a:gd name="T46" fmla="*/ 779 w 854"/>
                <a:gd name="T47" fmla="*/ 1084 h 1094"/>
                <a:gd name="T48" fmla="*/ 750 w 854"/>
                <a:gd name="T49" fmla="*/ 1071 h 1094"/>
                <a:gd name="T50" fmla="*/ 718 w 854"/>
                <a:gd name="T51" fmla="*/ 1051 h 1094"/>
                <a:gd name="T52" fmla="*/ 687 w 854"/>
                <a:gd name="T53" fmla="*/ 1027 h 1094"/>
                <a:gd name="T54" fmla="*/ 658 w 854"/>
                <a:gd name="T55" fmla="*/ 997 h 1094"/>
                <a:gd name="T56" fmla="*/ 630 w 854"/>
                <a:gd name="T57" fmla="*/ 963 h 1094"/>
                <a:gd name="T58" fmla="*/ 601 w 854"/>
                <a:gd name="T59" fmla="*/ 925 h 1094"/>
                <a:gd name="T60" fmla="*/ 572 w 854"/>
                <a:gd name="T61" fmla="*/ 884 h 1094"/>
                <a:gd name="T62" fmla="*/ 542 w 854"/>
                <a:gd name="T63" fmla="*/ 840 h 1094"/>
                <a:gd name="T64" fmla="*/ 511 w 854"/>
                <a:gd name="T65" fmla="*/ 794 h 1094"/>
                <a:gd name="T66" fmla="*/ 534 w 854"/>
                <a:gd name="T67" fmla="*/ 777 h 1094"/>
                <a:gd name="T68" fmla="*/ 533 w 854"/>
                <a:gd name="T69" fmla="*/ 744 h 1094"/>
                <a:gd name="T70" fmla="*/ 513 w 854"/>
                <a:gd name="T71" fmla="*/ 699 h 1094"/>
                <a:gd name="T72" fmla="*/ 478 w 854"/>
                <a:gd name="T73" fmla="*/ 646 h 1094"/>
                <a:gd name="T74" fmla="*/ 430 w 854"/>
                <a:gd name="T75" fmla="*/ 588 h 1094"/>
                <a:gd name="T76" fmla="*/ 374 w 854"/>
                <a:gd name="T77" fmla="*/ 528 h 1094"/>
                <a:gd name="T78" fmla="*/ 313 w 854"/>
                <a:gd name="T79" fmla="*/ 471 h 1094"/>
                <a:gd name="T80" fmla="*/ 250 w 854"/>
                <a:gd name="T81" fmla="*/ 420 h 1094"/>
                <a:gd name="T82" fmla="*/ 241 w 854"/>
                <a:gd name="T83" fmla="*/ 403 h 1094"/>
                <a:gd name="T84" fmla="*/ 213 w 854"/>
                <a:gd name="T85" fmla="*/ 356 h 1094"/>
                <a:gd name="T86" fmla="*/ 173 w 854"/>
                <a:gd name="T87" fmla="*/ 289 h 1094"/>
                <a:gd name="T88" fmla="*/ 127 w 854"/>
                <a:gd name="T89" fmla="*/ 212 h 1094"/>
                <a:gd name="T90" fmla="*/ 80 w 854"/>
                <a:gd name="T91" fmla="*/ 134 h 1094"/>
                <a:gd name="T92" fmla="*/ 39 w 854"/>
                <a:gd name="T93" fmla="*/ 66 h 1094"/>
                <a:gd name="T94" fmla="*/ 11 w 854"/>
                <a:gd name="T95" fmla="*/ 19 h 1094"/>
                <a:gd name="T96" fmla="*/ 0 w 854"/>
                <a:gd name="T97" fmla="*/ 0 h 1094"/>
                <a:gd name="T98" fmla="*/ 4 w 854"/>
                <a:gd name="T99" fmla="*/ 4 h 1094"/>
                <a:gd name="T100" fmla="*/ 15 w 854"/>
                <a:gd name="T101" fmla="*/ 13 h 1094"/>
                <a:gd name="T102" fmla="*/ 31 w 854"/>
                <a:gd name="T103" fmla="*/ 26 h 1094"/>
                <a:gd name="T104" fmla="*/ 50 w 854"/>
                <a:gd name="T105" fmla="*/ 42 h 1094"/>
                <a:gd name="T106" fmla="*/ 68 w 854"/>
                <a:gd name="T107" fmla="*/ 57 h 1094"/>
                <a:gd name="T108" fmla="*/ 85 w 854"/>
                <a:gd name="T109" fmla="*/ 71 h 1094"/>
                <a:gd name="T110" fmla="*/ 97 w 854"/>
                <a:gd name="T111" fmla="*/ 80 h 1094"/>
                <a:gd name="T112" fmla="*/ 102 w 854"/>
                <a:gd name="T113" fmla="*/ 84 h 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4"/>
                <a:gd name="T172" fmla="*/ 0 h 1094"/>
                <a:gd name="T173" fmla="*/ 854 w 854"/>
                <a:gd name="T174" fmla="*/ 1094 h 10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4" h="1094">
                  <a:moveTo>
                    <a:pt x="102" y="84"/>
                  </a:moveTo>
                  <a:lnTo>
                    <a:pt x="102" y="84"/>
                  </a:lnTo>
                  <a:lnTo>
                    <a:pt x="126" y="115"/>
                  </a:lnTo>
                  <a:lnTo>
                    <a:pt x="150" y="147"/>
                  </a:lnTo>
                  <a:lnTo>
                    <a:pt x="175" y="181"/>
                  </a:lnTo>
                  <a:lnTo>
                    <a:pt x="200" y="214"/>
                  </a:lnTo>
                  <a:lnTo>
                    <a:pt x="225" y="248"/>
                  </a:lnTo>
                  <a:lnTo>
                    <a:pt x="251" y="284"/>
                  </a:lnTo>
                  <a:lnTo>
                    <a:pt x="278" y="320"/>
                  </a:lnTo>
                  <a:lnTo>
                    <a:pt x="304" y="356"/>
                  </a:lnTo>
                  <a:lnTo>
                    <a:pt x="330" y="392"/>
                  </a:lnTo>
                  <a:lnTo>
                    <a:pt x="357" y="429"/>
                  </a:lnTo>
                  <a:lnTo>
                    <a:pt x="384" y="466"/>
                  </a:lnTo>
                  <a:lnTo>
                    <a:pt x="410" y="502"/>
                  </a:lnTo>
                  <a:lnTo>
                    <a:pt x="437" y="539"/>
                  </a:lnTo>
                  <a:lnTo>
                    <a:pt x="463" y="575"/>
                  </a:lnTo>
                  <a:lnTo>
                    <a:pt x="489" y="611"/>
                  </a:lnTo>
                  <a:lnTo>
                    <a:pt x="515" y="646"/>
                  </a:lnTo>
                  <a:lnTo>
                    <a:pt x="541" y="681"/>
                  </a:lnTo>
                  <a:lnTo>
                    <a:pt x="566" y="716"/>
                  </a:lnTo>
                  <a:lnTo>
                    <a:pt x="591" y="749"/>
                  </a:lnTo>
                  <a:lnTo>
                    <a:pt x="616" y="781"/>
                  </a:lnTo>
                  <a:lnTo>
                    <a:pt x="640" y="812"/>
                  </a:lnTo>
                  <a:lnTo>
                    <a:pt x="663" y="843"/>
                  </a:lnTo>
                  <a:lnTo>
                    <a:pt x="686" y="872"/>
                  </a:lnTo>
                  <a:lnTo>
                    <a:pt x="708" y="899"/>
                  </a:lnTo>
                  <a:lnTo>
                    <a:pt x="729" y="925"/>
                  </a:lnTo>
                  <a:lnTo>
                    <a:pt x="750" y="949"/>
                  </a:lnTo>
                  <a:lnTo>
                    <a:pt x="769" y="972"/>
                  </a:lnTo>
                  <a:lnTo>
                    <a:pt x="788" y="993"/>
                  </a:lnTo>
                  <a:lnTo>
                    <a:pt x="806" y="1012"/>
                  </a:lnTo>
                  <a:lnTo>
                    <a:pt x="823" y="1029"/>
                  </a:lnTo>
                  <a:lnTo>
                    <a:pt x="839" y="1044"/>
                  </a:lnTo>
                  <a:lnTo>
                    <a:pt x="853" y="1056"/>
                  </a:lnTo>
                  <a:lnTo>
                    <a:pt x="850" y="1062"/>
                  </a:lnTo>
                  <a:lnTo>
                    <a:pt x="848" y="1067"/>
                  </a:lnTo>
                  <a:lnTo>
                    <a:pt x="846" y="1073"/>
                  </a:lnTo>
                  <a:lnTo>
                    <a:pt x="843" y="1077"/>
                  </a:lnTo>
                  <a:lnTo>
                    <a:pt x="840" y="1082"/>
                  </a:lnTo>
                  <a:lnTo>
                    <a:pt x="837" y="1086"/>
                  </a:lnTo>
                  <a:lnTo>
                    <a:pt x="834" y="1089"/>
                  </a:lnTo>
                  <a:lnTo>
                    <a:pt x="829" y="1091"/>
                  </a:lnTo>
                  <a:lnTo>
                    <a:pt x="824" y="1093"/>
                  </a:lnTo>
                  <a:lnTo>
                    <a:pt x="817" y="1093"/>
                  </a:lnTo>
                  <a:lnTo>
                    <a:pt x="810" y="1093"/>
                  </a:lnTo>
                  <a:lnTo>
                    <a:pt x="801" y="1092"/>
                  </a:lnTo>
                  <a:lnTo>
                    <a:pt x="791" y="1089"/>
                  </a:lnTo>
                  <a:lnTo>
                    <a:pt x="779" y="1084"/>
                  </a:lnTo>
                  <a:lnTo>
                    <a:pt x="766" y="1078"/>
                  </a:lnTo>
                  <a:lnTo>
                    <a:pt x="750" y="1071"/>
                  </a:lnTo>
                  <a:lnTo>
                    <a:pt x="734" y="1062"/>
                  </a:lnTo>
                  <a:lnTo>
                    <a:pt x="718" y="1051"/>
                  </a:lnTo>
                  <a:lnTo>
                    <a:pt x="703" y="1040"/>
                  </a:lnTo>
                  <a:lnTo>
                    <a:pt x="687" y="1027"/>
                  </a:lnTo>
                  <a:lnTo>
                    <a:pt x="673" y="1012"/>
                  </a:lnTo>
                  <a:lnTo>
                    <a:pt x="658" y="997"/>
                  </a:lnTo>
                  <a:lnTo>
                    <a:pt x="644" y="980"/>
                  </a:lnTo>
                  <a:lnTo>
                    <a:pt x="630" y="963"/>
                  </a:lnTo>
                  <a:lnTo>
                    <a:pt x="615" y="944"/>
                  </a:lnTo>
                  <a:lnTo>
                    <a:pt x="601" y="925"/>
                  </a:lnTo>
                  <a:lnTo>
                    <a:pt x="587" y="905"/>
                  </a:lnTo>
                  <a:lnTo>
                    <a:pt x="572" y="884"/>
                  </a:lnTo>
                  <a:lnTo>
                    <a:pt x="557" y="862"/>
                  </a:lnTo>
                  <a:lnTo>
                    <a:pt x="542" y="840"/>
                  </a:lnTo>
                  <a:lnTo>
                    <a:pt x="527" y="817"/>
                  </a:lnTo>
                  <a:lnTo>
                    <a:pt x="511" y="794"/>
                  </a:lnTo>
                  <a:lnTo>
                    <a:pt x="526" y="788"/>
                  </a:lnTo>
                  <a:lnTo>
                    <a:pt x="534" y="777"/>
                  </a:lnTo>
                  <a:lnTo>
                    <a:pt x="536" y="762"/>
                  </a:lnTo>
                  <a:lnTo>
                    <a:pt x="533" y="744"/>
                  </a:lnTo>
                  <a:lnTo>
                    <a:pt x="526" y="723"/>
                  </a:lnTo>
                  <a:lnTo>
                    <a:pt x="513" y="699"/>
                  </a:lnTo>
                  <a:lnTo>
                    <a:pt x="497" y="673"/>
                  </a:lnTo>
                  <a:lnTo>
                    <a:pt x="478" y="646"/>
                  </a:lnTo>
                  <a:lnTo>
                    <a:pt x="456" y="617"/>
                  </a:lnTo>
                  <a:lnTo>
                    <a:pt x="430" y="588"/>
                  </a:lnTo>
                  <a:lnTo>
                    <a:pt x="403" y="558"/>
                  </a:lnTo>
                  <a:lnTo>
                    <a:pt x="374" y="528"/>
                  </a:lnTo>
                  <a:lnTo>
                    <a:pt x="344" y="499"/>
                  </a:lnTo>
                  <a:lnTo>
                    <a:pt x="313" y="471"/>
                  </a:lnTo>
                  <a:lnTo>
                    <a:pt x="281" y="444"/>
                  </a:lnTo>
                  <a:lnTo>
                    <a:pt x="250" y="420"/>
                  </a:lnTo>
                  <a:lnTo>
                    <a:pt x="248" y="415"/>
                  </a:lnTo>
                  <a:lnTo>
                    <a:pt x="241" y="403"/>
                  </a:lnTo>
                  <a:lnTo>
                    <a:pt x="229" y="382"/>
                  </a:lnTo>
                  <a:lnTo>
                    <a:pt x="213" y="356"/>
                  </a:lnTo>
                  <a:lnTo>
                    <a:pt x="194" y="324"/>
                  </a:lnTo>
                  <a:lnTo>
                    <a:pt x="173" y="289"/>
                  </a:lnTo>
                  <a:lnTo>
                    <a:pt x="150" y="251"/>
                  </a:lnTo>
                  <a:lnTo>
                    <a:pt x="127" y="212"/>
                  </a:lnTo>
                  <a:lnTo>
                    <a:pt x="103" y="172"/>
                  </a:lnTo>
                  <a:lnTo>
                    <a:pt x="80" y="134"/>
                  </a:lnTo>
                  <a:lnTo>
                    <a:pt x="59" y="98"/>
                  </a:lnTo>
                  <a:lnTo>
                    <a:pt x="39" y="66"/>
                  </a:lnTo>
                  <a:lnTo>
                    <a:pt x="23" y="39"/>
                  </a:lnTo>
                  <a:lnTo>
                    <a:pt x="11" y="19"/>
                  </a:lnTo>
                  <a:lnTo>
                    <a:pt x="3" y="5"/>
                  </a:lnTo>
                  <a:lnTo>
                    <a:pt x="0" y="0"/>
                  </a:lnTo>
                  <a:lnTo>
                    <a:pt x="1" y="1"/>
                  </a:lnTo>
                  <a:lnTo>
                    <a:pt x="4" y="4"/>
                  </a:lnTo>
                  <a:lnTo>
                    <a:pt x="9" y="8"/>
                  </a:lnTo>
                  <a:lnTo>
                    <a:pt x="15" y="13"/>
                  </a:lnTo>
                  <a:lnTo>
                    <a:pt x="23" y="19"/>
                  </a:lnTo>
                  <a:lnTo>
                    <a:pt x="31" y="26"/>
                  </a:lnTo>
                  <a:lnTo>
                    <a:pt x="41" y="34"/>
                  </a:lnTo>
                  <a:lnTo>
                    <a:pt x="50" y="42"/>
                  </a:lnTo>
                  <a:lnTo>
                    <a:pt x="60" y="49"/>
                  </a:lnTo>
                  <a:lnTo>
                    <a:pt x="68" y="57"/>
                  </a:lnTo>
                  <a:lnTo>
                    <a:pt x="77" y="64"/>
                  </a:lnTo>
                  <a:lnTo>
                    <a:pt x="85" y="71"/>
                  </a:lnTo>
                  <a:lnTo>
                    <a:pt x="92" y="76"/>
                  </a:lnTo>
                  <a:lnTo>
                    <a:pt x="97" y="80"/>
                  </a:lnTo>
                  <a:lnTo>
                    <a:pt x="101" y="83"/>
                  </a:lnTo>
                  <a:lnTo>
                    <a:pt x="102" y="8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47" name="Freeform 69"/>
            <p:cNvSpPr>
              <a:spLocks/>
            </p:cNvSpPr>
            <p:nvPr/>
          </p:nvSpPr>
          <p:spPr bwMode="auto">
            <a:xfrm>
              <a:off x="1984" y="1885"/>
              <a:ext cx="466" cy="391"/>
            </a:xfrm>
            <a:custGeom>
              <a:avLst/>
              <a:gdLst>
                <a:gd name="T0" fmla="*/ 0 w 466"/>
                <a:gd name="T1" fmla="*/ 0 h 391"/>
                <a:gd name="T2" fmla="*/ 9 w 466"/>
                <a:gd name="T3" fmla="*/ 22 h 391"/>
                <a:gd name="T4" fmla="*/ 18 w 466"/>
                <a:gd name="T5" fmla="*/ 44 h 391"/>
                <a:gd name="T6" fmla="*/ 29 w 466"/>
                <a:gd name="T7" fmla="*/ 66 h 391"/>
                <a:gd name="T8" fmla="*/ 41 w 466"/>
                <a:gd name="T9" fmla="*/ 88 h 391"/>
                <a:gd name="T10" fmla="*/ 55 w 466"/>
                <a:gd name="T11" fmla="*/ 112 h 391"/>
                <a:gd name="T12" fmla="*/ 72 w 466"/>
                <a:gd name="T13" fmla="*/ 136 h 391"/>
                <a:gd name="T14" fmla="*/ 91 w 466"/>
                <a:gd name="T15" fmla="*/ 160 h 391"/>
                <a:gd name="T16" fmla="*/ 114 w 466"/>
                <a:gd name="T17" fmla="*/ 186 h 391"/>
                <a:gd name="T18" fmla="*/ 129 w 466"/>
                <a:gd name="T19" fmla="*/ 194 h 391"/>
                <a:gd name="T20" fmla="*/ 168 w 466"/>
                <a:gd name="T21" fmla="*/ 217 h 391"/>
                <a:gd name="T22" fmla="*/ 225 w 466"/>
                <a:gd name="T23" fmla="*/ 249 h 391"/>
                <a:gd name="T24" fmla="*/ 290 w 466"/>
                <a:gd name="T25" fmla="*/ 286 h 391"/>
                <a:gd name="T26" fmla="*/ 354 w 466"/>
                <a:gd name="T27" fmla="*/ 323 h 391"/>
                <a:gd name="T28" fmla="*/ 411 w 466"/>
                <a:gd name="T29" fmla="*/ 356 h 391"/>
                <a:gd name="T30" fmla="*/ 451 w 466"/>
                <a:gd name="T31" fmla="*/ 380 h 391"/>
                <a:gd name="T32" fmla="*/ 465 w 466"/>
                <a:gd name="T33" fmla="*/ 390 h 391"/>
                <a:gd name="T34" fmla="*/ 457 w 466"/>
                <a:gd name="T35" fmla="*/ 363 h 391"/>
                <a:gd name="T36" fmla="*/ 448 w 466"/>
                <a:gd name="T37" fmla="*/ 335 h 391"/>
                <a:gd name="T38" fmla="*/ 437 w 466"/>
                <a:gd name="T39" fmla="*/ 307 h 391"/>
                <a:gd name="T40" fmla="*/ 424 w 466"/>
                <a:gd name="T41" fmla="*/ 278 h 391"/>
                <a:gd name="T42" fmla="*/ 408 w 466"/>
                <a:gd name="T43" fmla="*/ 249 h 391"/>
                <a:gd name="T44" fmla="*/ 389 w 466"/>
                <a:gd name="T45" fmla="*/ 219 h 391"/>
                <a:gd name="T46" fmla="*/ 367 w 466"/>
                <a:gd name="T47" fmla="*/ 190 h 391"/>
                <a:gd name="T48" fmla="*/ 341 w 466"/>
                <a:gd name="T49" fmla="*/ 160 h 391"/>
                <a:gd name="T50" fmla="*/ 326 w 466"/>
                <a:gd name="T51" fmla="*/ 153 h 391"/>
                <a:gd name="T52" fmla="*/ 286 w 466"/>
                <a:gd name="T53" fmla="*/ 134 h 391"/>
                <a:gd name="T54" fmla="*/ 232 w 466"/>
                <a:gd name="T55" fmla="*/ 109 h 391"/>
                <a:gd name="T56" fmla="*/ 170 w 466"/>
                <a:gd name="T57" fmla="*/ 79 h 391"/>
                <a:gd name="T58" fmla="*/ 107 w 466"/>
                <a:gd name="T59" fmla="*/ 50 h 391"/>
                <a:gd name="T60" fmla="*/ 53 w 466"/>
                <a:gd name="T61" fmla="*/ 25 h 391"/>
                <a:gd name="T62" fmla="*/ 15 w 466"/>
                <a:gd name="T63" fmla="*/ 7 h 391"/>
                <a:gd name="T64" fmla="*/ 0 w 466"/>
                <a:gd name="T65" fmla="*/ 0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391"/>
                <a:gd name="T101" fmla="*/ 466 w 466"/>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391">
                  <a:moveTo>
                    <a:pt x="0" y="0"/>
                  </a:moveTo>
                  <a:lnTo>
                    <a:pt x="0" y="0"/>
                  </a:lnTo>
                  <a:lnTo>
                    <a:pt x="4" y="11"/>
                  </a:lnTo>
                  <a:lnTo>
                    <a:pt x="9" y="22"/>
                  </a:lnTo>
                  <a:lnTo>
                    <a:pt x="13" y="33"/>
                  </a:lnTo>
                  <a:lnTo>
                    <a:pt x="18" y="44"/>
                  </a:lnTo>
                  <a:lnTo>
                    <a:pt x="23" y="55"/>
                  </a:lnTo>
                  <a:lnTo>
                    <a:pt x="29" y="66"/>
                  </a:lnTo>
                  <a:lnTo>
                    <a:pt x="35" y="78"/>
                  </a:lnTo>
                  <a:lnTo>
                    <a:pt x="41" y="88"/>
                  </a:lnTo>
                  <a:lnTo>
                    <a:pt x="48" y="100"/>
                  </a:lnTo>
                  <a:lnTo>
                    <a:pt x="55" y="112"/>
                  </a:lnTo>
                  <a:lnTo>
                    <a:pt x="63" y="124"/>
                  </a:lnTo>
                  <a:lnTo>
                    <a:pt x="72" y="136"/>
                  </a:lnTo>
                  <a:lnTo>
                    <a:pt x="81" y="148"/>
                  </a:lnTo>
                  <a:lnTo>
                    <a:pt x="91" y="160"/>
                  </a:lnTo>
                  <a:lnTo>
                    <a:pt x="102" y="173"/>
                  </a:lnTo>
                  <a:lnTo>
                    <a:pt x="114" y="186"/>
                  </a:lnTo>
                  <a:lnTo>
                    <a:pt x="118" y="188"/>
                  </a:lnTo>
                  <a:lnTo>
                    <a:pt x="129" y="194"/>
                  </a:lnTo>
                  <a:lnTo>
                    <a:pt x="146" y="204"/>
                  </a:lnTo>
                  <a:lnTo>
                    <a:pt x="168" y="217"/>
                  </a:lnTo>
                  <a:lnTo>
                    <a:pt x="195" y="232"/>
                  </a:lnTo>
                  <a:lnTo>
                    <a:pt x="225" y="249"/>
                  </a:lnTo>
                  <a:lnTo>
                    <a:pt x="257" y="268"/>
                  </a:lnTo>
                  <a:lnTo>
                    <a:pt x="290" y="286"/>
                  </a:lnTo>
                  <a:lnTo>
                    <a:pt x="322" y="305"/>
                  </a:lnTo>
                  <a:lnTo>
                    <a:pt x="354" y="323"/>
                  </a:lnTo>
                  <a:lnTo>
                    <a:pt x="384" y="341"/>
                  </a:lnTo>
                  <a:lnTo>
                    <a:pt x="411" y="356"/>
                  </a:lnTo>
                  <a:lnTo>
                    <a:pt x="433" y="369"/>
                  </a:lnTo>
                  <a:lnTo>
                    <a:pt x="451" y="380"/>
                  </a:lnTo>
                  <a:lnTo>
                    <a:pt x="461" y="387"/>
                  </a:lnTo>
                  <a:lnTo>
                    <a:pt x="465" y="390"/>
                  </a:lnTo>
                  <a:lnTo>
                    <a:pt x="461" y="376"/>
                  </a:lnTo>
                  <a:lnTo>
                    <a:pt x="457" y="363"/>
                  </a:lnTo>
                  <a:lnTo>
                    <a:pt x="453" y="349"/>
                  </a:lnTo>
                  <a:lnTo>
                    <a:pt x="448" y="335"/>
                  </a:lnTo>
                  <a:lnTo>
                    <a:pt x="443" y="321"/>
                  </a:lnTo>
                  <a:lnTo>
                    <a:pt x="437" y="307"/>
                  </a:lnTo>
                  <a:lnTo>
                    <a:pt x="431" y="292"/>
                  </a:lnTo>
                  <a:lnTo>
                    <a:pt x="424" y="278"/>
                  </a:lnTo>
                  <a:lnTo>
                    <a:pt x="417" y="263"/>
                  </a:lnTo>
                  <a:lnTo>
                    <a:pt x="408" y="249"/>
                  </a:lnTo>
                  <a:lnTo>
                    <a:pt x="399" y="234"/>
                  </a:lnTo>
                  <a:lnTo>
                    <a:pt x="389" y="219"/>
                  </a:lnTo>
                  <a:lnTo>
                    <a:pt x="379" y="205"/>
                  </a:lnTo>
                  <a:lnTo>
                    <a:pt x="367" y="190"/>
                  </a:lnTo>
                  <a:lnTo>
                    <a:pt x="354" y="175"/>
                  </a:lnTo>
                  <a:lnTo>
                    <a:pt x="341" y="160"/>
                  </a:lnTo>
                  <a:lnTo>
                    <a:pt x="337" y="158"/>
                  </a:lnTo>
                  <a:lnTo>
                    <a:pt x="326" y="153"/>
                  </a:lnTo>
                  <a:lnTo>
                    <a:pt x="309" y="144"/>
                  </a:lnTo>
                  <a:lnTo>
                    <a:pt x="286" y="134"/>
                  </a:lnTo>
                  <a:lnTo>
                    <a:pt x="260" y="122"/>
                  </a:lnTo>
                  <a:lnTo>
                    <a:pt x="232" y="109"/>
                  </a:lnTo>
                  <a:lnTo>
                    <a:pt x="201" y="94"/>
                  </a:lnTo>
                  <a:lnTo>
                    <a:pt x="170" y="79"/>
                  </a:lnTo>
                  <a:lnTo>
                    <a:pt x="138" y="64"/>
                  </a:lnTo>
                  <a:lnTo>
                    <a:pt x="107" y="50"/>
                  </a:lnTo>
                  <a:lnTo>
                    <a:pt x="79" y="37"/>
                  </a:lnTo>
                  <a:lnTo>
                    <a:pt x="53" y="25"/>
                  </a:lnTo>
                  <a:lnTo>
                    <a:pt x="31" y="15"/>
                  </a:lnTo>
                  <a:lnTo>
                    <a:pt x="15" y="7"/>
                  </a:lnTo>
                  <a:lnTo>
                    <a:pt x="4" y="2"/>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48" name="Freeform 70"/>
            <p:cNvSpPr>
              <a:spLocks/>
            </p:cNvSpPr>
            <p:nvPr/>
          </p:nvSpPr>
          <p:spPr bwMode="auto">
            <a:xfrm>
              <a:off x="2988" y="2336"/>
              <a:ext cx="385" cy="258"/>
            </a:xfrm>
            <a:custGeom>
              <a:avLst/>
              <a:gdLst>
                <a:gd name="T0" fmla="*/ 0 w 385"/>
                <a:gd name="T1" fmla="*/ 0 h 258"/>
                <a:gd name="T2" fmla="*/ 286 w 385"/>
                <a:gd name="T3" fmla="*/ 97 h 258"/>
                <a:gd name="T4" fmla="*/ 293 w 385"/>
                <a:gd name="T5" fmla="*/ 106 h 258"/>
                <a:gd name="T6" fmla="*/ 302 w 385"/>
                <a:gd name="T7" fmla="*/ 115 h 258"/>
                <a:gd name="T8" fmla="*/ 311 w 385"/>
                <a:gd name="T9" fmla="*/ 124 h 258"/>
                <a:gd name="T10" fmla="*/ 320 w 385"/>
                <a:gd name="T11" fmla="*/ 135 h 258"/>
                <a:gd name="T12" fmla="*/ 327 w 385"/>
                <a:gd name="T13" fmla="*/ 145 h 258"/>
                <a:gd name="T14" fmla="*/ 336 w 385"/>
                <a:gd name="T15" fmla="*/ 156 h 258"/>
                <a:gd name="T16" fmla="*/ 344 w 385"/>
                <a:gd name="T17" fmla="*/ 167 h 258"/>
                <a:gd name="T18" fmla="*/ 352 w 385"/>
                <a:gd name="T19" fmla="*/ 179 h 258"/>
                <a:gd name="T20" fmla="*/ 359 w 385"/>
                <a:gd name="T21" fmla="*/ 190 h 258"/>
                <a:gd name="T22" fmla="*/ 365 w 385"/>
                <a:gd name="T23" fmla="*/ 201 h 258"/>
                <a:gd name="T24" fmla="*/ 371 w 385"/>
                <a:gd name="T25" fmla="*/ 212 h 258"/>
                <a:gd name="T26" fmla="*/ 375 w 385"/>
                <a:gd name="T27" fmla="*/ 222 h 258"/>
                <a:gd name="T28" fmla="*/ 379 w 385"/>
                <a:gd name="T29" fmla="*/ 232 h 258"/>
                <a:gd name="T30" fmla="*/ 382 w 385"/>
                <a:gd name="T31" fmla="*/ 241 h 258"/>
                <a:gd name="T32" fmla="*/ 384 w 385"/>
                <a:gd name="T33" fmla="*/ 249 h 258"/>
                <a:gd name="T34" fmla="*/ 384 w 385"/>
                <a:gd name="T35" fmla="*/ 257 h 258"/>
                <a:gd name="T36" fmla="*/ 381 w 385"/>
                <a:gd name="T37" fmla="*/ 257 h 258"/>
                <a:gd name="T38" fmla="*/ 371 w 385"/>
                <a:gd name="T39" fmla="*/ 256 h 258"/>
                <a:gd name="T40" fmla="*/ 359 w 385"/>
                <a:gd name="T41" fmla="*/ 255 h 258"/>
                <a:gd name="T42" fmla="*/ 341 w 385"/>
                <a:gd name="T43" fmla="*/ 253 h 258"/>
                <a:gd name="T44" fmla="*/ 322 w 385"/>
                <a:gd name="T45" fmla="*/ 251 h 258"/>
                <a:gd name="T46" fmla="*/ 299 w 385"/>
                <a:gd name="T47" fmla="*/ 249 h 258"/>
                <a:gd name="T48" fmla="*/ 275 w 385"/>
                <a:gd name="T49" fmla="*/ 246 h 258"/>
                <a:gd name="T50" fmla="*/ 250 w 385"/>
                <a:gd name="T51" fmla="*/ 244 h 258"/>
                <a:gd name="T52" fmla="*/ 225 w 385"/>
                <a:gd name="T53" fmla="*/ 241 h 258"/>
                <a:gd name="T54" fmla="*/ 201 w 385"/>
                <a:gd name="T55" fmla="*/ 238 h 258"/>
                <a:gd name="T56" fmla="*/ 178 w 385"/>
                <a:gd name="T57" fmla="*/ 236 h 258"/>
                <a:gd name="T58" fmla="*/ 159 w 385"/>
                <a:gd name="T59" fmla="*/ 233 h 258"/>
                <a:gd name="T60" fmla="*/ 141 w 385"/>
                <a:gd name="T61" fmla="*/ 230 h 258"/>
                <a:gd name="T62" fmla="*/ 128 w 385"/>
                <a:gd name="T63" fmla="*/ 227 h 258"/>
                <a:gd name="T64" fmla="*/ 119 w 385"/>
                <a:gd name="T65" fmla="*/ 224 h 258"/>
                <a:gd name="T66" fmla="*/ 116 w 385"/>
                <a:gd name="T67" fmla="*/ 222 h 258"/>
                <a:gd name="T68" fmla="*/ 114 w 385"/>
                <a:gd name="T69" fmla="*/ 218 h 258"/>
                <a:gd name="T70" fmla="*/ 110 w 385"/>
                <a:gd name="T71" fmla="*/ 209 h 258"/>
                <a:gd name="T72" fmla="*/ 104 w 385"/>
                <a:gd name="T73" fmla="*/ 197 h 258"/>
                <a:gd name="T74" fmla="*/ 96 w 385"/>
                <a:gd name="T75" fmla="*/ 182 h 258"/>
                <a:gd name="T76" fmla="*/ 88 w 385"/>
                <a:gd name="T77" fmla="*/ 165 h 258"/>
                <a:gd name="T78" fmla="*/ 78 w 385"/>
                <a:gd name="T79" fmla="*/ 146 h 258"/>
                <a:gd name="T80" fmla="*/ 67 w 385"/>
                <a:gd name="T81" fmla="*/ 126 h 258"/>
                <a:gd name="T82" fmla="*/ 57 w 385"/>
                <a:gd name="T83" fmla="*/ 106 h 258"/>
                <a:gd name="T84" fmla="*/ 46 w 385"/>
                <a:gd name="T85" fmla="*/ 86 h 258"/>
                <a:gd name="T86" fmla="*/ 35 w 385"/>
                <a:gd name="T87" fmla="*/ 66 h 258"/>
                <a:gd name="T88" fmla="*/ 25 w 385"/>
                <a:gd name="T89" fmla="*/ 48 h 258"/>
                <a:gd name="T90" fmla="*/ 17 w 385"/>
                <a:gd name="T91" fmla="*/ 32 h 258"/>
                <a:gd name="T92" fmla="*/ 10 w 385"/>
                <a:gd name="T93" fmla="*/ 18 h 258"/>
                <a:gd name="T94" fmla="*/ 4 w 385"/>
                <a:gd name="T95" fmla="*/ 9 h 258"/>
                <a:gd name="T96" fmla="*/ 1 w 385"/>
                <a:gd name="T97" fmla="*/ 2 h 258"/>
                <a:gd name="T98" fmla="*/ 0 w 385"/>
                <a:gd name="T99" fmla="*/ 0 h 2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
                <a:gd name="T151" fmla="*/ 0 h 258"/>
                <a:gd name="T152" fmla="*/ 385 w 385"/>
                <a:gd name="T153" fmla="*/ 258 h 2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 h="258">
                  <a:moveTo>
                    <a:pt x="0" y="0"/>
                  </a:moveTo>
                  <a:lnTo>
                    <a:pt x="286" y="97"/>
                  </a:lnTo>
                  <a:lnTo>
                    <a:pt x="293" y="106"/>
                  </a:lnTo>
                  <a:lnTo>
                    <a:pt x="302" y="115"/>
                  </a:lnTo>
                  <a:lnTo>
                    <a:pt x="311" y="124"/>
                  </a:lnTo>
                  <a:lnTo>
                    <a:pt x="320" y="135"/>
                  </a:lnTo>
                  <a:lnTo>
                    <a:pt x="327" y="145"/>
                  </a:lnTo>
                  <a:lnTo>
                    <a:pt x="336" y="156"/>
                  </a:lnTo>
                  <a:lnTo>
                    <a:pt x="344" y="167"/>
                  </a:lnTo>
                  <a:lnTo>
                    <a:pt x="352" y="179"/>
                  </a:lnTo>
                  <a:lnTo>
                    <a:pt x="359" y="190"/>
                  </a:lnTo>
                  <a:lnTo>
                    <a:pt x="365" y="201"/>
                  </a:lnTo>
                  <a:lnTo>
                    <a:pt x="371" y="212"/>
                  </a:lnTo>
                  <a:lnTo>
                    <a:pt x="375" y="222"/>
                  </a:lnTo>
                  <a:lnTo>
                    <a:pt x="379" y="232"/>
                  </a:lnTo>
                  <a:lnTo>
                    <a:pt x="382" y="241"/>
                  </a:lnTo>
                  <a:lnTo>
                    <a:pt x="384" y="249"/>
                  </a:lnTo>
                  <a:lnTo>
                    <a:pt x="384" y="257"/>
                  </a:lnTo>
                  <a:lnTo>
                    <a:pt x="381" y="257"/>
                  </a:lnTo>
                  <a:lnTo>
                    <a:pt x="371" y="256"/>
                  </a:lnTo>
                  <a:lnTo>
                    <a:pt x="359" y="255"/>
                  </a:lnTo>
                  <a:lnTo>
                    <a:pt x="341" y="253"/>
                  </a:lnTo>
                  <a:lnTo>
                    <a:pt x="322" y="251"/>
                  </a:lnTo>
                  <a:lnTo>
                    <a:pt x="299" y="249"/>
                  </a:lnTo>
                  <a:lnTo>
                    <a:pt x="275" y="246"/>
                  </a:lnTo>
                  <a:lnTo>
                    <a:pt x="250" y="244"/>
                  </a:lnTo>
                  <a:lnTo>
                    <a:pt x="225" y="241"/>
                  </a:lnTo>
                  <a:lnTo>
                    <a:pt x="201" y="238"/>
                  </a:lnTo>
                  <a:lnTo>
                    <a:pt x="178" y="236"/>
                  </a:lnTo>
                  <a:lnTo>
                    <a:pt x="159" y="233"/>
                  </a:lnTo>
                  <a:lnTo>
                    <a:pt x="141" y="230"/>
                  </a:lnTo>
                  <a:lnTo>
                    <a:pt x="128" y="227"/>
                  </a:lnTo>
                  <a:lnTo>
                    <a:pt x="119" y="224"/>
                  </a:lnTo>
                  <a:lnTo>
                    <a:pt x="116" y="222"/>
                  </a:lnTo>
                  <a:lnTo>
                    <a:pt x="114" y="218"/>
                  </a:lnTo>
                  <a:lnTo>
                    <a:pt x="110" y="209"/>
                  </a:lnTo>
                  <a:lnTo>
                    <a:pt x="104" y="197"/>
                  </a:lnTo>
                  <a:lnTo>
                    <a:pt x="96" y="182"/>
                  </a:lnTo>
                  <a:lnTo>
                    <a:pt x="88" y="165"/>
                  </a:lnTo>
                  <a:lnTo>
                    <a:pt x="78" y="146"/>
                  </a:lnTo>
                  <a:lnTo>
                    <a:pt x="67" y="126"/>
                  </a:lnTo>
                  <a:lnTo>
                    <a:pt x="57" y="106"/>
                  </a:lnTo>
                  <a:lnTo>
                    <a:pt x="46" y="86"/>
                  </a:lnTo>
                  <a:lnTo>
                    <a:pt x="35" y="66"/>
                  </a:lnTo>
                  <a:lnTo>
                    <a:pt x="25" y="48"/>
                  </a:lnTo>
                  <a:lnTo>
                    <a:pt x="17" y="32"/>
                  </a:lnTo>
                  <a:lnTo>
                    <a:pt x="10" y="18"/>
                  </a:lnTo>
                  <a:lnTo>
                    <a:pt x="4" y="9"/>
                  </a:lnTo>
                  <a:lnTo>
                    <a:pt x="1" y="2"/>
                  </a:lnTo>
                  <a:lnTo>
                    <a:pt x="0" y="0"/>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48149" name="Freeform 71"/>
            <p:cNvSpPr>
              <a:spLocks/>
            </p:cNvSpPr>
            <p:nvPr/>
          </p:nvSpPr>
          <p:spPr bwMode="auto">
            <a:xfrm>
              <a:off x="2988" y="2336"/>
              <a:ext cx="395" cy="268"/>
            </a:xfrm>
            <a:custGeom>
              <a:avLst/>
              <a:gdLst>
                <a:gd name="T0" fmla="*/ 0 w 395"/>
                <a:gd name="T1" fmla="*/ 0 h 268"/>
                <a:gd name="T2" fmla="*/ 293 w 395"/>
                <a:gd name="T3" fmla="*/ 101 h 268"/>
                <a:gd name="T4" fmla="*/ 301 w 395"/>
                <a:gd name="T5" fmla="*/ 110 h 268"/>
                <a:gd name="T6" fmla="*/ 310 w 395"/>
                <a:gd name="T7" fmla="*/ 119 h 268"/>
                <a:gd name="T8" fmla="*/ 319 w 395"/>
                <a:gd name="T9" fmla="*/ 129 h 268"/>
                <a:gd name="T10" fmla="*/ 328 w 395"/>
                <a:gd name="T11" fmla="*/ 140 h 268"/>
                <a:gd name="T12" fmla="*/ 336 w 395"/>
                <a:gd name="T13" fmla="*/ 151 h 268"/>
                <a:gd name="T14" fmla="*/ 345 w 395"/>
                <a:gd name="T15" fmla="*/ 162 h 268"/>
                <a:gd name="T16" fmla="*/ 353 w 395"/>
                <a:gd name="T17" fmla="*/ 174 h 268"/>
                <a:gd name="T18" fmla="*/ 361 w 395"/>
                <a:gd name="T19" fmla="*/ 186 h 268"/>
                <a:gd name="T20" fmla="*/ 368 w 395"/>
                <a:gd name="T21" fmla="*/ 197 h 268"/>
                <a:gd name="T22" fmla="*/ 375 w 395"/>
                <a:gd name="T23" fmla="*/ 209 h 268"/>
                <a:gd name="T24" fmla="*/ 381 w 395"/>
                <a:gd name="T25" fmla="*/ 220 h 268"/>
                <a:gd name="T26" fmla="*/ 385 w 395"/>
                <a:gd name="T27" fmla="*/ 231 h 268"/>
                <a:gd name="T28" fmla="*/ 389 w 395"/>
                <a:gd name="T29" fmla="*/ 241 h 268"/>
                <a:gd name="T30" fmla="*/ 392 w 395"/>
                <a:gd name="T31" fmla="*/ 250 h 268"/>
                <a:gd name="T32" fmla="*/ 394 w 395"/>
                <a:gd name="T33" fmla="*/ 259 h 268"/>
                <a:gd name="T34" fmla="*/ 394 w 395"/>
                <a:gd name="T35" fmla="*/ 267 h 268"/>
                <a:gd name="T36" fmla="*/ 391 w 395"/>
                <a:gd name="T37" fmla="*/ 267 h 268"/>
                <a:gd name="T38" fmla="*/ 381 w 395"/>
                <a:gd name="T39" fmla="*/ 266 h 268"/>
                <a:gd name="T40" fmla="*/ 368 w 395"/>
                <a:gd name="T41" fmla="*/ 265 h 268"/>
                <a:gd name="T42" fmla="*/ 350 w 395"/>
                <a:gd name="T43" fmla="*/ 263 h 268"/>
                <a:gd name="T44" fmla="*/ 330 w 395"/>
                <a:gd name="T45" fmla="*/ 261 h 268"/>
                <a:gd name="T46" fmla="*/ 307 w 395"/>
                <a:gd name="T47" fmla="*/ 259 h 268"/>
                <a:gd name="T48" fmla="*/ 282 w 395"/>
                <a:gd name="T49" fmla="*/ 256 h 268"/>
                <a:gd name="T50" fmla="*/ 256 w 395"/>
                <a:gd name="T51" fmla="*/ 253 h 268"/>
                <a:gd name="T52" fmla="*/ 231 w 395"/>
                <a:gd name="T53" fmla="*/ 250 h 268"/>
                <a:gd name="T54" fmla="*/ 206 w 395"/>
                <a:gd name="T55" fmla="*/ 247 h 268"/>
                <a:gd name="T56" fmla="*/ 183 w 395"/>
                <a:gd name="T57" fmla="*/ 245 h 268"/>
                <a:gd name="T58" fmla="*/ 163 w 395"/>
                <a:gd name="T59" fmla="*/ 242 h 268"/>
                <a:gd name="T60" fmla="*/ 145 w 395"/>
                <a:gd name="T61" fmla="*/ 239 h 268"/>
                <a:gd name="T62" fmla="*/ 131 w 395"/>
                <a:gd name="T63" fmla="*/ 236 h 268"/>
                <a:gd name="T64" fmla="*/ 122 w 395"/>
                <a:gd name="T65" fmla="*/ 233 h 268"/>
                <a:gd name="T66" fmla="*/ 119 w 395"/>
                <a:gd name="T67" fmla="*/ 231 h 268"/>
                <a:gd name="T68" fmla="*/ 117 w 395"/>
                <a:gd name="T69" fmla="*/ 226 h 268"/>
                <a:gd name="T70" fmla="*/ 113 w 395"/>
                <a:gd name="T71" fmla="*/ 217 h 268"/>
                <a:gd name="T72" fmla="*/ 107 w 395"/>
                <a:gd name="T73" fmla="*/ 205 h 268"/>
                <a:gd name="T74" fmla="*/ 99 w 395"/>
                <a:gd name="T75" fmla="*/ 189 h 268"/>
                <a:gd name="T76" fmla="*/ 90 w 395"/>
                <a:gd name="T77" fmla="*/ 171 h 268"/>
                <a:gd name="T78" fmla="*/ 80 w 395"/>
                <a:gd name="T79" fmla="*/ 152 h 268"/>
                <a:gd name="T80" fmla="*/ 69 w 395"/>
                <a:gd name="T81" fmla="*/ 131 h 268"/>
                <a:gd name="T82" fmla="*/ 58 w 395"/>
                <a:gd name="T83" fmla="*/ 110 h 268"/>
                <a:gd name="T84" fmla="*/ 47 w 395"/>
                <a:gd name="T85" fmla="*/ 89 h 268"/>
                <a:gd name="T86" fmla="*/ 36 w 395"/>
                <a:gd name="T87" fmla="*/ 69 h 268"/>
                <a:gd name="T88" fmla="*/ 26 w 395"/>
                <a:gd name="T89" fmla="*/ 50 h 268"/>
                <a:gd name="T90" fmla="*/ 17 w 395"/>
                <a:gd name="T91" fmla="*/ 33 h 268"/>
                <a:gd name="T92" fmla="*/ 10 w 395"/>
                <a:gd name="T93" fmla="*/ 19 h 268"/>
                <a:gd name="T94" fmla="*/ 4 w 395"/>
                <a:gd name="T95" fmla="*/ 9 h 268"/>
                <a:gd name="T96" fmla="*/ 1 w 395"/>
                <a:gd name="T97" fmla="*/ 2 h 268"/>
                <a:gd name="T98" fmla="*/ 0 w 395"/>
                <a:gd name="T99" fmla="*/ 0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5"/>
                <a:gd name="T151" fmla="*/ 0 h 268"/>
                <a:gd name="T152" fmla="*/ 395 w 395"/>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5" h="268">
                  <a:moveTo>
                    <a:pt x="0" y="0"/>
                  </a:moveTo>
                  <a:lnTo>
                    <a:pt x="293" y="101"/>
                  </a:lnTo>
                  <a:lnTo>
                    <a:pt x="301" y="110"/>
                  </a:lnTo>
                  <a:lnTo>
                    <a:pt x="310" y="119"/>
                  </a:lnTo>
                  <a:lnTo>
                    <a:pt x="319" y="129"/>
                  </a:lnTo>
                  <a:lnTo>
                    <a:pt x="328" y="140"/>
                  </a:lnTo>
                  <a:lnTo>
                    <a:pt x="336" y="151"/>
                  </a:lnTo>
                  <a:lnTo>
                    <a:pt x="345" y="162"/>
                  </a:lnTo>
                  <a:lnTo>
                    <a:pt x="353" y="174"/>
                  </a:lnTo>
                  <a:lnTo>
                    <a:pt x="361" y="186"/>
                  </a:lnTo>
                  <a:lnTo>
                    <a:pt x="368" y="197"/>
                  </a:lnTo>
                  <a:lnTo>
                    <a:pt x="375" y="209"/>
                  </a:lnTo>
                  <a:lnTo>
                    <a:pt x="381" y="220"/>
                  </a:lnTo>
                  <a:lnTo>
                    <a:pt x="385" y="231"/>
                  </a:lnTo>
                  <a:lnTo>
                    <a:pt x="389" y="241"/>
                  </a:lnTo>
                  <a:lnTo>
                    <a:pt x="392" y="250"/>
                  </a:lnTo>
                  <a:lnTo>
                    <a:pt x="394" y="259"/>
                  </a:lnTo>
                  <a:lnTo>
                    <a:pt x="394" y="267"/>
                  </a:lnTo>
                  <a:lnTo>
                    <a:pt x="391" y="267"/>
                  </a:lnTo>
                  <a:lnTo>
                    <a:pt x="381" y="266"/>
                  </a:lnTo>
                  <a:lnTo>
                    <a:pt x="368" y="265"/>
                  </a:lnTo>
                  <a:lnTo>
                    <a:pt x="350" y="263"/>
                  </a:lnTo>
                  <a:lnTo>
                    <a:pt x="330" y="261"/>
                  </a:lnTo>
                  <a:lnTo>
                    <a:pt x="307" y="259"/>
                  </a:lnTo>
                  <a:lnTo>
                    <a:pt x="282" y="256"/>
                  </a:lnTo>
                  <a:lnTo>
                    <a:pt x="256" y="253"/>
                  </a:lnTo>
                  <a:lnTo>
                    <a:pt x="231" y="250"/>
                  </a:lnTo>
                  <a:lnTo>
                    <a:pt x="206" y="247"/>
                  </a:lnTo>
                  <a:lnTo>
                    <a:pt x="183" y="245"/>
                  </a:lnTo>
                  <a:lnTo>
                    <a:pt x="163" y="242"/>
                  </a:lnTo>
                  <a:lnTo>
                    <a:pt x="145" y="239"/>
                  </a:lnTo>
                  <a:lnTo>
                    <a:pt x="131" y="236"/>
                  </a:lnTo>
                  <a:lnTo>
                    <a:pt x="122" y="233"/>
                  </a:lnTo>
                  <a:lnTo>
                    <a:pt x="119" y="231"/>
                  </a:lnTo>
                  <a:lnTo>
                    <a:pt x="117" y="226"/>
                  </a:lnTo>
                  <a:lnTo>
                    <a:pt x="113" y="217"/>
                  </a:lnTo>
                  <a:lnTo>
                    <a:pt x="107" y="205"/>
                  </a:lnTo>
                  <a:lnTo>
                    <a:pt x="99" y="189"/>
                  </a:lnTo>
                  <a:lnTo>
                    <a:pt x="90" y="171"/>
                  </a:lnTo>
                  <a:lnTo>
                    <a:pt x="80" y="152"/>
                  </a:lnTo>
                  <a:lnTo>
                    <a:pt x="69" y="131"/>
                  </a:lnTo>
                  <a:lnTo>
                    <a:pt x="58" y="110"/>
                  </a:lnTo>
                  <a:lnTo>
                    <a:pt x="47" y="89"/>
                  </a:lnTo>
                  <a:lnTo>
                    <a:pt x="36" y="69"/>
                  </a:lnTo>
                  <a:lnTo>
                    <a:pt x="26" y="50"/>
                  </a:lnTo>
                  <a:lnTo>
                    <a:pt x="17" y="33"/>
                  </a:lnTo>
                  <a:lnTo>
                    <a:pt x="10" y="19"/>
                  </a:lnTo>
                  <a:lnTo>
                    <a:pt x="4" y="9"/>
                  </a:lnTo>
                  <a:lnTo>
                    <a:pt x="1" y="2"/>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50" name="Freeform 72"/>
            <p:cNvSpPr>
              <a:spLocks/>
            </p:cNvSpPr>
            <p:nvPr/>
          </p:nvSpPr>
          <p:spPr bwMode="auto">
            <a:xfrm>
              <a:off x="2134" y="1561"/>
              <a:ext cx="328" cy="246"/>
            </a:xfrm>
            <a:custGeom>
              <a:avLst/>
              <a:gdLst>
                <a:gd name="T0" fmla="*/ 0 w 328"/>
                <a:gd name="T1" fmla="*/ 0 h 246"/>
                <a:gd name="T2" fmla="*/ 5 w 328"/>
                <a:gd name="T3" fmla="*/ 12 h 246"/>
                <a:gd name="T4" fmla="*/ 9 w 328"/>
                <a:gd name="T5" fmla="*/ 26 h 246"/>
                <a:gd name="T6" fmla="*/ 12 w 328"/>
                <a:gd name="T7" fmla="*/ 37 h 246"/>
                <a:gd name="T8" fmla="*/ 16 w 328"/>
                <a:gd name="T9" fmla="*/ 49 h 246"/>
                <a:gd name="T10" fmla="*/ 21 w 328"/>
                <a:gd name="T11" fmla="*/ 62 h 246"/>
                <a:gd name="T12" fmla="*/ 29 w 328"/>
                <a:gd name="T13" fmla="*/ 76 h 246"/>
                <a:gd name="T14" fmla="*/ 41 w 328"/>
                <a:gd name="T15" fmla="*/ 92 h 246"/>
                <a:gd name="T16" fmla="*/ 57 w 328"/>
                <a:gd name="T17" fmla="*/ 111 h 246"/>
                <a:gd name="T18" fmla="*/ 60 w 328"/>
                <a:gd name="T19" fmla="*/ 112 h 246"/>
                <a:gd name="T20" fmla="*/ 70 w 328"/>
                <a:gd name="T21" fmla="*/ 117 h 246"/>
                <a:gd name="T22" fmla="*/ 82 w 328"/>
                <a:gd name="T23" fmla="*/ 124 h 246"/>
                <a:gd name="T24" fmla="*/ 100 w 328"/>
                <a:gd name="T25" fmla="*/ 132 h 246"/>
                <a:gd name="T26" fmla="*/ 121 w 328"/>
                <a:gd name="T27" fmla="*/ 142 h 246"/>
                <a:gd name="T28" fmla="*/ 144 w 328"/>
                <a:gd name="T29" fmla="*/ 154 h 246"/>
                <a:gd name="T30" fmla="*/ 169 w 328"/>
                <a:gd name="T31" fmla="*/ 165 h 246"/>
                <a:gd name="T32" fmla="*/ 193 w 328"/>
                <a:gd name="T33" fmla="*/ 179 h 246"/>
                <a:gd name="T34" fmla="*/ 218 w 328"/>
                <a:gd name="T35" fmla="*/ 191 h 246"/>
                <a:gd name="T36" fmla="*/ 244 w 328"/>
                <a:gd name="T37" fmla="*/ 204 h 246"/>
                <a:gd name="T38" fmla="*/ 266 w 328"/>
                <a:gd name="T39" fmla="*/ 215 h 246"/>
                <a:gd name="T40" fmla="*/ 286 w 328"/>
                <a:gd name="T41" fmla="*/ 225 h 246"/>
                <a:gd name="T42" fmla="*/ 303 w 328"/>
                <a:gd name="T43" fmla="*/ 233 h 246"/>
                <a:gd name="T44" fmla="*/ 316 w 328"/>
                <a:gd name="T45" fmla="*/ 240 h 246"/>
                <a:gd name="T46" fmla="*/ 324 w 328"/>
                <a:gd name="T47" fmla="*/ 244 h 246"/>
                <a:gd name="T48" fmla="*/ 327 w 328"/>
                <a:gd name="T49" fmla="*/ 245 h 246"/>
                <a:gd name="T50" fmla="*/ 326 w 328"/>
                <a:gd name="T51" fmla="*/ 242 h 246"/>
                <a:gd name="T52" fmla="*/ 322 w 328"/>
                <a:gd name="T53" fmla="*/ 236 h 246"/>
                <a:gd name="T54" fmla="*/ 318 w 328"/>
                <a:gd name="T55" fmla="*/ 228 h 246"/>
                <a:gd name="T56" fmla="*/ 312 w 328"/>
                <a:gd name="T57" fmla="*/ 216 h 246"/>
                <a:gd name="T58" fmla="*/ 306 w 328"/>
                <a:gd name="T59" fmla="*/ 204 h 246"/>
                <a:gd name="T60" fmla="*/ 298 w 328"/>
                <a:gd name="T61" fmla="*/ 188 h 246"/>
                <a:gd name="T62" fmla="*/ 290 w 328"/>
                <a:gd name="T63" fmla="*/ 173 h 246"/>
                <a:gd name="T64" fmla="*/ 281 w 328"/>
                <a:gd name="T65" fmla="*/ 157 h 246"/>
                <a:gd name="T66" fmla="*/ 273 w 328"/>
                <a:gd name="T67" fmla="*/ 140 h 246"/>
                <a:gd name="T68" fmla="*/ 265 w 328"/>
                <a:gd name="T69" fmla="*/ 124 h 246"/>
                <a:gd name="T70" fmla="*/ 256 w 328"/>
                <a:gd name="T71" fmla="*/ 110 h 246"/>
                <a:gd name="T72" fmla="*/ 249 w 328"/>
                <a:gd name="T73" fmla="*/ 95 h 246"/>
                <a:gd name="T74" fmla="*/ 243 w 328"/>
                <a:gd name="T75" fmla="*/ 84 h 246"/>
                <a:gd name="T76" fmla="*/ 238 w 328"/>
                <a:gd name="T77" fmla="*/ 75 h 246"/>
                <a:gd name="T78" fmla="*/ 234 w 328"/>
                <a:gd name="T79" fmla="*/ 68 h 246"/>
                <a:gd name="T80" fmla="*/ 231 w 328"/>
                <a:gd name="T81" fmla="*/ 65 h 246"/>
                <a:gd name="T82" fmla="*/ 227 w 328"/>
                <a:gd name="T83" fmla="*/ 63 h 246"/>
                <a:gd name="T84" fmla="*/ 218 w 328"/>
                <a:gd name="T85" fmla="*/ 61 h 246"/>
                <a:gd name="T86" fmla="*/ 207 w 328"/>
                <a:gd name="T87" fmla="*/ 58 h 246"/>
                <a:gd name="T88" fmla="*/ 191 w 328"/>
                <a:gd name="T89" fmla="*/ 52 h 246"/>
                <a:gd name="T90" fmla="*/ 173 w 328"/>
                <a:gd name="T91" fmla="*/ 47 h 246"/>
                <a:gd name="T92" fmla="*/ 153 w 328"/>
                <a:gd name="T93" fmla="*/ 41 h 246"/>
                <a:gd name="T94" fmla="*/ 133 w 328"/>
                <a:gd name="T95" fmla="*/ 36 h 246"/>
                <a:gd name="T96" fmla="*/ 112 w 328"/>
                <a:gd name="T97" fmla="*/ 29 h 246"/>
                <a:gd name="T98" fmla="*/ 90 w 328"/>
                <a:gd name="T99" fmla="*/ 23 h 246"/>
                <a:gd name="T100" fmla="*/ 70 w 328"/>
                <a:gd name="T101" fmla="*/ 17 h 246"/>
                <a:gd name="T102" fmla="*/ 51 w 328"/>
                <a:gd name="T103" fmla="*/ 12 h 246"/>
                <a:gd name="T104" fmla="*/ 34 w 328"/>
                <a:gd name="T105" fmla="*/ 8 h 246"/>
                <a:gd name="T106" fmla="*/ 19 w 328"/>
                <a:gd name="T107" fmla="*/ 4 h 246"/>
                <a:gd name="T108" fmla="*/ 9 w 328"/>
                <a:gd name="T109" fmla="*/ 1 h 246"/>
                <a:gd name="T110" fmla="*/ 2 w 328"/>
                <a:gd name="T111" fmla="*/ 0 h 246"/>
                <a:gd name="T112" fmla="*/ 0 w 328"/>
                <a:gd name="T113" fmla="*/ 0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246"/>
                <a:gd name="T173" fmla="*/ 328 w 328"/>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246">
                  <a:moveTo>
                    <a:pt x="0" y="0"/>
                  </a:moveTo>
                  <a:lnTo>
                    <a:pt x="5" y="12"/>
                  </a:lnTo>
                  <a:lnTo>
                    <a:pt x="9" y="26"/>
                  </a:lnTo>
                  <a:lnTo>
                    <a:pt x="12" y="37"/>
                  </a:lnTo>
                  <a:lnTo>
                    <a:pt x="16" y="49"/>
                  </a:lnTo>
                  <a:lnTo>
                    <a:pt x="21" y="62"/>
                  </a:lnTo>
                  <a:lnTo>
                    <a:pt x="29" y="76"/>
                  </a:lnTo>
                  <a:lnTo>
                    <a:pt x="41" y="92"/>
                  </a:lnTo>
                  <a:lnTo>
                    <a:pt x="57" y="111"/>
                  </a:lnTo>
                  <a:lnTo>
                    <a:pt x="60" y="112"/>
                  </a:lnTo>
                  <a:lnTo>
                    <a:pt x="70" y="117"/>
                  </a:lnTo>
                  <a:lnTo>
                    <a:pt x="82" y="124"/>
                  </a:lnTo>
                  <a:lnTo>
                    <a:pt x="100" y="132"/>
                  </a:lnTo>
                  <a:lnTo>
                    <a:pt x="121" y="142"/>
                  </a:lnTo>
                  <a:lnTo>
                    <a:pt x="144" y="154"/>
                  </a:lnTo>
                  <a:lnTo>
                    <a:pt x="169" y="165"/>
                  </a:lnTo>
                  <a:lnTo>
                    <a:pt x="193" y="179"/>
                  </a:lnTo>
                  <a:lnTo>
                    <a:pt x="218" y="191"/>
                  </a:lnTo>
                  <a:lnTo>
                    <a:pt x="244" y="204"/>
                  </a:lnTo>
                  <a:lnTo>
                    <a:pt x="266" y="215"/>
                  </a:lnTo>
                  <a:lnTo>
                    <a:pt x="286" y="225"/>
                  </a:lnTo>
                  <a:lnTo>
                    <a:pt x="303" y="233"/>
                  </a:lnTo>
                  <a:lnTo>
                    <a:pt x="316" y="240"/>
                  </a:lnTo>
                  <a:lnTo>
                    <a:pt x="324" y="244"/>
                  </a:lnTo>
                  <a:lnTo>
                    <a:pt x="327" y="245"/>
                  </a:lnTo>
                  <a:lnTo>
                    <a:pt x="326" y="242"/>
                  </a:lnTo>
                  <a:lnTo>
                    <a:pt x="322" y="236"/>
                  </a:lnTo>
                  <a:lnTo>
                    <a:pt x="318" y="228"/>
                  </a:lnTo>
                  <a:lnTo>
                    <a:pt x="312" y="216"/>
                  </a:lnTo>
                  <a:lnTo>
                    <a:pt x="306" y="204"/>
                  </a:lnTo>
                  <a:lnTo>
                    <a:pt x="298" y="188"/>
                  </a:lnTo>
                  <a:lnTo>
                    <a:pt x="290" y="173"/>
                  </a:lnTo>
                  <a:lnTo>
                    <a:pt x="281" y="157"/>
                  </a:lnTo>
                  <a:lnTo>
                    <a:pt x="273" y="140"/>
                  </a:lnTo>
                  <a:lnTo>
                    <a:pt x="265" y="124"/>
                  </a:lnTo>
                  <a:lnTo>
                    <a:pt x="256" y="110"/>
                  </a:lnTo>
                  <a:lnTo>
                    <a:pt x="249" y="95"/>
                  </a:lnTo>
                  <a:lnTo>
                    <a:pt x="243" y="84"/>
                  </a:lnTo>
                  <a:lnTo>
                    <a:pt x="238" y="75"/>
                  </a:lnTo>
                  <a:lnTo>
                    <a:pt x="234" y="68"/>
                  </a:lnTo>
                  <a:lnTo>
                    <a:pt x="231" y="65"/>
                  </a:lnTo>
                  <a:lnTo>
                    <a:pt x="227" y="63"/>
                  </a:lnTo>
                  <a:lnTo>
                    <a:pt x="218" y="61"/>
                  </a:lnTo>
                  <a:lnTo>
                    <a:pt x="207" y="58"/>
                  </a:lnTo>
                  <a:lnTo>
                    <a:pt x="191" y="52"/>
                  </a:lnTo>
                  <a:lnTo>
                    <a:pt x="173" y="47"/>
                  </a:lnTo>
                  <a:lnTo>
                    <a:pt x="153" y="41"/>
                  </a:lnTo>
                  <a:lnTo>
                    <a:pt x="133" y="36"/>
                  </a:lnTo>
                  <a:lnTo>
                    <a:pt x="112" y="29"/>
                  </a:lnTo>
                  <a:lnTo>
                    <a:pt x="90" y="23"/>
                  </a:lnTo>
                  <a:lnTo>
                    <a:pt x="70" y="17"/>
                  </a:lnTo>
                  <a:lnTo>
                    <a:pt x="51" y="12"/>
                  </a:lnTo>
                  <a:lnTo>
                    <a:pt x="34" y="8"/>
                  </a:lnTo>
                  <a:lnTo>
                    <a:pt x="19" y="4"/>
                  </a:lnTo>
                  <a:lnTo>
                    <a:pt x="9" y="1"/>
                  </a:lnTo>
                  <a:lnTo>
                    <a:pt x="2" y="0"/>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8151" name="Freeform 73"/>
            <p:cNvSpPr>
              <a:spLocks/>
            </p:cNvSpPr>
            <p:nvPr/>
          </p:nvSpPr>
          <p:spPr bwMode="auto">
            <a:xfrm>
              <a:off x="2134" y="1561"/>
              <a:ext cx="338" cy="256"/>
            </a:xfrm>
            <a:custGeom>
              <a:avLst/>
              <a:gdLst>
                <a:gd name="T0" fmla="*/ 0 w 338"/>
                <a:gd name="T1" fmla="*/ 0 h 256"/>
                <a:gd name="T2" fmla="*/ 0 w 338"/>
                <a:gd name="T3" fmla="*/ 0 h 256"/>
                <a:gd name="T4" fmla="*/ 5 w 338"/>
                <a:gd name="T5" fmla="*/ 13 h 256"/>
                <a:gd name="T6" fmla="*/ 9 w 338"/>
                <a:gd name="T7" fmla="*/ 27 h 256"/>
                <a:gd name="T8" fmla="*/ 12 w 338"/>
                <a:gd name="T9" fmla="*/ 39 h 256"/>
                <a:gd name="T10" fmla="*/ 16 w 338"/>
                <a:gd name="T11" fmla="*/ 51 h 256"/>
                <a:gd name="T12" fmla="*/ 22 w 338"/>
                <a:gd name="T13" fmla="*/ 65 h 256"/>
                <a:gd name="T14" fmla="*/ 30 w 338"/>
                <a:gd name="T15" fmla="*/ 79 h 256"/>
                <a:gd name="T16" fmla="*/ 42 w 338"/>
                <a:gd name="T17" fmla="*/ 96 h 256"/>
                <a:gd name="T18" fmla="*/ 59 w 338"/>
                <a:gd name="T19" fmla="*/ 116 h 256"/>
                <a:gd name="T20" fmla="*/ 62 w 338"/>
                <a:gd name="T21" fmla="*/ 117 h 256"/>
                <a:gd name="T22" fmla="*/ 72 w 338"/>
                <a:gd name="T23" fmla="*/ 122 h 256"/>
                <a:gd name="T24" fmla="*/ 85 w 338"/>
                <a:gd name="T25" fmla="*/ 129 h 256"/>
                <a:gd name="T26" fmla="*/ 103 w 338"/>
                <a:gd name="T27" fmla="*/ 137 h 256"/>
                <a:gd name="T28" fmla="*/ 125 w 338"/>
                <a:gd name="T29" fmla="*/ 148 h 256"/>
                <a:gd name="T30" fmla="*/ 148 w 338"/>
                <a:gd name="T31" fmla="*/ 160 h 256"/>
                <a:gd name="T32" fmla="*/ 174 w 338"/>
                <a:gd name="T33" fmla="*/ 172 h 256"/>
                <a:gd name="T34" fmla="*/ 199 w 338"/>
                <a:gd name="T35" fmla="*/ 186 h 256"/>
                <a:gd name="T36" fmla="*/ 225 w 338"/>
                <a:gd name="T37" fmla="*/ 199 h 256"/>
                <a:gd name="T38" fmla="*/ 251 w 338"/>
                <a:gd name="T39" fmla="*/ 212 h 256"/>
                <a:gd name="T40" fmla="*/ 274 w 338"/>
                <a:gd name="T41" fmla="*/ 224 h 256"/>
                <a:gd name="T42" fmla="*/ 295 w 338"/>
                <a:gd name="T43" fmla="*/ 234 h 256"/>
                <a:gd name="T44" fmla="*/ 312 w 338"/>
                <a:gd name="T45" fmla="*/ 243 h 256"/>
                <a:gd name="T46" fmla="*/ 326 w 338"/>
                <a:gd name="T47" fmla="*/ 250 h 256"/>
                <a:gd name="T48" fmla="*/ 334 w 338"/>
                <a:gd name="T49" fmla="*/ 254 h 256"/>
                <a:gd name="T50" fmla="*/ 337 w 338"/>
                <a:gd name="T51" fmla="*/ 255 h 256"/>
                <a:gd name="T52" fmla="*/ 336 w 338"/>
                <a:gd name="T53" fmla="*/ 252 h 256"/>
                <a:gd name="T54" fmla="*/ 332 w 338"/>
                <a:gd name="T55" fmla="*/ 246 h 256"/>
                <a:gd name="T56" fmla="*/ 328 w 338"/>
                <a:gd name="T57" fmla="*/ 237 h 256"/>
                <a:gd name="T58" fmla="*/ 322 w 338"/>
                <a:gd name="T59" fmla="*/ 225 h 256"/>
                <a:gd name="T60" fmla="*/ 315 w 338"/>
                <a:gd name="T61" fmla="*/ 212 h 256"/>
                <a:gd name="T62" fmla="*/ 307 w 338"/>
                <a:gd name="T63" fmla="*/ 196 h 256"/>
                <a:gd name="T64" fmla="*/ 299 w 338"/>
                <a:gd name="T65" fmla="*/ 180 h 256"/>
                <a:gd name="T66" fmla="*/ 290 w 338"/>
                <a:gd name="T67" fmla="*/ 163 h 256"/>
                <a:gd name="T68" fmla="*/ 281 w 338"/>
                <a:gd name="T69" fmla="*/ 146 h 256"/>
                <a:gd name="T70" fmla="*/ 273 w 338"/>
                <a:gd name="T71" fmla="*/ 129 h 256"/>
                <a:gd name="T72" fmla="*/ 264 w 338"/>
                <a:gd name="T73" fmla="*/ 114 h 256"/>
                <a:gd name="T74" fmla="*/ 257 w 338"/>
                <a:gd name="T75" fmla="*/ 99 h 256"/>
                <a:gd name="T76" fmla="*/ 250 w 338"/>
                <a:gd name="T77" fmla="*/ 87 h 256"/>
                <a:gd name="T78" fmla="*/ 245 w 338"/>
                <a:gd name="T79" fmla="*/ 78 h 256"/>
                <a:gd name="T80" fmla="*/ 241 w 338"/>
                <a:gd name="T81" fmla="*/ 71 h 256"/>
                <a:gd name="T82" fmla="*/ 238 w 338"/>
                <a:gd name="T83" fmla="*/ 68 h 256"/>
                <a:gd name="T84" fmla="*/ 234 w 338"/>
                <a:gd name="T85" fmla="*/ 66 h 256"/>
                <a:gd name="T86" fmla="*/ 225 w 338"/>
                <a:gd name="T87" fmla="*/ 64 h 256"/>
                <a:gd name="T88" fmla="*/ 213 w 338"/>
                <a:gd name="T89" fmla="*/ 60 h 256"/>
                <a:gd name="T90" fmla="*/ 197 w 338"/>
                <a:gd name="T91" fmla="*/ 54 h 256"/>
                <a:gd name="T92" fmla="*/ 178 w 338"/>
                <a:gd name="T93" fmla="*/ 49 h 256"/>
                <a:gd name="T94" fmla="*/ 158 w 338"/>
                <a:gd name="T95" fmla="*/ 43 h 256"/>
                <a:gd name="T96" fmla="*/ 137 w 338"/>
                <a:gd name="T97" fmla="*/ 37 h 256"/>
                <a:gd name="T98" fmla="*/ 115 w 338"/>
                <a:gd name="T99" fmla="*/ 30 h 256"/>
                <a:gd name="T100" fmla="*/ 93 w 338"/>
                <a:gd name="T101" fmla="*/ 24 h 256"/>
                <a:gd name="T102" fmla="*/ 72 w 338"/>
                <a:gd name="T103" fmla="*/ 18 h 256"/>
                <a:gd name="T104" fmla="*/ 53 w 338"/>
                <a:gd name="T105" fmla="*/ 12 h 256"/>
                <a:gd name="T106" fmla="*/ 35 w 338"/>
                <a:gd name="T107" fmla="*/ 8 h 256"/>
                <a:gd name="T108" fmla="*/ 20 w 338"/>
                <a:gd name="T109" fmla="*/ 4 h 256"/>
                <a:gd name="T110" fmla="*/ 9 w 338"/>
                <a:gd name="T111" fmla="*/ 1 h 256"/>
                <a:gd name="T112" fmla="*/ 2 w 338"/>
                <a:gd name="T113" fmla="*/ 0 h 256"/>
                <a:gd name="T114" fmla="*/ 0 w 338"/>
                <a:gd name="T115" fmla="*/ 0 h 2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8"/>
                <a:gd name="T175" fmla="*/ 0 h 256"/>
                <a:gd name="T176" fmla="*/ 338 w 338"/>
                <a:gd name="T177" fmla="*/ 256 h 2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8" h="256">
                  <a:moveTo>
                    <a:pt x="0" y="0"/>
                  </a:moveTo>
                  <a:lnTo>
                    <a:pt x="0" y="0"/>
                  </a:lnTo>
                  <a:lnTo>
                    <a:pt x="5" y="13"/>
                  </a:lnTo>
                  <a:lnTo>
                    <a:pt x="9" y="27"/>
                  </a:lnTo>
                  <a:lnTo>
                    <a:pt x="12" y="39"/>
                  </a:lnTo>
                  <a:lnTo>
                    <a:pt x="16" y="51"/>
                  </a:lnTo>
                  <a:lnTo>
                    <a:pt x="22" y="65"/>
                  </a:lnTo>
                  <a:lnTo>
                    <a:pt x="30" y="79"/>
                  </a:lnTo>
                  <a:lnTo>
                    <a:pt x="42" y="96"/>
                  </a:lnTo>
                  <a:lnTo>
                    <a:pt x="59" y="116"/>
                  </a:lnTo>
                  <a:lnTo>
                    <a:pt x="62" y="117"/>
                  </a:lnTo>
                  <a:lnTo>
                    <a:pt x="72" y="122"/>
                  </a:lnTo>
                  <a:lnTo>
                    <a:pt x="85" y="129"/>
                  </a:lnTo>
                  <a:lnTo>
                    <a:pt x="103" y="137"/>
                  </a:lnTo>
                  <a:lnTo>
                    <a:pt x="125" y="148"/>
                  </a:lnTo>
                  <a:lnTo>
                    <a:pt x="148" y="160"/>
                  </a:lnTo>
                  <a:lnTo>
                    <a:pt x="174" y="172"/>
                  </a:lnTo>
                  <a:lnTo>
                    <a:pt x="199" y="186"/>
                  </a:lnTo>
                  <a:lnTo>
                    <a:pt x="225" y="199"/>
                  </a:lnTo>
                  <a:lnTo>
                    <a:pt x="251" y="212"/>
                  </a:lnTo>
                  <a:lnTo>
                    <a:pt x="274" y="224"/>
                  </a:lnTo>
                  <a:lnTo>
                    <a:pt x="295" y="234"/>
                  </a:lnTo>
                  <a:lnTo>
                    <a:pt x="312" y="243"/>
                  </a:lnTo>
                  <a:lnTo>
                    <a:pt x="326" y="250"/>
                  </a:lnTo>
                  <a:lnTo>
                    <a:pt x="334" y="254"/>
                  </a:lnTo>
                  <a:lnTo>
                    <a:pt x="337" y="255"/>
                  </a:lnTo>
                  <a:lnTo>
                    <a:pt x="336" y="252"/>
                  </a:lnTo>
                  <a:lnTo>
                    <a:pt x="332" y="246"/>
                  </a:lnTo>
                  <a:lnTo>
                    <a:pt x="328" y="237"/>
                  </a:lnTo>
                  <a:lnTo>
                    <a:pt x="322" y="225"/>
                  </a:lnTo>
                  <a:lnTo>
                    <a:pt x="315" y="212"/>
                  </a:lnTo>
                  <a:lnTo>
                    <a:pt x="307" y="196"/>
                  </a:lnTo>
                  <a:lnTo>
                    <a:pt x="299" y="180"/>
                  </a:lnTo>
                  <a:lnTo>
                    <a:pt x="290" y="163"/>
                  </a:lnTo>
                  <a:lnTo>
                    <a:pt x="281" y="146"/>
                  </a:lnTo>
                  <a:lnTo>
                    <a:pt x="273" y="129"/>
                  </a:lnTo>
                  <a:lnTo>
                    <a:pt x="264" y="114"/>
                  </a:lnTo>
                  <a:lnTo>
                    <a:pt x="257" y="99"/>
                  </a:lnTo>
                  <a:lnTo>
                    <a:pt x="250" y="87"/>
                  </a:lnTo>
                  <a:lnTo>
                    <a:pt x="245" y="78"/>
                  </a:lnTo>
                  <a:lnTo>
                    <a:pt x="241" y="71"/>
                  </a:lnTo>
                  <a:lnTo>
                    <a:pt x="238" y="68"/>
                  </a:lnTo>
                  <a:lnTo>
                    <a:pt x="234" y="66"/>
                  </a:lnTo>
                  <a:lnTo>
                    <a:pt x="225" y="64"/>
                  </a:lnTo>
                  <a:lnTo>
                    <a:pt x="213" y="60"/>
                  </a:lnTo>
                  <a:lnTo>
                    <a:pt x="197" y="54"/>
                  </a:lnTo>
                  <a:lnTo>
                    <a:pt x="178" y="49"/>
                  </a:lnTo>
                  <a:lnTo>
                    <a:pt x="158" y="43"/>
                  </a:lnTo>
                  <a:lnTo>
                    <a:pt x="137" y="37"/>
                  </a:lnTo>
                  <a:lnTo>
                    <a:pt x="115" y="30"/>
                  </a:lnTo>
                  <a:lnTo>
                    <a:pt x="93" y="24"/>
                  </a:lnTo>
                  <a:lnTo>
                    <a:pt x="72" y="18"/>
                  </a:lnTo>
                  <a:lnTo>
                    <a:pt x="53" y="12"/>
                  </a:lnTo>
                  <a:lnTo>
                    <a:pt x="35" y="8"/>
                  </a:lnTo>
                  <a:lnTo>
                    <a:pt x="20" y="4"/>
                  </a:lnTo>
                  <a:lnTo>
                    <a:pt x="9" y="1"/>
                  </a:lnTo>
                  <a:lnTo>
                    <a:pt x="2" y="0"/>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52" name="Freeform 74"/>
            <p:cNvSpPr>
              <a:spLocks/>
            </p:cNvSpPr>
            <p:nvPr/>
          </p:nvSpPr>
          <p:spPr bwMode="auto">
            <a:xfrm>
              <a:off x="2781" y="2017"/>
              <a:ext cx="287" cy="411"/>
            </a:xfrm>
            <a:custGeom>
              <a:avLst/>
              <a:gdLst>
                <a:gd name="T0" fmla="*/ 37 w 287"/>
                <a:gd name="T1" fmla="*/ 0 h 411"/>
                <a:gd name="T2" fmla="*/ 24 w 287"/>
                <a:gd name="T3" fmla="*/ 4 h 411"/>
                <a:gd name="T4" fmla="*/ 14 w 287"/>
                <a:gd name="T5" fmla="*/ 13 h 411"/>
                <a:gd name="T6" fmla="*/ 5 w 287"/>
                <a:gd name="T7" fmla="*/ 24 h 411"/>
                <a:gd name="T8" fmla="*/ 1 w 287"/>
                <a:gd name="T9" fmla="*/ 32 h 411"/>
                <a:gd name="T10" fmla="*/ 6 w 287"/>
                <a:gd name="T11" fmla="*/ 52 h 411"/>
                <a:gd name="T12" fmla="*/ 14 w 287"/>
                <a:gd name="T13" fmla="*/ 82 h 411"/>
                <a:gd name="T14" fmla="*/ 24 w 287"/>
                <a:gd name="T15" fmla="*/ 117 h 411"/>
                <a:gd name="T16" fmla="*/ 42 w 287"/>
                <a:gd name="T17" fmla="*/ 167 h 411"/>
                <a:gd name="T18" fmla="*/ 70 w 287"/>
                <a:gd name="T19" fmla="*/ 230 h 411"/>
                <a:gd name="T20" fmla="*/ 98 w 287"/>
                <a:gd name="T21" fmla="*/ 284 h 411"/>
                <a:gd name="T22" fmla="*/ 115 w 287"/>
                <a:gd name="T23" fmla="*/ 315 h 411"/>
                <a:gd name="T24" fmla="*/ 121 w 287"/>
                <a:gd name="T25" fmla="*/ 325 h 411"/>
                <a:gd name="T26" fmla="*/ 138 w 287"/>
                <a:gd name="T27" fmla="*/ 347 h 411"/>
                <a:gd name="T28" fmla="*/ 159 w 287"/>
                <a:gd name="T29" fmla="*/ 374 h 411"/>
                <a:gd name="T30" fmla="*/ 175 w 287"/>
                <a:gd name="T31" fmla="*/ 393 h 411"/>
                <a:gd name="T32" fmla="*/ 184 w 287"/>
                <a:gd name="T33" fmla="*/ 393 h 411"/>
                <a:gd name="T34" fmla="*/ 198 w 287"/>
                <a:gd name="T35" fmla="*/ 390 h 411"/>
                <a:gd name="T36" fmla="*/ 212 w 287"/>
                <a:gd name="T37" fmla="*/ 390 h 411"/>
                <a:gd name="T38" fmla="*/ 224 w 287"/>
                <a:gd name="T39" fmla="*/ 390 h 411"/>
                <a:gd name="T40" fmla="*/ 237 w 287"/>
                <a:gd name="T41" fmla="*/ 391 h 411"/>
                <a:gd name="T42" fmla="*/ 249 w 287"/>
                <a:gd name="T43" fmla="*/ 395 h 411"/>
                <a:gd name="T44" fmla="*/ 264 w 287"/>
                <a:gd name="T45" fmla="*/ 400 h 411"/>
                <a:gd name="T46" fmla="*/ 278 w 287"/>
                <a:gd name="T47" fmla="*/ 406 h 411"/>
                <a:gd name="T48" fmla="*/ 282 w 287"/>
                <a:gd name="T49" fmla="*/ 369 h 411"/>
                <a:gd name="T50" fmla="*/ 268 w 287"/>
                <a:gd name="T51" fmla="*/ 295 h 411"/>
                <a:gd name="T52" fmla="*/ 245 w 287"/>
                <a:gd name="T53" fmla="*/ 229 h 411"/>
                <a:gd name="T54" fmla="*/ 217 w 287"/>
                <a:gd name="T55" fmla="*/ 173 h 411"/>
                <a:gd name="T56" fmla="*/ 184 w 287"/>
                <a:gd name="T57" fmla="*/ 123 h 411"/>
                <a:gd name="T58" fmla="*/ 147 w 287"/>
                <a:gd name="T59" fmla="*/ 81 h 411"/>
                <a:gd name="T60" fmla="*/ 108 w 287"/>
                <a:gd name="T61" fmla="*/ 45 h 411"/>
                <a:gd name="T62" fmla="*/ 66 w 287"/>
                <a:gd name="T63" fmla="*/ 15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411"/>
                <a:gd name="T98" fmla="*/ 287 w 287"/>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411">
                  <a:moveTo>
                    <a:pt x="45" y="1"/>
                  </a:moveTo>
                  <a:lnTo>
                    <a:pt x="37" y="0"/>
                  </a:lnTo>
                  <a:lnTo>
                    <a:pt x="30" y="1"/>
                  </a:lnTo>
                  <a:lnTo>
                    <a:pt x="24" y="4"/>
                  </a:lnTo>
                  <a:lnTo>
                    <a:pt x="18" y="8"/>
                  </a:lnTo>
                  <a:lnTo>
                    <a:pt x="14" y="13"/>
                  </a:lnTo>
                  <a:lnTo>
                    <a:pt x="9" y="19"/>
                  </a:lnTo>
                  <a:lnTo>
                    <a:pt x="5" y="24"/>
                  </a:lnTo>
                  <a:lnTo>
                    <a:pt x="0" y="29"/>
                  </a:lnTo>
                  <a:lnTo>
                    <a:pt x="1" y="32"/>
                  </a:lnTo>
                  <a:lnTo>
                    <a:pt x="3" y="40"/>
                  </a:lnTo>
                  <a:lnTo>
                    <a:pt x="6" y="52"/>
                  </a:lnTo>
                  <a:lnTo>
                    <a:pt x="10" y="65"/>
                  </a:lnTo>
                  <a:lnTo>
                    <a:pt x="14" y="82"/>
                  </a:lnTo>
                  <a:lnTo>
                    <a:pt x="19" y="100"/>
                  </a:lnTo>
                  <a:lnTo>
                    <a:pt x="24" y="117"/>
                  </a:lnTo>
                  <a:lnTo>
                    <a:pt x="30" y="134"/>
                  </a:lnTo>
                  <a:lnTo>
                    <a:pt x="42" y="167"/>
                  </a:lnTo>
                  <a:lnTo>
                    <a:pt x="55" y="199"/>
                  </a:lnTo>
                  <a:lnTo>
                    <a:pt x="70" y="230"/>
                  </a:lnTo>
                  <a:lnTo>
                    <a:pt x="84" y="260"/>
                  </a:lnTo>
                  <a:lnTo>
                    <a:pt x="98" y="284"/>
                  </a:lnTo>
                  <a:lnTo>
                    <a:pt x="108" y="304"/>
                  </a:lnTo>
                  <a:lnTo>
                    <a:pt x="115" y="315"/>
                  </a:lnTo>
                  <a:lnTo>
                    <a:pt x="118" y="321"/>
                  </a:lnTo>
                  <a:lnTo>
                    <a:pt x="121" y="325"/>
                  </a:lnTo>
                  <a:lnTo>
                    <a:pt x="129" y="334"/>
                  </a:lnTo>
                  <a:lnTo>
                    <a:pt x="138" y="347"/>
                  </a:lnTo>
                  <a:lnTo>
                    <a:pt x="149" y="360"/>
                  </a:lnTo>
                  <a:lnTo>
                    <a:pt x="159" y="374"/>
                  </a:lnTo>
                  <a:lnTo>
                    <a:pt x="168" y="386"/>
                  </a:lnTo>
                  <a:lnTo>
                    <a:pt x="175" y="393"/>
                  </a:lnTo>
                  <a:lnTo>
                    <a:pt x="177" y="395"/>
                  </a:lnTo>
                  <a:lnTo>
                    <a:pt x="184" y="393"/>
                  </a:lnTo>
                  <a:lnTo>
                    <a:pt x="191" y="392"/>
                  </a:lnTo>
                  <a:lnTo>
                    <a:pt x="198" y="390"/>
                  </a:lnTo>
                  <a:lnTo>
                    <a:pt x="205" y="390"/>
                  </a:lnTo>
                  <a:lnTo>
                    <a:pt x="212" y="390"/>
                  </a:lnTo>
                  <a:lnTo>
                    <a:pt x="217" y="390"/>
                  </a:lnTo>
                  <a:lnTo>
                    <a:pt x="224" y="390"/>
                  </a:lnTo>
                  <a:lnTo>
                    <a:pt x="230" y="390"/>
                  </a:lnTo>
                  <a:lnTo>
                    <a:pt x="237" y="391"/>
                  </a:lnTo>
                  <a:lnTo>
                    <a:pt x="243" y="393"/>
                  </a:lnTo>
                  <a:lnTo>
                    <a:pt x="249" y="395"/>
                  </a:lnTo>
                  <a:lnTo>
                    <a:pt x="256" y="397"/>
                  </a:lnTo>
                  <a:lnTo>
                    <a:pt x="264" y="400"/>
                  </a:lnTo>
                  <a:lnTo>
                    <a:pt x="271" y="403"/>
                  </a:lnTo>
                  <a:lnTo>
                    <a:pt x="278" y="406"/>
                  </a:lnTo>
                  <a:lnTo>
                    <a:pt x="286" y="410"/>
                  </a:lnTo>
                  <a:lnTo>
                    <a:pt x="282" y="369"/>
                  </a:lnTo>
                  <a:lnTo>
                    <a:pt x="275" y="331"/>
                  </a:lnTo>
                  <a:lnTo>
                    <a:pt x="268" y="295"/>
                  </a:lnTo>
                  <a:lnTo>
                    <a:pt x="257" y="261"/>
                  </a:lnTo>
                  <a:lnTo>
                    <a:pt x="245" y="229"/>
                  </a:lnTo>
                  <a:lnTo>
                    <a:pt x="232" y="200"/>
                  </a:lnTo>
                  <a:lnTo>
                    <a:pt x="217" y="173"/>
                  </a:lnTo>
                  <a:lnTo>
                    <a:pt x="201" y="146"/>
                  </a:lnTo>
                  <a:lnTo>
                    <a:pt x="184" y="123"/>
                  </a:lnTo>
                  <a:lnTo>
                    <a:pt x="166" y="101"/>
                  </a:lnTo>
                  <a:lnTo>
                    <a:pt x="147" y="81"/>
                  </a:lnTo>
                  <a:lnTo>
                    <a:pt x="128" y="62"/>
                  </a:lnTo>
                  <a:lnTo>
                    <a:pt x="108" y="45"/>
                  </a:lnTo>
                  <a:lnTo>
                    <a:pt x="87" y="29"/>
                  </a:lnTo>
                  <a:lnTo>
                    <a:pt x="66" y="15"/>
                  </a:lnTo>
                  <a:lnTo>
                    <a:pt x="45" y="1"/>
                  </a:lnTo>
                </a:path>
              </a:pathLst>
            </a:custGeom>
            <a:solidFill>
              <a:srgbClr val="99CCCC"/>
            </a:solidFill>
            <a:ln w="12700" cap="rnd" cmpd="sng">
              <a:noFill/>
              <a:prstDash val="solid"/>
              <a:round/>
              <a:headEnd type="none" w="med" len="med"/>
              <a:tailEnd type="none" w="med" len="med"/>
            </a:ln>
          </p:spPr>
          <p:txBody>
            <a:bodyPr/>
            <a:lstStyle/>
            <a:p>
              <a:endParaRPr lang="en-GB"/>
            </a:p>
          </p:txBody>
        </p:sp>
        <p:sp>
          <p:nvSpPr>
            <p:cNvPr id="48153" name="Freeform 75"/>
            <p:cNvSpPr>
              <a:spLocks/>
            </p:cNvSpPr>
            <p:nvPr/>
          </p:nvSpPr>
          <p:spPr bwMode="auto">
            <a:xfrm>
              <a:off x="2781" y="2017"/>
              <a:ext cx="297" cy="421"/>
            </a:xfrm>
            <a:custGeom>
              <a:avLst/>
              <a:gdLst>
                <a:gd name="T0" fmla="*/ 47 w 297"/>
                <a:gd name="T1" fmla="*/ 1 h 421"/>
                <a:gd name="T2" fmla="*/ 31 w 297"/>
                <a:gd name="T3" fmla="*/ 1 h 421"/>
                <a:gd name="T4" fmla="*/ 19 w 297"/>
                <a:gd name="T5" fmla="*/ 8 h 421"/>
                <a:gd name="T6" fmla="*/ 9 w 297"/>
                <a:gd name="T7" fmla="*/ 19 h 421"/>
                <a:gd name="T8" fmla="*/ 0 w 297"/>
                <a:gd name="T9" fmla="*/ 30 h 421"/>
                <a:gd name="T10" fmla="*/ 3 w 297"/>
                <a:gd name="T11" fmla="*/ 41 h 421"/>
                <a:gd name="T12" fmla="*/ 10 w 297"/>
                <a:gd name="T13" fmla="*/ 67 h 421"/>
                <a:gd name="T14" fmla="*/ 20 w 297"/>
                <a:gd name="T15" fmla="*/ 102 h 421"/>
                <a:gd name="T16" fmla="*/ 31 w 297"/>
                <a:gd name="T17" fmla="*/ 137 h 421"/>
                <a:gd name="T18" fmla="*/ 57 w 297"/>
                <a:gd name="T19" fmla="*/ 204 h 421"/>
                <a:gd name="T20" fmla="*/ 87 w 297"/>
                <a:gd name="T21" fmla="*/ 266 h 421"/>
                <a:gd name="T22" fmla="*/ 112 w 297"/>
                <a:gd name="T23" fmla="*/ 311 h 421"/>
                <a:gd name="T24" fmla="*/ 122 w 297"/>
                <a:gd name="T25" fmla="*/ 329 h 421"/>
                <a:gd name="T26" fmla="*/ 133 w 297"/>
                <a:gd name="T27" fmla="*/ 342 h 421"/>
                <a:gd name="T28" fmla="*/ 154 w 297"/>
                <a:gd name="T29" fmla="*/ 369 h 421"/>
                <a:gd name="T30" fmla="*/ 174 w 297"/>
                <a:gd name="T31" fmla="*/ 395 h 421"/>
                <a:gd name="T32" fmla="*/ 183 w 297"/>
                <a:gd name="T33" fmla="*/ 405 h 421"/>
                <a:gd name="T34" fmla="*/ 198 w 297"/>
                <a:gd name="T35" fmla="*/ 402 h 421"/>
                <a:gd name="T36" fmla="*/ 212 w 297"/>
                <a:gd name="T37" fmla="*/ 399 h 421"/>
                <a:gd name="T38" fmla="*/ 225 w 297"/>
                <a:gd name="T39" fmla="*/ 399 h 421"/>
                <a:gd name="T40" fmla="*/ 238 w 297"/>
                <a:gd name="T41" fmla="*/ 400 h 421"/>
                <a:gd name="T42" fmla="*/ 252 w 297"/>
                <a:gd name="T43" fmla="*/ 403 h 421"/>
                <a:gd name="T44" fmla="*/ 265 w 297"/>
                <a:gd name="T45" fmla="*/ 407 h 421"/>
                <a:gd name="T46" fmla="*/ 280 w 297"/>
                <a:gd name="T47" fmla="*/ 413 h 421"/>
                <a:gd name="T48" fmla="*/ 296 w 297"/>
                <a:gd name="T49" fmla="*/ 420 h 421"/>
                <a:gd name="T50" fmla="*/ 285 w 297"/>
                <a:gd name="T51" fmla="*/ 339 h 421"/>
                <a:gd name="T52" fmla="*/ 266 w 297"/>
                <a:gd name="T53" fmla="*/ 267 h 421"/>
                <a:gd name="T54" fmla="*/ 240 w 297"/>
                <a:gd name="T55" fmla="*/ 205 h 421"/>
                <a:gd name="T56" fmla="*/ 208 w 297"/>
                <a:gd name="T57" fmla="*/ 150 h 421"/>
                <a:gd name="T58" fmla="*/ 172 w 297"/>
                <a:gd name="T59" fmla="*/ 103 h 421"/>
                <a:gd name="T60" fmla="*/ 132 w 297"/>
                <a:gd name="T61" fmla="*/ 64 h 421"/>
                <a:gd name="T62" fmla="*/ 90 w 297"/>
                <a:gd name="T63" fmla="*/ 30 h 421"/>
                <a:gd name="T64" fmla="*/ 47 w 297"/>
                <a:gd name="T65" fmla="*/ 1 h 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421"/>
                <a:gd name="T101" fmla="*/ 297 w 297"/>
                <a:gd name="T102" fmla="*/ 421 h 4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421">
                  <a:moveTo>
                    <a:pt x="47" y="1"/>
                  </a:moveTo>
                  <a:lnTo>
                    <a:pt x="47" y="1"/>
                  </a:lnTo>
                  <a:lnTo>
                    <a:pt x="38" y="0"/>
                  </a:lnTo>
                  <a:lnTo>
                    <a:pt x="31" y="1"/>
                  </a:lnTo>
                  <a:lnTo>
                    <a:pt x="25" y="4"/>
                  </a:lnTo>
                  <a:lnTo>
                    <a:pt x="19" y="8"/>
                  </a:lnTo>
                  <a:lnTo>
                    <a:pt x="14" y="13"/>
                  </a:lnTo>
                  <a:lnTo>
                    <a:pt x="9" y="19"/>
                  </a:lnTo>
                  <a:lnTo>
                    <a:pt x="5" y="25"/>
                  </a:lnTo>
                  <a:lnTo>
                    <a:pt x="0" y="30"/>
                  </a:lnTo>
                  <a:lnTo>
                    <a:pt x="1" y="33"/>
                  </a:lnTo>
                  <a:lnTo>
                    <a:pt x="3" y="41"/>
                  </a:lnTo>
                  <a:lnTo>
                    <a:pt x="6" y="53"/>
                  </a:lnTo>
                  <a:lnTo>
                    <a:pt x="10" y="67"/>
                  </a:lnTo>
                  <a:lnTo>
                    <a:pt x="15" y="84"/>
                  </a:lnTo>
                  <a:lnTo>
                    <a:pt x="20" y="102"/>
                  </a:lnTo>
                  <a:lnTo>
                    <a:pt x="25" y="120"/>
                  </a:lnTo>
                  <a:lnTo>
                    <a:pt x="31" y="137"/>
                  </a:lnTo>
                  <a:lnTo>
                    <a:pt x="43" y="171"/>
                  </a:lnTo>
                  <a:lnTo>
                    <a:pt x="57" y="204"/>
                  </a:lnTo>
                  <a:lnTo>
                    <a:pt x="72" y="236"/>
                  </a:lnTo>
                  <a:lnTo>
                    <a:pt x="87" y="266"/>
                  </a:lnTo>
                  <a:lnTo>
                    <a:pt x="101" y="291"/>
                  </a:lnTo>
                  <a:lnTo>
                    <a:pt x="112" y="311"/>
                  </a:lnTo>
                  <a:lnTo>
                    <a:pt x="119" y="323"/>
                  </a:lnTo>
                  <a:lnTo>
                    <a:pt x="122" y="329"/>
                  </a:lnTo>
                  <a:lnTo>
                    <a:pt x="125" y="333"/>
                  </a:lnTo>
                  <a:lnTo>
                    <a:pt x="133" y="342"/>
                  </a:lnTo>
                  <a:lnTo>
                    <a:pt x="143" y="355"/>
                  </a:lnTo>
                  <a:lnTo>
                    <a:pt x="154" y="369"/>
                  </a:lnTo>
                  <a:lnTo>
                    <a:pt x="165" y="383"/>
                  </a:lnTo>
                  <a:lnTo>
                    <a:pt x="174" y="395"/>
                  </a:lnTo>
                  <a:lnTo>
                    <a:pt x="181" y="403"/>
                  </a:lnTo>
                  <a:lnTo>
                    <a:pt x="183" y="405"/>
                  </a:lnTo>
                  <a:lnTo>
                    <a:pt x="190" y="403"/>
                  </a:lnTo>
                  <a:lnTo>
                    <a:pt x="198" y="402"/>
                  </a:lnTo>
                  <a:lnTo>
                    <a:pt x="205" y="400"/>
                  </a:lnTo>
                  <a:lnTo>
                    <a:pt x="212" y="399"/>
                  </a:lnTo>
                  <a:lnTo>
                    <a:pt x="219" y="399"/>
                  </a:lnTo>
                  <a:lnTo>
                    <a:pt x="225" y="399"/>
                  </a:lnTo>
                  <a:lnTo>
                    <a:pt x="232" y="399"/>
                  </a:lnTo>
                  <a:lnTo>
                    <a:pt x="238" y="400"/>
                  </a:lnTo>
                  <a:lnTo>
                    <a:pt x="245" y="401"/>
                  </a:lnTo>
                  <a:lnTo>
                    <a:pt x="252" y="403"/>
                  </a:lnTo>
                  <a:lnTo>
                    <a:pt x="258" y="405"/>
                  </a:lnTo>
                  <a:lnTo>
                    <a:pt x="265" y="407"/>
                  </a:lnTo>
                  <a:lnTo>
                    <a:pt x="273" y="410"/>
                  </a:lnTo>
                  <a:lnTo>
                    <a:pt x="280" y="413"/>
                  </a:lnTo>
                  <a:lnTo>
                    <a:pt x="288" y="416"/>
                  </a:lnTo>
                  <a:lnTo>
                    <a:pt x="296" y="420"/>
                  </a:lnTo>
                  <a:lnTo>
                    <a:pt x="292" y="378"/>
                  </a:lnTo>
                  <a:lnTo>
                    <a:pt x="285" y="339"/>
                  </a:lnTo>
                  <a:lnTo>
                    <a:pt x="277" y="302"/>
                  </a:lnTo>
                  <a:lnTo>
                    <a:pt x="266" y="267"/>
                  </a:lnTo>
                  <a:lnTo>
                    <a:pt x="254" y="235"/>
                  </a:lnTo>
                  <a:lnTo>
                    <a:pt x="240" y="205"/>
                  </a:lnTo>
                  <a:lnTo>
                    <a:pt x="225" y="177"/>
                  </a:lnTo>
                  <a:lnTo>
                    <a:pt x="208" y="150"/>
                  </a:lnTo>
                  <a:lnTo>
                    <a:pt x="190" y="126"/>
                  </a:lnTo>
                  <a:lnTo>
                    <a:pt x="172" y="103"/>
                  </a:lnTo>
                  <a:lnTo>
                    <a:pt x="152" y="83"/>
                  </a:lnTo>
                  <a:lnTo>
                    <a:pt x="132" y="64"/>
                  </a:lnTo>
                  <a:lnTo>
                    <a:pt x="112" y="46"/>
                  </a:lnTo>
                  <a:lnTo>
                    <a:pt x="90" y="30"/>
                  </a:lnTo>
                  <a:lnTo>
                    <a:pt x="68" y="15"/>
                  </a:lnTo>
                  <a:lnTo>
                    <a:pt x="47"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54" name="Freeform 76"/>
            <p:cNvSpPr>
              <a:spLocks/>
            </p:cNvSpPr>
            <p:nvPr/>
          </p:nvSpPr>
          <p:spPr bwMode="auto">
            <a:xfrm>
              <a:off x="2272" y="2009"/>
              <a:ext cx="573" cy="476"/>
            </a:xfrm>
            <a:custGeom>
              <a:avLst/>
              <a:gdLst>
                <a:gd name="T0" fmla="*/ 0 w 573"/>
                <a:gd name="T1" fmla="*/ 0 h 476"/>
                <a:gd name="T2" fmla="*/ 5 w 573"/>
                <a:gd name="T3" fmla="*/ 7 h 476"/>
                <a:gd name="T4" fmla="*/ 18 w 573"/>
                <a:gd name="T5" fmla="*/ 24 h 476"/>
                <a:gd name="T6" fmla="*/ 36 w 573"/>
                <a:gd name="T7" fmla="*/ 51 h 476"/>
                <a:gd name="T8" fmla="*/ 57 w 573"/>
                <a:gd name="T9" fmla="*/ 84 h 476"/>
                <a:gd name="T10" fmla="*/ 79 w 573"/>
                <a:gd name="T11" fmla="*/ 121 h 476"/>
                <a:gd name="T12" fmla="*/ 99 w 573"/>
                <a:gd name="T13" fmla="*/ 159 h 476"/>
                <a:gd name="T14" fmla="*/ 116 w 573"/>
                <a:gd name="T15" fmla="*/ 196 h 476"/>
                <a:gd name="T16" fmla="*/ 125 w 573"/>
                <a:gd name="T17" fmla="*/ 228 h 476"/>
                <a:gd name="T18" fmla="*/ 131 w 573"/>
                <a:gd name="T19" fmla="*/ 232 h 476"/>
                <a:gd name="T20" fmla="*/ 144 w 573"/>
                <a:gd name="T21" fmla="*/ 240 h 476"/>
                <a:gd name="T22" fmla="*/ 166 w 573"/>
                <a:gd name="T23" fmla="*/ 252 h 476"/>
                <a:gd name="T24" fmla="*/ 193 w 573"/>
                <a:gd name="T25" fmla="*/ 268 h 476"/>
                <a:gd name="T26" fmla="*/ 224 w 573"/>
                <a:gd name="T27" fmla="*/ 287 h 476"/>
                <a:gd name="T28" fmla="*/ 260 w 573"/>
                <a:gd name="T29" fmla="*/ 308 h 476"/>
                <a:gd name="T30" fmla="*/ 298 w 573"/>
                <a:gd name="T31" fmla="*/ 330 h 476"/>
                <a:gd name="T32" fmla="*/ 338 w 573"/>
                <a:gd name="T33" fmla="*/ 353 h 476"/>
                <a:gd name="T34" fmla="*/ 377 w 573"/>
                <a:gd name="T35" fmla="*/ 376 h 476"/>
                <a:gd name="T36" fmla="*/ 415 w 573"/>
                <a:gd name="T37" fmla="*/ 398 h 476"/>
                <a:gd name="T38" fmla="*/ 451 w 573"/>
                <a:gd name="T39" fmla="*/ 419 h 476"/>
                <a:gd name="T40" fmla="*/ 482 w 573"/>
                <a:gd name="T41" fmla="*/ 437 h 476"/>
                <a:gd name="T42" fmla="*/ 509 w 573"/>
                <a:gd name="T43" fmla="*/ 453 h 476"/>
                <a:gd name="T44" fmla="*/ 530 w 573"/>
                <a:gd name="T45" fmla="*/ 465 h 476"/>
                <a:gd name="T46" fmla="*/ 543 w 573"/>
                <a:gd name="T47" fmla="*/ 473 h 476"/>
                <a:gd name="T48" fmla="*/ 549 w 573"/>
                <a:gd name="T49" fmla="*/ 475 h 476"/>
                <a:gd name="T50" fmla="*/ 569 w 573"/>
                <a:gd name="T51" fmla="*/ 462 h 476"/>
                <a:gd name="T52" fmla="*/ 568 w 573"/>
                <a:gd name="T53" fmla="*/ 430 h 476"/>
                <a:gd name="T54" fmla="*/ 549 w 573"/>
                <a:gd name="T55" fmla="*/ 384 h 476"/>
                <a:gd name="T56" fmla="*/ 513 w 573"/>
                <a:gd name="T57" fmla="*/ 328 h 476"/>
                <a:gd name="T58" fmla="*/ 466 w 573"/>
                <a:gd name="T59" fmla="*/ 268 h 476"/>
                <a:gd name="T60" fmla="*/ 411 w 573"/>
                <a:gd name="T61" fmla="*/ 208 h 476"/>
                <a:gd name="T62" fmla="*/ 350 w 573"/>
                <a:gd name="T63" fmla="*/ 152 h 476"/>
                <a:gd name="T64" fmla="*/ 288 w 573"/>
                <a:gd name="T65" fmla="*/ 106 h 476"/>
                <a:gd name="T66" fmla="*/ 269 w 573"/>
                <a:gd name="T67" fmla="*/ 111 h 476"/>
                <a:gd name="T68" fmla="*/ 233 w 573"/>
                <a:gd name="T69" fmla="*/ 103 h 476"/>
                <a:gd name="T70" fmla="*/ 187 w 573"/>
                <a:gd name="T71" fmla="*/ 87 h 476"/>
                <a:gd name="T72" fmla="*/ 136 w 573"/>
                <a:gd name="T73" fmla="*/ 66 h 476"/>
                <a:gd name="T74" fmla="*/ 86 w 573"/>
                <a:gd name="T75" fmla="*/ 43 h 476"/>
                <a:gd name="T76" fmla="*/ 42 w 573"/>
                <a:gd name="T77" fmla="*/ 22 h 476"/>
                <a:gd name="T78" fmla="*/ 12 w 573"/>
                <a:gd name="T79" fmla="*/ 7 h 476"/>
                <a:gd name="T80" fmla="*/ 0 w 573"/>
                <a:gd name="T81" fmla="*/ 0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3"/>
                <a:gd name="T124" fmla="*/ 0 h 476"/>
                <a:gd name="T125" fmla="*/ 573 w 573"/>
                <a:gd name="T126" fmla="*/ 476 h 4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3" h="476">
                  <a:moveTo>
                    <a:pt x="0" y="0"/>
                  </a:moveTo>
                  <a:lnTo>
                    <a:pt x="0" y="0"/>
                  </a:lnTo>
                  <a:lnTo>
                    <a:pt x="2" y="2"/>
                  </a:lnTo>
                  <a:lnTo>
                    <a:pt x="5" y="7"/>
                  </a:lnTo>
                  <a:lnTo>
                    <a:pt x="11" y="14"/>
                  </a:lnTo>
                  <a:lnTo>
                    <a:pt x="18" y="24"/>
                  </a:lnTo>
                  <a:lnTo>
                    <a:pt x="26" y="37"/>
                  </a:lnTo>
                  <a:lnTo>
                    <a:pt x="36" y="51"/>
                  </a:lnTo>
                  <a:lnTo>
                    <a:pt x="46" y="67"/>
                  </a:lnTo>
                  <a:lnTo>
                    <a:pt x="57" y="84"/>
                  </a:lnTo>
                  <a:lnTo>
                    <a:pt x="68" y="102"/>
                  </a:lnTo>
                  <a:lnTo>
                    <a:pt x="79" y="121"/>
                  </a:lnTo>
                  <a:lnTo>
                    <a:pt x="89" y="140"/>
                  </a:lnTo>
                  <a:lnTo>
                    <a:pt x="99" y="159"/>
                  </a:lnTo>
                  <a:lnTo>
                    <a:pt x="108" y="177"/>
                  </a:lnTo>
                  <a:lnTo>
                    <a:pt x="116" y="196"/>
                  </a:lnTo>
                  <a:lnTo>
                    <a:pt x="121" y="212"/>
                  </a:lnTo>
                  <a:lnTo>
                    <a:pt x="125" y="228"/>
                  </a:lnTo>
                  <a:lnTo>
                    <a:pt x="127" y="229"/>
                  </a:lnTo>
                  <a:lnTo>
                    <a:pt x="131" y="232"/>
                  </a:lnTo>
                  <a:lnTo>
                    <a:pt x="136" y="235"/>
                  </a:lnTo>
                  <a:lnTo>
                    <a:pt x="144" y="240"/>
                  </a:lnTo>
                  <a:lnTo>
                    <a:pt x="154" y="246"/>
                  </a:lnTo>
                  <a:lnTo>
                    <a:pt x="166" y="252"/>
                  </a:lnTo>
                  <a:lnTo>
                    <a:pt x="178" y="260"/>
                  </a:lnTo>
                  <a:lnTo>
                    <a:pt x="193" y="268"/>
                  </a:lnTo>
                  <a:lnTo>
                    <a:pt x="208" y="277"/>
                  </a:lnTo>
                  <a:lnTo>
                    <a:pt x="224" y="287"/>
                  </a:lnTo>
                  <a:lnTo>
                    <a:pt x="242" y="297"/>
                  </a:lnTo>
                  <a:lnTo>
                    <a:pt x="260" y="308"/>
                  </a:lnTo>
                  <a:lnTo>
                    <a:pt x="279" y="319"/>
                  </a:lnTo>
                  <a:lnTo>
                    <a:pt x="298" y="330"/>
                  </a:lnTo>
                  <a:lnTo>
                    <a:pt x="318" y="341"/>
                  </a:lnTo>
                  <a:lnTo>
                    <a:pt x="338" y="353"/>
                  </a:lnTo>
                  <a:lnTo>
                    <a:pt x="357" y="364"/>
                  </a:lnTo>
                  <a:lnTo>
                    <a:pt x="377" y="376"/>
                  </a:lnTo>
                  <a:lnTo>
                    <a:pt x="396" y="387"/>
                  </a:lnTo>
                  <a:lnTo>
                    <a:pt x="415" y="398"/>
                  </a:lnTo>
                  <a:lnTo>
                    <a:pt x="433" y="409"/>
                  </a:lnTo>
                  <a:lnTo>
                    <a:pt x="451" y="419"/>
                  </a:lnTo>
                  <a:lnTo>
                    <a:pt x="467" y="428"/>
                  </a:lnTo>
                  <a:lnTo>
                    <a:pt x="482" y="437"/>
                  </a:lnTo>
                  <a:lnTo>
                    <a:pt x="497" y="445"/>
                  </a:lnTo>
                  <a:lnTo>
                    <a:pt x="509" y="453"/>
                  </a:lnTo>
                  <a:lnTo>
                    <a:pt x="520" y="459"/>
                  </a:lnTo>
                  <a:lnTo>
                    <a:pt x="530" y="465"/>
                  </a:lnTo>
                  <a:lnTo>
                    <a:pt x="538" y="470"/>
                  </a:lnTo>
                  <a:lnTo>
                    <a:pt x="543" y="473"/>
                  </a:lnTo>
                  <a:lnTo>
                    <a:pt x="547" y="475"/>
                  </a:lnTo>
                  <a:lnTo>
                    <a:pt x="549" y="475"/>
                  </a:lnTo>
                  <a:lnTo>
                    <a:pt x="562" y="471"/>
                  </a:lnTo>
                  <a:lnTo>
                    <a:pt x="569" y="462"/>
                  </a:lnTo>
                  <a:lnTo>
                    <a:pt x="572" y="448"/>
                  </a:lnTo>
                  <a:lnTo>
                    <a:pt x="568" y="430"/>
                  </a:lnTo>
                  <a:lnTo>
                    <a:pt x="561" y="409"/>
                  </a:lnTo>
                  <a:lnTo>
                    <a:pt x="549" y="384"/>
                  </a:lnTo>
                  <a:lnTo>
                    <a:pt x="532" y="357"/>
                  </a:lnTo>
                  <a:lnTo>
                    <a:pt x="513" y="328"/>
                  </a:lnTo>
                  <a:lnTo>
                    <a:pt x="491" y="299"/>
                  </a:lnTo>
                  <a:lnTo>
                    <a:pt x="466" y="268"/>
                  </a:lnTo>
                  <a:lnTo>
                    <a:pt x="439" y="238"/>
                  </a:lnTo>
                  <a:lnTo>
                    <a:pt x="411" y="208"/>
                  </a:lnTo>
                  <a:lnTo>
                    <a:pt x="381" y="179"/>
                  </a:lnTo>
                  <a:lnTo>
                    <a:pt x="350" y="152"/>
                  </a:lnTo>
                  <a:lnTo>
                    <a:pt x="319" y="128"/>
                  </a:lnTo>
                  <a:lnTo>
                    <a:pt x="288" y="106"/>
                  </a:lnTo>
                  <a:lnTo>
                    <a:pt x="281" y="110"/>
                  </a:lnTo>
                  <a:lnTo>
                    <a:pt x="269" y="111"/>
                  </a:lnTo>
                  <a:lnTo>
                    <a:pt x="253" y="109"/>
                  </a:lnTo>
                  <a:lnTo>
                    <a:pt x="233" y="103"/>
                  </a:lnTo>
                  <a:lnTo>
                    <a:pt x="211" y="96"/>
                  </a:lnTo>
                  <a:lnTo>
                    <a:pt x="187" y="87"/>
                  </a:lnTo>
                  <a:lnTo>
                    <a:pt x="162" y="77"/>
                  </a:lnTo>
                  <a:lnTo>
                    <a:pt x="136" y="66"/>
                  </a:lnTo>
                  <a:lnTo>
                    <a:pt x="110" y="54"/>
                  </a:lnTo>
                  <a:lnTo>
                    <a:pt x="86" y="43"/>
                  </a:lnTo>
                  <a:lnTo>
                    <a:pt x="63" y="32"/>
                  </a:lnTo>
                  <a:lnTo>
                    <a:pt x="42" y="22"/>
                  </a:lnTo>
                  <a:lnTo>
                    <a:pt x="26" y="14"/>
                  </a:lnTo>
                  <a:lnTo>
                    <a:pt x="12" y="7"/>
                  </a:lnTo>
                  <a:lnTo>
                    <a:pt x="4" y="2"/>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55" name="Freeform 77"/>
            <p:cNvSpPr>
              <a:spLocks/>
            </p:cNvSpPr>
            <p:nvPr/>
          </p:nvSpPr>
          <p:spPr bwMode="auto">
            <a:xfrm>
              <a:off x="2829" y="2566"/>
              <a:ext cx="94" cy="57"/>
            </a:xfrm>
            <a:custGeom>
              <a:avLst/>
              <a:gdLst>
                <a:gd name="T0" fmla="*/ 28 w 94"/>
                <a:gd name="T1" fmla="*/ 2 h 57"/>
                <a:gd name="T2" fmla="*/ 19 w 94"/>
                <a:gd name="T3" fmla="*/ 0 h 57"/>
                <a:gd name="T4" fmla="*/ 12 w 94"/>
                <a:gd name="T5" fmla="*/ 1 h 57"/>
                <a:gd name="T6" fmla="*/ 6 w 94"/>
                <a:gd name="T7" fmla="*/ 3 h 57"/>
                <a:gd name="T8" fmla="*/ 3 w 94"/>
                <a:gd name="T9" fmla="*/ 8 h 57"/>
                <a:gd name="T10" fmla="*/ 0 w 94"/>
                <a:gd name="T11" fmla="*/ 13 h 57"/>
                <a:gd name="T12" fmla="*/ 0 w 94"/>
                <a:gd name="T13" fmla="*/ 18 h 57"/>
                <a:gd name="T14" fmla="*/ 1 w 94"/>
                <a:gd name="T15" fmla="*/ 22 h 57"/>
                <a:gd name="T16" fmla="*/ 4 w 94"/>
                <a:gd name="T17" fmla="*/ 25 h 57"/>
                <a:gd name="T18" fmla="*/ 5 w 94"/>
                <a:gd name="T19" fmla="*/ 27 h 57"/>
                <a:gd name="T20" fmla="*/ 10 w 94"/>
                <a:gd name="T21" fmla="*/ 31 h 57"/>
                <a:gd name="T22" fmla="*/ 16 w 94"/>
                <a:gd name="T23" fmla="*/ 37 h 57"/>
                <a:gd name="T24" fmla="*/ 25 w 94"/>
                <a:gd name="T25" fmla="*/ 44 h 57"/>
                <a:gd name="T26" fmla="*/ 37 w 94"/>
                <a:gd name="T27" fmla="*/ 50 h 57"/>
                <a:gd name="T28" fmla="*/ 50 w 94"/>
                <a:gd name="T29" fmla="*/ 54 h 57"/>
                <a:gd name="T30" fmla="*/ 64 w 94"/>
                <a:gd name="T31" fmla="*/ 56 h 57"/>
                <a:gd name="T32" fmla="*/ 80 w 94"/>
                <a:gd name="T33" fmla="*/ 54 h 57"/>
                <a:gd name="T34" fmla="*/ 87 w 94"/>
                <a:gd name="T35" fmla="*/ 51 h 57"/>
                <a:gd name="T36" fmla="*/ 91 w 94"/>
                <a:gd name="T37" fmla="*/ 46 h 57"/>
                <a:gd name="T38" fmla="*/ 93 w 94"/>
                <a:gd name="T39" fmla="*/ 40 h 57"/>
                <a:gd name="T40" fmla="*/ 93 w 94"/>
                <a:gd name="T41" fmla="*/ 33 h 57"/>
                <a:gd name="T42" fmla="*/ 90 w 94"/>
                <a:gd name="T43" fmla="*/ 27 h 57"/>
                <a:gd name="T44" fmla="*/ 86 w 94"/>
                <a:gd name="T45" fmla="*/ 23 h 57"/>
                <a:gd name="T46" fmla="*/ 79 w 94"/>
                <a:gd name="T47" fmla="*/ 20 h 57"/>
                <a:gd name="T48" fmla="*/ 72 w 94"/>
                <a:gd name="T49" fmla="*/ 20 h 57"/>
                <a:gd name="T50" fmla="*/ 71 w 94"/>
                <a:gd name="T51" fmla="*/ 20 h 57"/>
                <a:gd name="T52" fmla="*/ 68 w 94"/>
                <a:gd name="T53" fmla="*/ 21 h 57"/>
                <a:gd name="T54" fmla="*/ 61 w 94"/>
                <a:gd name="T55" fmla="*/ 21 h 57"/>
                <a:gd name="T56" fmla="*/ 55 w 94"/>
                <a:gd name="T57" fmla="*/ 20 h 57"/>
                <a:gd name="T58" fmla="*/ 48 w 94"/>
                <a:gd name="T59" fmla="*/ 18 h 57"/>
                <a:gd name="T60" fmla="*/ 41 w 94"/>
                <a:gd name="T61" fmla="*/ 14 h 57"/>
                <a:gd name="T62" fmla="*/ 33 w 94"/>
                <a:gd name="T63" fmla="*/ 9 h 57"/>
                <a:gd name="T64" fmla="*/ 28 w 94"/>
                <a:gd name="T65" fmla="*/ 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57"/>
                <a:gd name="T101" fmla="*/ 94 w 9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57">
                  <a:moveTo>
                    <a:pt x="28" y="2"/>
                  </a:moveTo>
                  <a:lnTo>
                    <a:pt x="19" y="0"/>
                  </a:lnTo>
                  <a:lnTo>
                    <a:pt x="12" y="1"/>
                  </a:lnTo>
                  <a:lnTo>
                    <a:pt x="6" y="3"/>
                  </a:lnTo>
                  <a:lnTo>
                    <a:pt x="3" y="8"/>
                  </a:lnTo>
                  <a:lnTo>
                    <a:pt x="0" y="13"/>
                  </a:lnTo>
                  <a:lnTo>
                    <a:pt x="0" y="18"/>
                  </a:lnTo>
                  <a:lnTo>
                    <a:pt x="1" y="22"/>
                  </a:lnTo>
                  <a:lnTo>
                    <a:pt x="4" y="25"/>
                  </a:lnTo>
                  <a:lnTo>
                    <a:pt x="5" y="27"/>
                  </a:lnTo>
                  <a:lnTo>
                    <a:pt x="10" y="31"/>
                  </a:lnTo>
                  <a:lnTo>
                    <a:pt x="16" y="37"/>
                  </a:lnTo>
                  <a:lnTo>
                    <a:pt x="25" y="44"/>
                  </a:lnTo>
                  <a:lnTo>
                    <a:pt x="37" y="50"/>
                  </a:lnTo>
                  <a:lnTo>
                    <a:pt x="50" y="54"/>
                  </a:lnTo>
                  <a:lnTo>
                    <a:pt x="64" y="56"/>
                  </a:lnTo>
                  <a:lnTo>
                    <a:pt x="80" y="54"/>
                  </a:lnTo>
                  <a:lnTo>
                    <a:pt x="87" y="51"/>
                  </a:lnTo>
                  <a:lnTo>
                    <a:pt x="91" y="46"/>
                  </a:lnTo>
                  <a:lnTo>
                    <a:pt x="93" y="40"/>
                  </a:lnTo>
                  <a:lnTo>
                    <a:pt x="93" y="33"/>
                  </a:lnTo>
                  <a:lnTo>
                    <a:pt x="90" y="27"/>
                  </a:lnTo>
                  <a:lnTo>
                    <a:pt x="86" y="23"/>
                  </a:lnTo>
                  <a:lnTo>
                    <a:pt x="79" y="20"/>
                  </a:lnTo>
                  <a:lnTo>
                    <a:pt x="72" y="20"/>
                  </a:lnTo>
                  <a:lnTo>
                    <a:pt x="71" y="20"/>
                  </a:lnTo>
                  <a:lnTo>
                    <a:pt x="68" y="21"/>
                  </a:lnTo>
                  <a:lnTo>
                    <a:pt x="61" y="21"/>
                  </a:lnTo>
                  <a:lnTo>
                    <a:pt x="55" y="20"/>
                  </a:lnTo>
                  <a:lnTo>
                    <a:pt x="48" y="18"/>
                  </a:lnTo>
                  <a:lnTo>
                    <a:pt x="41" y="14"/>
                  </a:lnTo>
                  <a:lnTo>
                    <a:pt x="33" y="9"/>
                  </a:lnTo>
                  <a:lnTo>
                    <a:pt x="28" y="2"/>
                  </a:lnTo>
                </a:path>
              </a:pathLst>
            </a:custGeom>
            <a:solidFill>
              <a:srgbClr val="669999"/>
            </a:solidFill>
            <a:ln w="12700" cap="rnd" cmpd="sng">
              <a:noFill/>
              <a:prstDash val="solid"/>
              <a:round/>
              <a:headEnd type="none" w="med" len="med"/>
              <a:tailEnd type="none" w="med" len="med"/>
            </a:ln>
          </p:spPr>
          <p:txBody>
            <a:bodyPr/>
            <a:lstStyle/>
            <a:p>
              <a:endParaRPr lang="en-GB"/>
            </a:p>
          </p:txBody>
        </p:sp>
        <p:sp>
          <p:nvSpPr>
            <p:cNvPr id="48156" name="Freeform 78"/>
            <p:cNvSpPr>
              <a:spLocks/>
            </p:cNvSpPr>
            <p:nvPr/>
          </p:nvSpPr>
          <p:spPr bwMode="auto">
            <a:xfrm>
              <a:off x="2829" y="2566"/>
              <a:ext cx="104" cy="67"/>
            </a:xfrm>
            <a:custGeom>
              <a:avLst/>
              <a:gdLst>
                <a:gd name="T0" fmla="*/ 31 w 104"/>
                <a:gd name="T1" fmla="*/ 2 h 67"/>
                <a:gd name="T2" fmla="*/ 31 w 104"/>
                <a:gd name="T3" fmla="*/ 2 h 67"/>
                <a:gd name="T4" fmla="*/ 21 w 104"/>
                <a:gd name="T5" fmla="*/ 0 h 67"/>
                <a:gd name="T6" fmla="*/ 13 w 104"/>
                <a:gd name="T7" fmla="*/ 1 h 67"/>
                <a:gd name="T8" fmla="*/ 7 w 104"/>
                <a:gd name="T9" fmla="*/ 4 h 67"/>
                <a:gd name="T10" fmla="*/ 3 w 104"/>
                <a:gd name="T11" fmla="*/ 9 h 67"/>
                <a:gd name="T12" fmla="*/ 0 w 104"/>
                <a:gd name="T13" fmla="*/ 15 h 67"/>
                <a:gd name="T14" fmla="*/ 0 w 104"/>
                <a:gd name="T15" fmla="*/ 21 h 67"/>
                <a:gd name="T16" fmla="*/ 1 w 104"/>
                <a:gd name="T17" fmla="*/ 26 h 67"/>
                <a:gd name="T18" fmla="*/ 4 w 104"/>
                <a:gd name="T19" fmla="*/ 30 h 67"/>
                <a:gd name="T20" fmla="*/ 6 w 104"/>
                <a:gd name="T21" fmla="*/ 32 h 67"/>
                <a:gd name="T22" fmla="*/ 11 w 104"/>
                <a:gd name="T23" fmla="*/ 37 h 67"/>
                <a:gd name="T24" fmla="*/ 18 w 104"/>
                <a:gd name="T25" fmla="*/ 44 h 67"/>
                <a:gd name="T26" fmla="*/ 28 w 104"/>
                <a:gd name="T27" fmla="*/ 52 h 67"/>
                <a:gd name="T28" fmla="*/ 41 w 104"/>
                <a:gd name="T29" fmla="*/ 59 h 67"/>
                <a:gd name="T30" fmla="*/ 55 w 104"/>
                <a:gd name="T31" fmla="*/ 64 h 67"/>
                <a:gd name="T32" fmla="*/ 71 w 104"/>
                <a:gd name="T33" fmla="*/ 66 h 67"/>
                <a:gd name="T34" fmla="*/ 89 w 104"/>
                <a:gd name="T35" fmla="*/ 64 h 67"/>
                <a:gd name="T36" fmla="*/ 96 w 104"/>
                <a:gd name="T37" fmla="*/ 60 h 67"/>
                <a:gd name="T38" fmla="*/ 101 w 104"/>
                <a:gd name="T39" fmla="*/ 54 h 67"/>
                <a:gd name="T40" fmla="*/ 103 w 104"/>
                <a:gd name="T41" fmla="*/ 47 h 67"/>
                <a:gd name="T42" fmla="*/ 103 w 104"/>
                <a:gd name="T43" fmla="*/ 39 h 67"/>
                <a:gd name="T44" fmla="*/ 100 w 104"/>
                <a:gd name="T45" fmla="*/ 32 h 67"/>
                <a:gd name="T46" fmla="*/ 95 w 104"/>
                <a:gd name="T47" fmla="*/ 27 h 67"/>
                <a:gd name="T48" fmla="*/ 88 w 104"/>
                <a:gd name="T49" fmla="*/ 23 h 67"/>
                <a:gd name="T50" fmla="*/ 80 w 104"/>
                <a:gd name="T51" fmla="*/ 24 h 67"/>
                <a:gd name="T52" fmla="*/ 79 w 104"/>
                <a:gd name="T53" fmla="*/ 24 h 67"/>
                <a:gd name="T54" fmla="*/ 75 w 104"/>
                <a:gd name="T55" fmla="*/ 25 h 67"/>
                <a:gd name="T56" fmla="*/ 68 w 104"/>
                <a:gd name="T57" fmla="*/ 25 h 67"/>
                <a:gd name="T58" fmla="*/ 61 w 104"/>
                <a:gd name="T59" fmla="*/ 24 h 67"/>
                <a:gd name="T60" fmla="*/ 53 w 104"/>
                <a:gd name="T61" fmla="*/ 21 h 67"/>
                <a:gd name="T62" fmla="*/ 45 w 104"/>
                <a:gd name="T63" fmla="*/ 17 h 67"/>
                <a:gd name="T64" fmla="*/ 37 w 104"/>
                <a:gd name="T65" fmla="*/ 11 h 67"/>
                <a:gd name="T66" fmla="*/ 31 w 104"/>
                <a:gd name="T67" fmla="*/ 2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67"/>
                <a:gd name="T104" fmla="*/ 104 w 104"/>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67">
                  <a:moveTo>
                    <a:pt x="31" y="2"/>
                  </a:moveTo>
                  <a:lnTo>
                    <a:pt x="31" y="2"/>
                  </a:lnTo>
                  <a:lnTo>
                    <a:pt x="21" y="0"/>
                  </a:lnTo>
                  <a:lnTo>
                    <a:pt x="13" y="1"/>
                  </a:lnTo>
                  <a:lnTo>
                    <a:pt x="7" y="4"/>
                  </a:lnTo>
                  <a:lnTo>
                    <a:pt x="3" y="9"/>
                  </a:lnTo>
                  <a:lnTo>
                    <a:pt x="0" y="15"/>
                  </a:lnTo>
                  <a:lnTo>
                    <a:pt x="0" y="21"/>
                  </a:lnTo>
                  <a:lnTo>
                    <a:pt x="1" y="26"/>
                  </a:lnTo>
                  <a:lnTo>
                    <a:pt x="4" y="30"/>
                  </a:lnTo>
                  <a:lnTo>
                    <a:pt x="6" y="32"/>
                  </a:lnTo>
                  <a:lnTo>
                    <a:pt x="11" y="37"/>
                  </a:lnTo>
                  <a:lnTo>
                    <a:pt x="18" y="44"/>
                  </a:lnTo>
                  <a:lnTo>
                    <a:pt x="28" y="52"/>
                  </a:lnTo>
                  <a:lnTo>
                    <a:pt x="41" y="59"/>
                  </a:lnTo>
                  <a:lnTo>
                    <a:pt x="55" y="64"/>
                  </a:lnTo>
                  <a:lnTo>
                    <a:pt x="71" y="66"/>
                  </a:lnTo>
                  <a:lnTo>
                    <a:pt x="89" y="64"/>
                  </a:lnTo>
                  <a:lnTo>
                    <a:pt x="96" y="60"/>
                  </a:lnTo>
                  <a:lnTo>
                    <a:pt x="101" y="54"/>
                  </a:lnTo>
                  <a:lnTo>
                    <a:pt x="103" y="47"/>
                  </a:lnTo>
                  <a:lnTo>
                    <a:pt x="103" y="39"/>
                  </a:lnTo>
                  <a:lnTo>
                    <a:pt x="100" y="32"/>
                  </a:lnTo>
                  <a:lnTo>
                    <a:pt x="95" y="27"/>
                  </a:lnTo>
                  <a:lnTo>
                    <a:pt x="88" y="23"/>
                  </a:lnTo>
                  <a:lnTo>
                    <a:pt x="80" y="24"/>
                  </a:lnTo>
                  <a:lnTo>
                    <a:pt x="79" y="24"/>
                  </a:lnTo>
                  <a:lnTo>
                    <a:pt x="75" y="25"/>
                  </a:lnTo>
                  <a:lnTo>
                    <a:pt x="68" y="25"/>
                  </a:lnTo>
                  <a:lnTo>
                    <a:pt x="61" y="24"/>
                  </a:lnTo>
                  <a:lnTo>
                    <a:pt x="53" y="21"/>
                  </a:lnTo>
                  <a:lnTo>
                    <a:pt x="45" y="17"/>
                  </a:lnTo>
                  <a:lnTo>
                    <a:pt x="37" y="11"/>
                  </a:lnTo>
                  <a:lnTo>
                    <a:pt x="31" y="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57" name="Freeform 79"/>
            <p:cNvSpPr>
              <a:spLocks/>
            </p:cNvSpPr>
            <p:nvPr/>
          </p:nvSpPr>
          <p:spPr bwMode="auto">
            <a:xfrm>
              <a:off x="3134" y="2722"/>
              <a:ext cx="89" cy="90"/>
            </a:xfrm>
            <a:custGeom>
              <a:avLst/>
              <a:gdLst>
                <a:gd name="T0" fmla="*/ 0 w 89"/>
                <a:gd name="T1" fmla="*/ 45 h 90"/>
                <a:gd name="T2" fmla="*/ 4 w 89"/>
                <a:gd name="T3" fmla="*/ 48 h 90"/>
                <a:gd name="T4" fmla="*/ 11 w 89"/>
                <a:gd name="T5" fmla="*/ 54 h 90"/>
                <a:gd name="T6" fmla="*/ 22 w 89"/>
                <a:gd name="T7" fmla="*/ 61 h 90"/>
                <a:gd name="T8" fmla="*/ 36 w 89"/>
                <a:gd name="T9" fmla="*/ 71 h 90"/>
                <a:gd name="T10" fmla="*/ 49 w 89"/>
                <a:gd name="T11" fmla="*/ 79 h 90"/>
                <a:gd name="T12" fmla="*/ 63 w 89"/>
                <a:gd name="T13" fmla="*/ 85 h 90"/>
                <a:gd name="T14" fmla="*/ 75 w 89"/>
                <a:gd name="T15" fmla="*/ 89 h 90"/>
                <a:gd name="T16" fmla="*/ 82 w 89"/>
                <a:gd name="T17" fmla="*/ 88 h 90"/>
                <a:gd name="T18" fmla="*/ 87 w 89"/>
                <a:gd name="T19" fmla="*/ 82 h 90"/>
                <a:gd name="T20" fmla="*/ 88 w 89"/>
                <a:gd name="T21" fmla="*/ 73 h 90"/>
                <a:gd name="T22" fmla="*/ 88 w 89"/>
                <a:gd name="T23" fmla="*/ 63 h 90"/>
                <a:gd name="T24" fmla="*/ 87 w 89"/>
                <a:gd name="T25" fmla="*/ 50 h 90"/>
                <a:gd name="T26" fmla="*/ 84 w 89"/>
                <a:gd name="T27" fmla="*/ 38 h 90"/>
                <a:gd name="T28" fmla="*/ 81 w 89"/>
                <a:gd name="T29" fmla="*/ 24 h 90"/>
                <a:gd name="T30" fmla="*/ 77 w 89"/>
                <a:gd name="T31" fmla="*/ 12 h 90"/>
                <a:gd name="T32" fmla="*/ 74 w 89"/>
                <a:gd name="T33" fmla="*/ 0 h 90"/>
                <a:gd name="T34" fmla="*/ 61 w 89"/>
                <a:gd name="T35" fmla="*/ 3 h 90"/>
                <a:gd name="T36" fmla="*/ 50 w 89"/>
                <a:gd name="T37" fmla="*/ 6 h 90"/>
                <a:gd name="T38" fmla="*/ 40 w 89"/>
                <a:gd name="T39" fmla="*/ 11 h 90"/>
                <a:gd name="T40" fmla="*/ 31 w 89"/>
                <a:gd name="T41" fmla="*/ 16 h 90"/>
                <a:gd name="T42" fmla="*/ 22 w 89"/>
                <a:gd name="T43" fmla="*/ 22 h 90"/>
                <a:gd name="T44" fmla="*/ 13 w 89"/>
                <a:gd name="T45" fmla="*/ 29 h 90"/>
                <a:gd name="T46" fmla="*/ 6 w 89"/>
                <a:gd name="T47" fmla="*/ 37 h 90"/>
                <a:gd name="T48" fmla="*/ 0 w 89"/>
                <a:gd name="T49" fmla="*/ 45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0"/>
                <a:gd name="T77" fmla="*/ 89 w 89"/>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0">
                  <a:moveTo>
                    <a:pt x="0" y="45"/>
                  </a:moveTo>
                  <a:lnTo>
                    <a:pt x="4" y="48"/>
                  </a:lnTo>
                  <a:lnTo>
                    <a:pt x="11" y="54"/>
                  </a:lnTo>
                  <a:lnTo>
                    <a:pt x="22" y="61"/>
                  </a:lnTo>
                  <a:lnTo>
                    <a:pt x="36" y="71"/>
                  </a:lnTo>
                  <a:lnTo>
                    <a:pt x="49" y="79"/>
                  </a:lnTo>
                  <a:lnTo>
                    <a:pt x="63" y="85"/>
                  </a:lnTo>
                  <a:lnTo>
                    <a:pt x="75" y="89"/>
                  </a:lnTo>
                  <a:lnTo>
                    <a:pt x="82" y="88"/>
                  </a:lnTo>
                  <a:lnTo>
                    <a:pt x="87" y="82"/>
                  </a:lnTo>
                  <a:lnTo>
                    <a:pt x="88" y="73"/>
                  </a:lnTo>
                  <a:lnTo>
                    <a:pt x="88" y="63"/>
                  </a:lnTo>
                  <a:lnTo>
                    <a:pt x="87" y="50"/>
                  </a:lnTo>
                  <a:lnTo>
                    <a:pt x="84" y="38"/>
                  </a:lnTo>
                  <a:lnTo>
                    <a:pt x="81" y="24"/>
                  </a:lnTo>
                  <a:lnTo>
                    <a:pt x="77" y="12"/>
                  </a:lnTo>
                  <a:lnTo>
                    <a:pt x="74" y="0"/>
                  </a:lnTo>
                  <a:lnTo>
                    <a:pt x="61" y="3"/>
                  </a:lnTo>
                  <a:lnTo>
                    <a:pt x="50" y="6"/>
                  </a:lnTo>
                  <a:lnTo>
                    <a:pt x="40" y="11"/>
                  </a:lnTo>
                  <a:lnTo>
                    <a:pt x="31" y="16"/>
                  </a:lnTo>
                  <a:lnTo>
                    <a:pt x="22" y="22"/>
                  </a:lnTo>
                  <a:lnTo>
                    <a:pt x="13" y="29"/>
                  </a:lnTo>
                  <a:lnTo>
                    <a:pt x="6" y="37"/>
                  </a:lnTo>
                  <a:lnTo>
                    <a:pt x="0" y="45"/>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8158" name="Freeform 80"/>
            <p:cNvSpPr>
              <a:spLocks/>
            </p:cNvSpPr>
            <p:nvPr/>
          </p:nvSpPr>
          <p:spPr bwMode="auto">
            <a:xfrm>
              <a:off x="3134" y="2722"/>
              <a:ext cx="99" cy="100"/>
            </a:xfrm>
            <a:custGeom>
              <a:avLst/>
              <a:gdLst>
                <a:gd name="T0" fmla="*/ 0 w 99"/>
                <a:gd name="T1" fmla="*/ 50 h 100"/>
                <a:gd name="T2" fmla="*/ 0 w 99"/>
                <a:gd name="T3" fmla="*/ 50 h 100"/>
                <a:gd name="T4" fmla="*/ 4 w 99"/>
                <a:gd name="T5" fmla="*/ 53 h 100"/>
                <a:gd name="T6" fmla="*/ 12 w 99"/>
                <a:gd name="T7" fmla="*/ 60 h 100"/>
                <a:gd name="T8" fmla="*/ 25 w 99"/>
                <a:gd name="T9" fmla="*/ 68 h 100"/>
                <a:gd name="T10" fmla="*/ 40 w 99"/>
                <a:gd name="T11" fmla="*/ 79 h 100"/>
                <a:gd name="T12" fmla="*/ 55 w 99"/>
                <a:gd name="T13" fmla="*/ 88 h 100"/>
                <a:gd name="T14" fmla="*/ 70 w 99"/>
                <a:gd name="T15" fmla="*/ 95 h 100"/>
                <a:gd name="T16" fmla="*/ 83 w 99"/>
                <a:gd name="T17" fmla="*/ 99 h 100"/>
                <a:gd name="T18" fmla="*/ 91 w 99"/>
                <a:gd name="T19" fmla="*/ 98 h 100"/>
                <a:gd name="T20" fmla="*/ 97 w 99"/>
                <a:gd name="T21" fmla="*/ 91 h 100"/>
                <a:gd name="T22" fmla="*/ 98 w 99"/>
                <a:gd name="T23" fmla="*/ 81 h 100"/>
                <a:gd name="T24" fmla="*/ 98 w 99"/>
                <a:gd name="T25" fmla="*/ 70 h 100"/>
                <a:gd name="T26" fmla="*/ 97 w 99"/>
                <a:gd name="T27" fmla="*/ 56 h 100"/>
                <a:gd name="T28" fmla="*/ 94 w 99"/>
                <a:gd name="T29" fmla="*/ 42 h 100"/>
                <a:gd name="T30" fmla="*/ 90 w 99"/>
                <a:gd name="T31" fmla="*/ 27 h 100"/>
                <a:gd name="T32" fmla="*/ 86 w 99"/>
                <a:gd name="T33" fmla="*/ 13 h 100"/>
                <a:gd name="T34" fmla="*/ 82 w 99"/>
                <a:gd name="T35" fmla="*/ 0 h 100"/>
                <a:gd name="T36" fmla="*/ 68 w 99"/>
                <a:gd name="T37" fmla="*/ 3 h 100"/>
                <a:gd name="T38" fmla="*/ 56 w 99"/>
                <a:gd name="T39" fmla="*/ 7 h 100"/>
                <a:gd name="T40" fmla="*/ 44 w 99"/>
                <a:gd name="T41" fmla="*/ 12 h 100"/>
                <a:gd name="T42" fmla="*/ 34 w 99"/>
                <a:gd name="T43" fmla="*/ 18 h 100"/>
                <a:gd name="T44" fmla="*/ 24 w 99"/>
                <a:gd name="T45" fmla="*/ 24 h 100"/>
                <a:gd name="T46" fmla="*/ 15 w 99"/>
                <a:gd name="T47" fmla="*/ 32 h 100"/>
                <a:gd name="T48" fmla="*/ 7 w 99"/>
                <a:gd name="T49" fmla="*/ 41 h 100"/>
                <a:gd name="T50" fmla="*/ 0 w 99"/>
                <a:gd name="T51" fmla="*/ 50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100"/>
                <a:gd name="T80" fmla="*/ 99 w 99"/>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100">
                  <a:moveTo>
                    <a:pt x="0" y="50"/>
                  </a:moveTo>
                  <a:lnTo>
                    <a:pt x="0" y="50"/>
                  </a:lnTo>
                  <a:lnTo>
                    <a:pt x="4" y="53"/>
                  </a:lnTo>
                  <a:lnTo>
                    <a:pt x="12" y="60"/>
                  </a:lnTo>
                  <a:lnTo>
                    <a:pt x="25" y="68"/>
                  </a:lnTo>
                  <a:lnTo>
                    <a:pt x="40" y="79"/>
                  </a:lnTo>
                  <a:lnTo>
                    <a:pt x="55" y="88"/>
                  </a:lnTo>
                  <a:lnTo>
                    <a:pt x="70" y="95"/>
                  </a:lnTo>
                  <a:lnTo>
                    <a:pt x="83" y="99"/>
                  </a:lnTo>
                  <a:lnTo>
                    <a:pt x="91" y="98"/>
                  </a:lnTo>
                  <a:lnTo>
                    <a:pt x="97" y="91"/>
                  </a:lnTo>
                  <a:lnTo>
                    <a:pt x="98" y="81"/>
                  </a:lnTo>
                  <a:lnTo>
                    <a:pt x="98" y="70"/>
                  </a:lnTo>
                  <a:lnTo>
                    <a:pt x="97" y="56"/>
                  </a:lnTo>
                  <a:lnTo>
                    <a:pt x="94" y="42"/>
                  </a:lnTo>
                  <a:lnTo>
                    <a:pt x="90" y="27"/>
                  </a:lnTo>
                  <a:lnTo>
                    <a:pt x="86" y="13"/>
                  </a:lnTo>
                  <a:lnTo>
                    <a:pt x="82" y="0"/>
                  </a:lnTo>
                  <a:lnTo>
                    <a:pt x="68" y="3"/>
                  </a:lnTo>
                  <a:lnTo>
                    <a:pt x="56" y="7"/>
                  </a:lnTo>
                  <a:lnTo>
                    <a:pt x="44" y="12"/>
                  </a:lnTo>
                  <a:lnTo>
                    <a:pt x="34" y="18"/>
                  </a:lnTo>
                  <a:lnTo>
                    <a:pt x="24" y="24"/>
                  </a:lnTo>
                  <a:lnTo>
                    <a:pt x="15" y="32"/>
                  </a:lnTo>
                  <a:lnTo>
                    <a:pt x="7" y="41"/>
                  </a:lnTo>
                  <a:lnTo>
                    <a:pt x="0" y="5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59" name="Freeform 81"/>
            <p:cNvSpPr>
              <a:spLocks/>
            </p:cNvSpPr>
            <p:nvPr/>
          </p:nvSpPr>
          <p:spPr bwMode="auto">
            <a:xfrm>
              <a:off x="3162" y="2722"/>
              <a:ext cx="62" cy="89"/>
            </a:xfrm>
            <a:custGeom>
              <a:avLst/>
              <a:gdLst>
                <a:gd name="T0" fmla="*/ 0 w 62"/>
                <a:gd name="T1" fmla="*/ 21 h 89"/>
                <a:gd name="T2" fmla="*/ 5 w 62"/>
                <a:gd name="T3" fmla="*/ 29 h 89"/>
                <a:gd name="T4" fmla="*/ 11 w 62"/>
                <a:gd name="T5" fmla="*/ 40 h 89"/>
                <a:gd name="T6" fmla="*/ 20 w 62"/>
                <a:gd name="T7" fmla="*/ 50 h 89"/>
                <a:gd name="T8" fmla="*/ 28 w 62"/>
                <a:gd name="T9" fmla="*/ 61 h 89"/>
                <a:gd name="T10" fmla="*/ 37 w 62"/>
                <a:gd name="T11" fmla="*/ 71 h 89"/>
                <a:gd name="T12" fmla="*/ 45 w 62"/>
                <a:gd name="T13" fmla="*/ 79 h 89"/>
                <a:gd name="T14" fmla="*/ 51 w 62"/>
                <a:gd name="T15" fmla="*/ 85 h 89"/>
                <a:gd name="T16" fmla="*/ 55 w 62"/>
                <a:gd name="T17" fmla="*/ 88 h 89"/>
                <a:gd name="T18" fmla="*/ 60 w 62"/>
                <a:gd name="T19" fmla="*/ 80 h 89"/>
                <a:gd name="T20" fmla="*/ 61 w 62"/>
                <a:gd name="T21" fmla="*/ 71 h 89"/>
                <a:gd name="T22" fmla="*/ 61 w 62"/>
                <a:gd name="T23" fmla="*/ 60 h 89"/>
                <a:gd name="T24" fmla="*/ 59 w 62"/>
                <a:gd name="T25" fmla="*/ 48 h 89"/>
                <a:gd name="T26" fmla="*/ 56 w 62"/>
                <a:gd name="T27" fmla="*/ 37 h 89"/>
                <a:gd name="T28" fmla="*/ 53 w 62"/>
                <a:gd name="T29" fmla="*/ 24 h 89"/>
                <a:gd name="T30" fmla="*/ 50 w 62"/>
                <a:gd name="T31" fmla="*/ 13 h 89"/>
                <a:gd name="T32" fmla="*/ 48 w 62"/>
                <a:gd name="T33" fmla="*/ 4 h 89"/>
                <a:gd name="T34" fmla="*/ 46 w 62"/>
                <a:gd name="T35" fmla="*/ 1 h 89"/>
                <a:gd name="T36" fmla="*/ 40 w 62"/>
                <a:gd name="T37" fmla="*/ 0 h 89"/>
                <a:gd name="T38" fmla="*/ 32 w 62"/>
                <a:gd name="T39" fmla="*/ 2 h 89"/>
                <a:gd name="T40" fmla="*/ 23 w 62"/>
                <a:gd name="T41" fmla="*/ 4 h 89"/>
                <a:gd name="T42" fmla="*/ 14 w 62"/>
                <a:gd name="T43" fmla="*/ 9 h 89"/>
                <a:gd name="T44" fmla="*/ 7 w 62"/>
                <a:gd name="T45" fmla="*/ 13 h 89"/>
                <a:gd name="T46" fmla="*/ 2 w 62"/>
                <a:gd name="T47" fmla="*/ 17 h 89"/>
                <a:gd name="T48" fmla="*/ 0 w 62"/>
                <a:gd name="T49" fmla="*/ 21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89"/>
                <a:gd name="T77" fmla="*/ 62 w 62"/>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89">
                  <a:moveTo>
                    <a:pt x="0" y="21"/>
                  </a:moveTo>
                  <a:lnTo>
                    <a:pt x="5" y="29"/>
                  </a:lnTo>
                  <a:lnTo>
                    <a:pt x="11" y="40"/>
                  </a:lnTo>
                  <a:lnTo>
                    <a:pt x="20" y="50"/>
                  </a:lnTo>
                  <a:lnTo>
                    <a:pt x="28" y="61"/>
                  </a:lnTo>
                  <a:lnTo>
                    <a:pt x="37" y="71"/>
                  </a:lnTo>
                  <a:lnTo>
                    <a:pt x="45" y="79"/>
                  </a:lnTo>
                  <a:lnTo>
                    <a:pt x="51" y="85"/>
                  </a:lnTo>
                  <a:lnTo>
                    <a:pt x="55" y="88"/>
                  </a:lnTo>
                  <a:lnTo>
                    <a:pt x="60" y="80"/>
                  </a:lnTo>
                  <a:lnTo>
                    <a:pt x="61" y="71"/>
                  </a:lnTo>
                  <a:lnTo>
                    <a:pt x="61" y="60"/>
                  </a:lnTo>
                  <a:lnTo>
                    <a:pt x="59" y="48"/>
                  </a:lnTo>
                  <a:lnTo>
                    <a:pt x="56" y="37"/>
                  </a:lnTo>
                  <a:lnTo>
                    <a:pt x="53" y="24"/>
                  </a:lnTo>
                  <a:lnTo>
                    <a:pt x="50" y="13"/>
                  </a:lnTo>
                  <a:lnTo>
                    <a:pt x="48" y="4"/>
                  </a:lnTo>
                  <a:lnTo>
                    <a:pt x="46" y="1"/>
                  </a:lnTo>
                  <a:lnTo>
                    <a:pt x="40" y="0"/>
                  </a:lnTo>
                  <a:lnTo>
                    <a:pt x="32" y="2"/>
                  </a:lnTo>
                  <a:lnTo>
                    <a:pt x="23" y="4"/>
                  </a:lnTo>
                  <a:lnTo>
                    <a:pt x="14" y="9"/>
                  </a:lnTo>
                  <a:lnTo>
                    <a:pt x="7" y="13"/>
                  </a:lnTo>
                  <a:lnTo>
                    <a:pt x="2" y="17"/>
                  </a:lnTo>
                  <a:lnTo>
                    <a:pt x="0" y="21"/>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48160" name="Freeform 82"/>
            <p:cNvSpPr>
              <a:spLocks/>
            </p:cNvSpPr>
            <p:nvPr/>
          </p:nvSpPr>
          <p:spPr bwMode="auto">
            <a:xfrm>
              <a:off x="3162" y="2722"/>
              <a:ext cx="72" cy="99"/>
            </a:xfrm>
            <a:custGeom>
              <a:avLst/>
              <a:gdLst>
                <a:gd name="T0" fmla="*/ 0 w 72"/>
                <a:gd name="T1" fmla="*/ 23 h 99"/>
                <a:gd name="T2" fmla="*/ 0 w 72"/>
                <a:gd name="T3" fmla="*/ 23 h 99"/>
                <a:gd name="T4" fmla="*/ 6 w 72"/>
                <a:gd name="T5" fmla="*/ 32 h 99"/>
                <a:gd name="T6" fmla="*/ 13 w 72"/>
                <a:gd name="T7" fmla="*/ 44 h 99"/>
                <a:gd name="T8" fmla="*/ 23 w 72"/>
                <a:gd name="T9" fmla="*/ 56 h 99"/>
                <a:gd name="T10" fmla="*/ 33 w 72"/>
                <a:gd name="T11" fmla="*/ 68 h 99"/>
                <a:gd name="T12" fmla="*/ 43 w 72"/>
                <a:gd name="T13" fmla="*/ 79 h 99"/>
                <a:gd name="T14" fmla="*/ 52 w 72"/>
                <a:gd name="T15" fmla="*/ 88 h 99"/>
                <a:gd name="T16" fmla="*/ 59 w 72"/>
                <a:gd name="T17" fmla="*/ 95 h 99"/>
                <a:gd name="T18" fmla="*/ 64 w 72"/>
                <a:gd name="T19" fmla="*/ 98 h 99"/>
                <a:gd name="T20" fmla="*/ 70 w 72"/>
                <a:gd name="T21" fmla="*/ 89 h 99"/>
                <a:gd name="T22" fmla="*/ 71 w 72"/>
                <a:gd name="T23" fmla="*/ 79 h 99"/>
                <a:gd name="T24" fmla="*/ 71 w 72"/>
                <a:gd name="T25" fmla="*/ 67 h 99"/>
                <a:gd name="T26" fmla="*/ 69 w 72"/>
                <a:gd name="T27" fmla="*/ 54 h 99"/>
                <a:gd name="T28" fmla="*/ 65 w 72"/>
                <a:gd name="T29" fmla="*/ 41 h 99"/>
                <a:gd name="T30" fmla="*/ 62 w 72"/>
                <a:gd name="T31" fmla="*/ 27 h 99"/>
                <a:gd name="T32" fmla="*/ 58 w 72"/>
                <a:gd name="T33" fmla="*/ 15 h 99"/>
                <a:gd name="T34" fmla="*/ 56 w 72"/>
                <a:gd name="T35" fmla="*/ 4 h 99"/>
                <a:gd name="T36" fmla="*/ 53 w 72"/>
                <a:gd name="T37" fmla="*/ 1 h 99"/>
                <a:gd name="T38" fmla="*/ 46 w 72"/>
                <a:gd name="T39" fmla="*/ 0 h 99"/>
                <a:gd name="T40" fmla="*/ 37 w 72"/>
                <a:gd name="T41" fmla="*/ 2 h 99"/>
                <a:gd name="T42" fmla="*/ 27 w 72"/>
                <a:gd name="T43" fmla="*/ 5 h 99"/>
                <a:gd name="T44" fmla="*/ 16 w 72"/>
                <a:gd name="T45" fmla="*/ 10 h 99"/>
                <a:gd name="T46" fmla="*/ 8 w 72"/>
                <a:gd name="T47" fmla="*/ 15 h 99"/>
                <a:gd name="T48" fmla="*/ 2 w 72"/>
                <a:gd name="T49" fmla="*/ 19 h 99"/>
                <a:gd name="T50" fmla="*/ 0 w 72"/>
                <a:gd name="T51" fmla="*/ 23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99"/>
                <a:gd name="T80" fmla="*/ 72 w 72"/>
                <a:gd name="T81" fmla="*/ 99 h 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99">
                  <a:moveTo>
                    <a:pt x="0" y="23"/>
                  </a:moveTo>
                  <a:lnTo>
                    <a:pt x="0" y="23"/>
                  </a:lnTo>
                  <a:lnTo>
                    <a:pt x="6" y="32"/>
                  </a:lnTo>
                  <a:lnTo>
                    <a:pt x="13" y="44"/>
                  </a:lnTo>
                  <a:lnTo>
                    <a:pt x="23" y="56"/>
                  </a:lnTo>
                  <a:lnTo>
                    <a:pt x="33" y="68"/>
                  </a:lnTo>
                  <a:lnTo>
                    <a:pt x="43" y="79"/>
                  </a:lnTo>
                  <a:lnTo>
                    <a:pt x="52" y="88"/>
                  </a:lnTo>
                  <a:lnTo>
                    <a:pt x="59" y="95"/>
                  </a:lnTo>
                  <a:lnTo>
                    <a:pt x="64" y="98"/>
                  </a:lnTo>
                  <a:lnTo>
                    <a:pt x="70" y="89"/>
                  </a:lnTo>
                  <a:lnTo>
                    <a:pt x="71" y="79"/>
                  </a:lnTo>
                  <a:lnTo>
                    <a:pt x="71" y="67"/>
                  </a:lnTo>
                  <a:lnTo>
                    <a:pt x="69" y="54"/>
                  </a:lnTo>
                  <a:lnTo>
                    <a:pt x="65" y="41"/>
                  </a:lnTo>
                  <a:lnTo>
                    <a:pt x="62" y="27"/>
                  </a:lnTo>
                  <a:lnTo>
                    <a:pt x="58" y="15"/>
                  </a:lnTo>
                  <a:lnTo>
                    <a:pt x="56" y="4"/>
                  </a:lnTo>
                  <a:lnTo>
                    <a:pt x="53" y="1"/>
                  </a:lnTo>
                  <a:lnTo>
                    <a:pt x="46" y="0"/>
                  </a:lnTo>
                  <a:lnTo>
                    <a:pt x="37" y="2"/>
                  </a:lnTo>
                  <a:lnTo>
                    <a:pt x="27" y="5"/>
                  </a:lnTo>
                  <a:lnTo>
                    <a:pt x="16" y="10"/>
                  </a:lnTo>
                  <a:lnTo>
                    <a:pt x="8" y="15"/>
                  </a:lnTo>
                  <a:lnTo>
                    <a:pt x="2" y="19"/>
                  </a:lnTo>
                  <a:lnTo>
                    <a:pt x="0" y="23"/>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61" name="Freeform 83"/>
            <p:cNvSpPr>
              <a:spLocks/>
            </p:cNvSpPr>
            <p:nvPr/>
          </p:nvSpPr>
          <p:spPr bwMode="auto">
            <a:xfrm>
              <a:off x="2970" y="2423"/>
              <a:ext cx="230" cy="270"/>
            </a:xfrm>
            <a:custGeom>
              <a:avLst/>
              <a:gdLst>
                <a:gd name="T0" fmla="*/ 0 w 230"/>
                <a:gd name="T1" fmla="*/ 12 h 270"/>
                <a:gd name="T2" fmla="*/ 11 w 230"/>
                <a:gd name="T3" fmla="*/ 30 h 270"/>
                <a:gd name="T4" fmla="*/ 23 w 230"/>
                <a:gd name="T5" fmla="*/ 49 h 270"/>
                <a:gd name="T6" fmla="*/ 35 w 230"/>
                <a:gd name="T7" fmla="*/ 67 h 270"/>
                <a:gd name="T8" fmla="*/ 47 w 230"/>
                <a:gd name="T9" fmla="*/ 86 h 270"/>
                <a:gd name="T10" fmla="*/ 58 w 230"/>
                <a:gd name="T11" fmla="*/ 103 h 270"/>
                <a:gd name="T12" fmla="*/ 72 w 230"/>
                <a:gd name="T13" fmla="*/ 121 h 270"/>
                <a:gd name="T14" fmla="*/ 83 w 230"/>
                <a:gd name="T15" fmla="*/ 139 h 270"/>
                <a:gd name="T16" fmla="*/ 96 w 230"/>
                <a:gd name="T17" fmla="*/ 156 h 270"/>
                <a:gd name="T18" fmla="*/ 108 w 230"/>
                <a:gd name="T19" fmla="*/ 173 h 270"/>
                <a:gd name="T20" fmla="*/ 120 w 230"/>
                <a:gd name="T21" fmla="*/ 189 h 270"/>
                <a:gd name="T22" fmla="*/ 132 w 230"/>
                <a:gd name="T23" fmla="*/ 204 h 270"/>
                <a:gd name="T24" fmla="*/ 144 w 230"/>
                <a:gd name="T25" fmla="*/ 219 h 270"/>
                <a:gd name="T26" fmla="*/ 155 w 230"/>
                <a:gd name="T27" fmla="*/ 232 h 270"/>
                <a:gd name="T28" fmla="*/ 166 w 230"/>
                <a:gd name="T29" fmla="*/ 246 h 270"/>
                <a:gd name="T30" fmla="*/ 177 w 230"/>
                <a:gd name="T31" fmla="*/ 257 h 270"/>
                <a:gd name="T32" fmla="*/ 187 w 230"/>
                <a:gd name="T33" fmla="*/ 269 h 270"/>
                <a:gd name="T34" fmla="*/ 194 w 230"/>
                <a:gd name="T35" fmla="*/ 264 h 270"/>
                <a:gd name="T36" fmla="*/ 201 w 230"/>
                <a:gd name="T37" fmla="*/ 262 h 270"/>
                <a:gd name="T38" fmla="*/ 209 w 230"/>
                <a:gd name="T39" fmla="*/ 263 h 270"/>
                <a:gd name="T40" fmla="*/ 216 w 230"/>
                <a:gd name="T41" fmla="*/ 264 h 270"/>
                <a:gd name="T42" fmla="*/ 221 w 230"/>
                <a:gd name="T43" fmla="*/ 266 h 270"/>
                <a:gd name="T44" fmla="*/ 226 w 230"/>
                <a:gd name="T45" fmla="*/ 268 h 270"/>
                <a:gd name="T46" fmla="*/ 229 w 230"/>
                <a:gd name="T47" fmla="*/ 269 h 270"/>
                <a:gd name="T48" fmla="*/ 224 w 230"/>
                <a:gd name="T49" fmla="*/ 255 h 270"/>
                <a:gd name="T50" fmla="*/ 218 w 230"/>
                <a:gd name="T51" fmla="*/ 241 h 270"/>
                <a:gd name="T52" fmla="*/ 214 w 230"/>
                <a:gd name="T53" fmla="*/ 227 h 270"/>
                <a:gd name="T54" fmla="*/ 207 w 230"/>
                <a:gd name="T55" fmla="*/ 212 h 270"/>
                <a:gd name="T56" fmla="*/ 201 w 230"/>
                <a:gd name="T57" fmla="*/ 198 h 270"/>
                <a:gd name="T58" fmla="*/ 195 w 230"/>
                <a:gd name="T59" fmla="*/ 183 h 270"/>
                <a:gd name="T60" fmla="*/ 189 w 230"/>
                <a:gd name="T61" fmla="*/ 169 h 270"/>
                <a:gd name="T62" fmla="*/ 182 w 230"/>
                <a:gd name="T63" fmla="*/ 153 h 270"/>
                <a:gd name="T64" fmla="*/ 174 w 230"/>
                <a:gd name="T65" fmla="*/ 138 h 270"/>
                <a:gd name="T66" fmla="*/ 167 w 230"/>
                <a:gd name="T67" fmla="*/ 122 h 270"/>
                <a:gd name="T68" fmla="*/ 158 w 230"/>
                <a:gd name="T69" fmla="*/ 106 h 270"/>
                <a:gd name="T70" fmla="*/ 149 w 230"/>
                <a:gd name="T71" fmla="*/ 90 h 270"/>
                <a:gd name="T72" fmla="*/ 140 w 230"/>
                <a:gd name="T73" fmla="*/ 73 h 270"/>
                <a:gd name="T74" fmla="*/ 129 w 230"/>
                <a:gd name="T75" fmla="*/ 57 h 270"/>
                <a:gd name="T76" fmla="*/ 119 w 230"/>
                <a:gd name="T77" fmla="*/ 39 h 270"/>
                <a:gd name="T78" fmla="*/ 106 w 230"/>
                <a:gd name="T79" fmla="*/ 21 h 270"/>
                <a:gd name="T80" fmla="*/ 97 w 230"/>
                <a:gd name="T81" fmla="*/ 15 h 270"/>
                <a:gd name="T82" fmla="*/ 87 w 230"/>
                <a:gd name="T83" fmla="*/ 12 h 270"/>
                <a:gd name="T84" fmla="*/ 77 w 230"/>
                <a:gd name="T85" fmla="*/ 8 h 270"/>
                <a:gd name="T86" fmla="*/ 68 w 230"/>
                <a:gd name="T87" fmla="*/ 5 h 270"/>
                <a:gd name="T88" fmla="*/ 58 w 230"/>
                <a:gd name="T89" fmla="*/ 3 h 270"/>
                <a:gd name="T90" fmla="*/ 49 w 230"/>
                <a:gd name="T91" fmla="*/ 1 h 270"/>
                <a:gd name="T92" fmla="*/ 40 w 230"/>
                <a:gd name="T93" fmla="*/ 1 h 270"/>
                <a:gd name="T94" fmla="*/ 33 w 230"/>
                <a:gd name="T95" fmla="*/ 0 h 270"/>
                <a:gd name="T96" fmla="*/ 25 w 230"/>
                <a:gd name="T97" fmla="*/ 1 h 270"/>
                <a:gd name="T98" fmla="*/ 19 w 230"/>
                <a:gd name="T99" fmla="*/ 1 h 270"/>
                <a:gd name="T100" fmla="*/ 13 w 230"/>
                <a:gd name="T101" fmla="*/ 3 h 270"/>
                <a:gd name="T102" fmla="*/ 9 w 230"/>
                <a:gd name="T103" fmla="*/ 4 h 270"/>
                <a:gd name="T104" fmla="*/ 5 w 230"/>
                <a:gd name="T105" fmla="*/ 6 h 270"/>
                <a:gd name="T106" fmla="*/ 2 w 230"/>
                <a:gd name="T107" fmla="*/ 8 h 270"/>
                <a:gd name="T108" fmla="*/ 0 w 230"/>
                <a:gd name="T109" fmla="*/ 10 h 270"/>
                <a:gd name="T110" fmla="*/ 0 w 230"/>
                <a:gd name="T111" fmla="*/ 12 h 2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270"/>
                <a:gd name="T170" fmla="*/ 230 w 230"/>
                <a:gd name="T171" fmla="*/ 270 h 2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270">
                  <a:moveTo>
                    <a:pt x="0" y="12"/>
                  </a:moveTo>
                  <a:lnTo>
                    <a:pt x="11" y="30"/>
                  </a:lnTo>
                  <a:lnTo>
                    <a:pt x="23" y="49"/>
                  </a:lnTo>
                  <a:lnTo>
                    <a:pt x="35" y="67"/>
                  </a:lnTo>
                  <a:lnTo>
                    <a:pt x="47" y="86"/>
                  </a:lnTo>
                  <a:lnTo>
                    <a:pt x="58" y="103"/>
                  </a:lnTo>
                  <a:lnTo>
                    <a:pt x="72" y="121"/>
                  </a:lnTo>
                  <a:lnTo>
                    <a:pt x="83" y="139"/>
                  </a:lnTo>
                  <a:lnTo>
                    <a:pt x="96" y="156"/>
                  </a:lnTo>
                  <a:lnTo>
                    <a:pt x="108" y="173"/>
                  </a:lnTo>
                  <a:lnTo>
                    <a:pt x="120" y="189"/>
                  </a:lnTo>
                  <a:lnTo>
                    <a:pt x="132" y="204"/>
                  </a:lnTo>
                  <a:lnTo>
                    <a:pt x="144" y="219"/>
                  </a:lnTo>
                  <a:lnTo>
                    <a:pt x="155" y="232"/>
                  </a:lnTo>
                  <a:lnTo>
                    <a:pt x="166" y="246"/>
                  </a:lnTo>
                  <a:lnTo>
                    <a:pt x="177" y="257"/>
                  </a:lnTo>
                  <a:lnTo>
                    <a:pt x="187" y="269"/>
                  </a:lnTo>
                  <a:lnTo>
                    <a:pt x="194" y="264"/>
                  </a:lnTo>
                  <a:lnTo>
                    <a:pt x="201" y="262"/>
                  </a:lnTo>
                  <a:lnTo>
                    <a:pt x="209" y="263"/>
                  </a:lnTo>
                  <a:lnTo>
                    <a:pt x="216" y="264"/>
                  </a:lnTo>
                  <a:lnTo>
                    <a:pt x="221" y="266"/>
                  </a:lnTo>
                  <a:lnTo>
                    <a:pt x="226" y="268"/>
                  </a:lnTo>
                  <a:lnTo>
                    <a:pt x="229" y="269"/>
                  </a:lnTo>
                  <a:lnTo>
                    <a:pt x="224" y="255"/>
                  </a:lnTo>
                  <a:lnTo>
                    <a:pt x="218" y="241"/>
                  </a:lnTo>
                  <a:lnTo>
                    <a:pt x="214" y="227"/>
                  </a:lnTo>
                  <a:lnTo>
                    <a:pt x="207" y="212"/>
                  </a:lnTo>
                  <a:lnTo>
                    <a:pt x="201" y="198"/>
                  </a:lnTo>
                  <a:lnTo>
                    <a:pt x="195" y="183"/>
                  </a:lnTo>
                  <a:lnTo>
                    <a:pt x="189" y="169"/>
                  </a:lnTo>
                  <a:lnTo>
                    <a:pt x="182" y="153"/>
                  </a:lnTo>
                  <a:lnTo>
                    <a:pt x="174" y="138"/>
                  </a:lnTo>
                  <a:lnTo>
                    <a:pt x="167" y="122"/>
                  </a:lnTo>
                  <a:lnTo>
                    <a:pt x="158" y="106"/>
                  </a:lnTo>
                  <a:lnTo>
                    <a:pt x="149" y="90"/>
                  </a:lnTo>
                  <a:lnTo>
                    <a:pt x="140" y="73"/>
                  </a:lnTo>
                  <a:lnTo>
                    <a:pt x="129" y="57"/>
                  </a:lnTo>
                  <a:lnTo>
                    <a:pt x="119" y="39"/>
                  </a:lnTo>
                  <a:lnTo>
                    <a:pt x="106" y="21"/>
                  </a:lnTo>
                  <a:lnTo>
                    <a:pt x="97" y="15"/>
                  </a:lnTo>
                  <a:lnTo>
                    <a:pt x="87" y="12"/>
                  </a:lnTo>
                  <a:lnTo>
                    <a:pt x="77" y="8"/>
                  </a:lnTo>
                  <a:lnTo>
                    <a:pt x="68" y="5"/>
                  </a:lnTo>
                  <a:lnTo>
                    <a:pt x="58" y="3"/>
                  </a:lnTo>
                  <a:lnTo>
                    <a:pt x="49" y="1"/>
                  </a:lnTo>
                  <a:lnTo>
                    <a:pt x="40" y="1"/>
                  </a:lnTo>
                  <a:lnTo>
                    <a:pt x="33" y="0"/>
                  </a:lnTo>
                  <a:lnTo>
                    <a:pt x="25" y="1"/>
                  </a:lnTo>
                  <a:lnTo>
                    <a:pt x="19" y="1"/>
                  </a:lnTo>
                  <a:lnTo>
                    <a:pt x="13" y="3"/>
                  </a:lnTo>
                  <a:lnTo>
                    <a:pt x="9" y="4"/>
                  </a:lnTo>
                  <a:lnTo>
                    <a:pt x="5" y="6"/>
                  </a:lnTo>
                  <a:lnTo>
                    <a:pt x="2" y="8"/>
                  </a:lnTo>
                  <a:lnTo>
                    <a:pt x="0" y="10"/>
                  </a:lnTo>
                  <a:lnTo>
                    <a:pt x="0" y="12"/>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48162" name="Freeform 84"/>
            <p:cNvSpPr>
              <a:spLocks/>
            </p:cNvSpPr>
            <p:nvPr/>
          </p:nvSpPr>
          <p:spPr bwMode="auto">
            <a:xfrm>
              <a:off x="2970" y="2423"/>
              <a:ext cx="240" cy="280"/>
            </a:xfrm>
            <a:custGeom>
              <a:avLst/>
              <a:gdLst>
                <a:gd name="T0" fmla="*/ 0 w 240"/>
                <a:gd name="T1" fmla="*/ 12 h 280"/>
                <a:gd name="T2" fmla="*/ 0 w 240"/>
                <a:gd name="T3" fmla="*/ 12 h 280"/>
                <a:gd name="T4" fmla="*/ 12 w 240"/>
                <a:gd name="T5" fmla="*/ 31 h 280"/>
                <a:gd name="T6" fmla="*/ 24 w 240"/>
                <a:gd name="T7" fmla="*/ 51 h 280"/>
                <a:gd name="T8" fmla="*/ 37 w 240"/>
                <a:gd name="T9" fmla="*/ 70 h 280"/>
                <a:gd name="T10" fmla="*/ 49 w 240"/>
                <a:gd name="T11" fmla="*/ 89 h 280"/>
                <a:gd name="T12" fmla="*/ 61 w 240"/>
                <a:gd name="T13" fmla="*/ 107 h 280"/>
                <a:gd name="T14" fmla="*/ 75 w 240"/>
                <a:gd name="T15" fmla="*/ 126 h 280"/>
                <a:gd name="T16" fmla="*/ 87 w 240"/>
                <a:gd name="T17" fmla="*/ 144 h 280"/>
                <a:gd name="T18" fmla="*/ 100 w 240"/>
                <a:gd name="T19" fmla="*/ 162 h 280"/>
                <a:gd name="T20" fmla="*/ 113 w 240"/>
                <a:gd name="T21" fmla="*/ 179 h 280"/>
                <a:gd name="T22" fmla="*/ 125 w 240"/>
                <a:gd name="T23" fmla="*/ 196 h 280"/>
                <a:gd name="T24" fmla="*/ 138 w 240"/>
                <a:gd name="T25" fmla="*/ 212 h 280"/>
                <a:gd name="T26" fmla="*/ 150 w 240"/>
                <a:gd name="T27" fmla="*/ 227 h 280"/>
                <a:gd name="T28" fmla="*/ 162 w 240"/>
                <a:gd name="T29" fmla="*/ 241 h 280"/>
                <a:gd name="T30" fmla="*/ 173 w 240"/>
                <a:gd name="T31" fmla="*/ 255 h 280"/>
                <a:gd name="T32" fmla="*/ 185 w 240"/>
                <a:gd name="T33" fmla="*/ 267 h 280"/>
                <a:gd name="T34" fmla="*/ 195 w 240"/>
                <a:gd name="T35" fmla="*/ 279 h 280"/>
                <a:gd name="T36" fmla="*/ 202 w 240"/>
                <a:gd name="T37" fmla="*/ 274 h 280"/>
                <a:gd name="T38" fmla="*/ 210 w 240"/>
                <a:gd name="T39" fmla="*/ 272 h 280"/>
                <a:gd name="T40" fmla="*/ 218 w 240"/>
                <a:gd name="T41" fmla="*/ 273 h 280"/>
                <a:gd name="T42" fmla="*/ 225 w 240"/>
                <a:gd name="T43" fmla="*/ 274 h 280"/>
                <a:gd name="T44" fmla="*/ 231 w 240"/>
                <a:gd name="T45" fmla="*/ 276 h 280"/>
                <a:gd name="T46" fmla="*/ 236 w 240"/>
                <a:gd name="T47" fmla="*/ 278 h 280"/>
                <a:gd name="T48" fmla="*/ 239 w 240"/>
                <a:gd name="T49" fmla="*/ 279 h 280"/>
                <a:gd name="T50" fmla="*/ 234 w 240"/>
                <a:gd name="T51" fmla="*/ 264 h 280"/>
                <a:gd name="T52" fmla="*/ 228 w 240"/>
                <a:gd name="T53" fmla="*/ 250 h 280"/>
                <a:gd name="T54" fmla="*/ 223 w 240"/>
                <a:gd name="T55" fmla="*/ 235 h 280"/>
                <a:gd name="T56" fmla="*/ 216 w 240"/>
                <a:gd name="T57" fmla="*/ 220 h 280"/>
                <a:gd name="T58" fmla="*/ 210 w 240"/>
                <a:gd name="T59" fmla="*/ 205 h 280"/>
                <a:gd name="T60" fmla="*/ 204 w 240"/>
                <a:gd name="T61" fmla="*/ 190 h 280"/>
                <a:gd name="T62" fmla="*/ 197 w 240"/>
                <a:gd name="T63" fmla="*/ 175 h 280"/>
                <a:gd name="T64" fmla="*/ 190 w 240"/>
                <a:gd name="T65" fmla="*/ 159 h 280"/>
                <a:gd name="T66" fmla="*/ 182 w 240"/>
                <a:gd name="T67" fmla="*/ 143 h 280"/>
                <a:gd name="T68" fmla="*/ 174 w 240"/>
                <a:gd name="T69" fmla="*/ 127 h 280"/>
                <a:gd name="T70" fmla="*/ 165 w 240"/>
                <a:gd name="T71" fmla="*/ 110 h 280"/>
                <a:gd name="T72" fmla="*/ 156 w 240"/>
                <a:gd name="T73" fmla="*/ 93 h 280"/>
                <a:gd name="T74" fmla="*/ 146 w 240"/>
                <a:gd name="T75" fmla="*/ 76 h 280"/>
                <a:gd name="T76" fmla="*/ 135 w 240"/>
                <a:gd name="T77" fmla="*/ 59 h 280"/>
                <a:gd name="T78" fmla="*/ 124 w 240"/>
                <a:gd name="T79" fmla="*/ 40 h 280"/>
                <a:gd name="T80" fmla="*/ 111 w 240"/>
                <a:gd name="T81" fmla="*/ 22 h 280"/>
                <a:gd name="T82" fmla="*/ 101 w 240"/>
                <a:gd name="T83" fmla="*/ 16 h 280"/>
                <a:gd name="T84" fmla="*/ 91 w 240"/>
                <a:gd name="T85" fmla="*/ 12 h 280"/>
                <a:gd name="T86" fmla="*/ 80 w 240"/>
                <a:gd name="T87" fmla="*/ 8 h 280"/>
                <a:gd name="T88" fmla="*/ 71 w 240"/>
                <a:gd name="T89" fmla="*/ 5 h 280"/>
                <a:gd name="T90" fmla="*/ 61 w 240"/>
                <a:gd name="T91" fmla="*/ 3 h 280"/>
                <a:gd name="T92" fmla="*/ 51 w 240"/>
                <a:gd name="T93" fmla="*/ 1 h 280"/>
                <a:gd name="T94" fmla="*/ 42 w 240"/>
                <a:gd name="T95" fmla="*/ 1 h 280"/>
                <a:gd name="T96" fmla="*/ 34 w 240"/>
                <a:gd name="T97" fmla="*/ 0 h 280"/>
                <a:gd name="T98" fmla="*/ 26 w 240"/>
                <a:gd name="T99" fmla="*/ 1 h 280"/>
                <a:gd name="T100" fmla="*/ 20 w 240"/>
                <a:gd name="T101" fmla="*/ 1 h 280"/>
                <a:gd name="T102" fmla="*/ 14 w 240"/>
                <a:gd name="T103" fmla="*/ 3 h 280"/>
                <a:gd name="T104" fmla="*/ 9 w 240"/>
                <a:gd name="T105" fmla="*/ 4 h 280"/>
                <a:gd name="T106" fmla="*/ 5 w 240"/>
                <a:gd name="T107" fmla="*/ 6 h 280"/>
                <a:gd name="T108" fmla="*/ 2 w 240"/>
                <a:gd name="T109" fmla="*/ 8 h 280"/>
                <a:gd name="T110" fmla="*/ 0 w 240"/>
                <a:gd name="T111" fmla="*/ 10 h 280"/>
                <a:gd name="T112" fmla="*/ 0 w 240"/>
                <a:gd name="T113" fmla="*/ 12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0"/>
                <a:gd name="T172" fmla="*/ 0 h 280"/>
                <a:gd name="T173" fmla="*/ 240 w 240"/>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0" h="280">
                  <a:moveTo>
                    <a:pt x="0" y="12"/>
                  </a:moveTo>
                  <a:lnTo>
                    <a:pt x="0" y="12"/>
                  </a:lnTo>
                  <a:lnTo>
                    <a:pt x="12" y="31"/>
                  </a:lnTo>
                  <a:lnTo>
                    <a:pt x="24" y="51"/>
                  </a:lnTo>
                  <a:lnTo>
                    <a:pt x="37" y="70"/>
                  </a:lnTo>
                  <a:lnTo>
                    <a:pt x="49" y="89"/>
                  </a:lnTo>
                  <a:lnTo>
                    <a:pt x="61" y="107"/>
                  </a:lnTo>
                  <a:lnTo>
                    <a:pt x="75" y="126"/>
                  </a:lnTo>
                  <a:lnTo>
                    <a:pt x="87" y="144"/>
                  </a:lnTo>
                  <a:lnTo>
                    <a:pt x="100" y="162"/>
                  </a:lnTo>
                  <a:lnTo>
                    <a:pt x="113" y="179"/>
                  </a:lnTo>
                  <a:lnTo>
                    <a:pt x="125" y="196"/>
                  </a:lnTo>
                  <a:lnTo>
                    <a:pt x="138" y="212"/>
                  </a:lnTo>
                  <a:lnTo>
                    <a:pt x="150" y="227"/>
                  </a:lnTo>
                  <a:lnTo>
                    <a:pt x="162" y="241"/>
                  </a:lnTo>
                  <a:lnTo>
                    <a:pt x="173" y="255"/>
                  </a:lnTo>
                  <a:lnTo>
                    <a:pt x="185" y="267"/>
                  </a:lnTo>
                  <a:lnTo>
                    <a:pt x="195" y="279"/>
                  </a:lnTo>
                  <a:lnTo>
                    <a:pt x="202" y="274"/>
                  </a:lnTo>
                  <a:lnTo>
                    <a:pt x="210" y="272"/>
                  </a:lnTo>
                  <a:lnTo>
                    <a:pt x="218" y="273"/>
                  </a:lnTo>
                  <a:lnTo>
                    <a:pt x="225" y="274"/>
                  </a:lnTo>
                  <a:lnTo>
                    <a:pt x="231" y="276"/>
                  </a:lnTo>
                  <a:lnTo>
                    <a:pt x="236" y="278"/>
                  </a:lnTo>
                  <a:lnTo>
                    <a:pt x="239" y="279"/>
                  </a:lnTo>
                  <a:lnTo>
                    <a:pt x="234" y="264"/>
                  </a:lnTo>
                  <a:lnTo>
                    <a:pt x="228" y="250"/>
                  </a:lnTo>
                  <a:lnTo>
                    <a:pt x="223" y="235"/>
                  </a:lnTo>
                  <a:lnTo>
                    <a:pt x="216" y="220"/>
                  </a:lnTo>
                  <a:lnTo>
                    <a:pt x="210" y="205"/>
                  </a:lnTo>
                  <a:lnTo>
                    <a:pt x="204" y="190"/>
                  </a:lnTo>
                  <a:lnTo>
                    <a:pt x="197" y="175"/>
                  </a:lnTo>
                  <a:lnTo>
                    <a:pt x="190" y="159"/>
                  </a:lnTo>
                  <a:lnTo>
                    <a:pt x="182" y="143"/>
                  </a:lnTo>
                  <a:lnTo>
                    <a:pt x="174" y="127"/>
                  </a:lnTo>
                  <a:lnTo>
                    <a:pt x="165" y="110"/>
                  </a:lnTo>
                  <a:lnTo>
                    <a:pt x="156" y="93"/>
                  </a:lnTo>
                  <a:lnTo>
                    <a:pt x="146" y="76"/>
                  </a:lnTo>
                  <a:lnTo>
                    <a:pt x="135" y="59"/>
                  </a:lnTo>
                  <a:lnTo>
                    <a:pt x="124" y="40"/>
                  </a:lnTo>
                  <a:lnTo>
                    <a:pt x="111" y="22"/>
                  </a:lnTo>
                  <a:lnTo>
                    <a:pt x="101" y="16"/>
                  </a:lnTo>
                  <a:lnTo>
                    <a:pt x="91" y="12"/>
                  </a:lnTo>
                  <a:lnTo>
                    <a:pt x="80" y="8"/>
                  </a:lnTo>
                  <a:lnTo>
                    <a:pt x="71" y="5"/>
                  </a:lnTo>
                  <a:lnTo>
                    <a:pt x="61" y="3"/>
                  </a:lnTo>
                  <a:lnTo>
                    <a:pt x="51" y="1"/>
                  </a:lnTo>
                  <a:lnTo>
                    <a:pt x="42" y="1"/>
                  </a:lnTo>
                  <a:lnTo>
                    <a:pt x="34" y="0"/>
                  </a:lnTo>
                  <a:lnTo>
                    <a:pt x="26" y="1"/>
                  </a:lnTo>
                  <a:lnTo>
                    <a:pt x="20" y="1"/>
                  </a:lnTo>
                  <a:lnTo>
                    <a:pt x="14" y="3"/>
                  </a:lnTo>
                  <a:lnTo>
                    <a:pt x="9" y="4"/>
                  </a:lnTo>
                  <a:lnTo>
                    <a:pt x="5" y="6"/>
                  </a:lnTo>
                  <a:lnTo>
                    <a:pt x="2" y="8"/>
                  </a:lnTo>
                  <a:lnTo>
                    <a:pt x="0" y="10"/>
                  </a:lnTo>
                  <a:lnTo>
                    <a:pt x="0" y="1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63" name="Freeform 85"/>
            <p:cNvSpPr>
              <a:spLocks/>
            </p:cNvSpPr>
            <p:nvPr/>
          </p:nvSpPr>
          <p:spPr bwMode="auto">
            <a:xfrm>
              <a:off x="2394" y="1507"/>
              <a:ext cx="242" cy="159"/>
            </a:xfrm>
            <a:custGeom>
              <a:avLst/>
              <a:gdLst>
                <a:gd name="T0" fmla="*/ 241 w 242"/>
                <a:gd name="T1" fmla="*/ 0 h 159"/>
                <a:gd name="T2" fmla="*/ 241 w 242"/>
                <a:gd name="T3" fmla="*/ 0 h 159"/>
                <a:gd name="T4" fmla="*/ 236 w 242"/>
                <a:gd name="T5" fmla="*/ 0 h 159"/>
                <a:gd name="T6" fmla="*/ 230 w 242"/>
                <a:gd name="T7" fmla="*/ 2 h 159"/>
                <a:gd name="T8" fmla="*/ 223 w 242"/>
                <a:gd name="T9" fmla="*/ 6 h 159"/>
                <a:gd name="T10" fmla="*/ 216 w 242"/>
                <a:gd name="T11" fmla="*/ 12 h 159"/>
                <a:gd name="T12" fmla="*/ 208 w 242"/>
                <a:gd name="T13" fmla="*/ 19 h 159"/>
                <a:gd name="T14" fmla="*/ 201 w 242"/>
                <a:gd name="T15" fmla="*/ 25 h 159"/>
                <a:gd name="T16" fmla="*/ 193 w 242"/>
                <a:gd name="T17" fmla="*/ 32 h 159"/>
                <a:gd name="T18" fmla="*/ 186 w 242"/>
                <a:gd name="T19" fmla="*/ 39 h 159"/>
                <a:gd name="T20" fmla="*/ 167 w 242"/>
                <a:gd name="T21" fmla="*/ 14 h 159"/>
                <a:gd name="T22" fmla="*/ 0 w 242"/>
                <a:gd name="T23" fmla="*/ 158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159"/>
                <a:gd name="T38" fmla="*/ 242 w 242"/>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159">
                  <a:moveTo>
                    <a:pt x="241" y="0"/>
                  </a:moveTo>
                  <a:lnTo>
                    <a:pt x="241" y="0"/>
                  </a:lnTo>
                  <a:lnTo>
                    <a:pt x="236" y="0"/>
                  </a:lnTo>
                  <a:lnTo>
                    <a:pt x="230" y="2"/>
                  </a:lnTo>
                  <a:lnTo>
                    <a:pt x="223" y="6"/>
                  </a:lnTo>
                  <a:lnTo>
                    <a:pt x="216" y="12"/>
                  </a:lnTo>
                  <a:lnTo>
                    <a:pt x="208" y="19"/>
                  </a:lnTo>
                  <a:lnTo>
                    <a:pt x="201" y="25"/>
                  </a:lnTo>
                  <a:lnTo>
                    <a:pt x="193" y="32"/>
                  </a:lnTo>
                  <a:lnTo>
                    <a:pt x="186" y="39"/>
                  </a:lnTo>
                  <a:lnTo>
                    <a:pt x="167" y="14"/>
                  </a:lnTo>
                  <a:lnTo>
                    <a:pt x="0" y="15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8164" name="Freeform 86"/>
            <p:cNvSpPr>
              <a:spLocks/>
            </p:cNvSpPr>
            <p:nvPr/>
          </p:nvSpPr>
          <p:spPr bwMode="auto">
            <a:xfrm>
              <a:off x="2561" y="2184"/>
              <a:ext cx="72" cy="36"/>
            </a:xfrm>
            <a:custGeom>
              <a:avLst/>
              <a:gdLst>
                <a:gd name="T0" fmla="*/ 0 w 72"/>
                <a:gd name="T1" fmla="*/ 12 h 36"/>
                <a:gd name="T2" fmla="*/ 5 w 72"/>
                <a:gd name="T3" fmla="*/ 0 h 36"/>
                <a:gd name="T4" fmla="*/ 71 w 72"/>
                <a:gd name="T5" fmla="*/ 23 h 36"/>
                <a:gd name="T6" fmla="*/ 66 w 72"/>
                <a:gd name="T7" fmla="*/ 35 h 36"/>
                <a:gd name="T8" fmla="*/ 0 w 72"/>
                <a:gd name="T9" fmla="*/ 12 h 36"/>
                <a:gd name="T10" fmla="*/ 0 60000 65536"/>
                <a:gd name="T11" fmla="*/ 0 60000 65536"/>
                <a:gd name="T12" fmla="*/ 0 60000 65536"/>
                <a:gd name="T13" fmla="*/ 0 60000 65536"/>
                <a:gd name="T14" fmla="*/ 0 60000 65536"/>
                <a:gd name="T15" fmla="*/ 0 w 72"/>
                <a:gd name="T16" fmla="*/ 0 h 36"/>
                <a:gd name="T17" fmla="*/ 72 w 72"/>
                <a:gd name="T18" fmla="*/ 36 h 36"/>
              </a:gdLst>
              <a:ahLst/>
              <a:cxnLst>
                <a:cxn ang="T10">
                  <a:pos x="T0" y="T1"/>
                </a:cxn>
                <a:cxn ang="T11">
                  <a:pos x="T2" y="T3"/>
                </a:cxn>
                <a:cxn ang="T12">
                  <a:pos x="T4" y="T5"/>
                </a:cxn>
                <a:cxn ang="T13">
                  <a:pos x="T6" y="T7"/>
                </a:cxn>
                <a:cxn ang="T14">
                  <a:pos x="T8" y="T9"/>
                </a:cxn>
              </a:cxnLst>
              <a:rect l="T15" t="T16" r="T17" b="T18"/>
              <a:pathLst>
                <a:path w="72" h="36">
                  <a:moveTo>
                    <a:pt x="0" y="12"/>
                  </a:moveTo>
                  <a:lnTo>
                    <a:pt x="5" y="0"/>
                  </a:lnTo>
                  <a:lnTo>
                    <a:pt x="71" y="23"/>
                  </a:lnTo>
                  <a:lnTo>
                    <a:pt x="66" y="35"/>
                  </a:lnTo>
                  <a:lnTo>
                    <a:pt x="0" y="12"/>
                  </a:lnTo>
                </a:path>
              </a:pathLst>
            </a:custGeom>
            <a:solidFill>
              <a:srgbClr val="FFFF00"/>
            </a:solidFill>
            <a:ln w="12700" cap="rnd" cmpd="sng">
              <a:noFill/>
              <a:prstDash val="solid"/>
              <a:round/>
              <a:headEnd type="none" w="med" len="med"/>
              <a:tailEnd type="none" w="med" len="med"/>
            </a:ln>
          </p:spPr>
          <p:txBody>
            <a:bodyPr/>
            <a:lstStyle/>
            <a:p>
              <a:endParaRPr lang="en-GB"/>
            </a:p>
          </p:txBody>
        </p:sp>
        <p:sp>
          <p:nvSpPr>
            <p:cNvPr id="48165" name="Freeform 87"/>
            <p:cNvSpPr>
              <a:spLocks/>
            </p:cNvSpPr>
            <p:nvPr/>
          </p:nvSpPr>
          <p:spPr bwMode="auto">
            <a:xfrm>
              <a:off x="2336" y="2096"/>
              <a:ext cx="147" cy="65"/>
            </a:xfrm>
            <a:custGeom>
              <a:avLst/>
              <a:gdLst>
                <a:gd name="T0" fmla="*/ 0 w 147"/>
                <a:gd name="T1" fmla="*/ 13 h 65"/>
                <a:gd name="T2" fmla="*/ 6 w 147"/>
                <a:gd name="T3" fmla="*/ 0 h 65"/>
                <a:gd name="T4" fmla="*/ 146 w 147"/>
                <a:gd name="T5" fmla="*/ 51 h 65"/>
                <a:gd name="T6" fmla="*/ 140 w 147"/>
                <a:gd name="T7" fmla="*/ 64 h 65"/>
                <a:gd name="T8" fmla="*/ 0 w 147"/>
                <a:gd name="T9" fmla="*/ 13 h 65"/>
                <a:gd name="T10" fmla="*/ 0 60000 65536"/>
                <a:gd name="T11" fmla="*/ 0 60000 65536"/>
                <a:gd name="T12" fmla="*/ 0 60000 65536"/>
                <a:gd name="T13" fmla="*/ 0 60000 65536"/>
                <a:gd name="T14" fmla="*/ 0 60000 65536"/>
                <a:gd name="T15" fmla="*/ 0 w 147"/>
                <a:gd name="T16" fmla="*/ 0 h 65"/>
                <a:gd name="T17" fmla="*/ 147 w 147"/>
                <a:gd name="T18" fmla="*/ 65 h 65"/>
              </a:gdLst>
              <a:ahLst/>
              <a:cxnLst>
                <a:cxn ang="T10">
                  <a:pos x="T0" y="T1"/>
                </a:cxn>
                <a:cxn ang="T11">
                  <a:pos x="T2" y="T3"/>
                </a:cxn>
                <a:cxn ang="T12">
                  <a:pos x="T4" y="T5"/>
                </a:cxn>
                <a:cxn ang="T13">
                  <a:pos x="T6" y="T7"/>
                </a:cxn>
                <a:cxn ang="T14">
                  <a:pos x="T8" y="T9"/>
                </a:cxn>
              </a:cxnLst>
              <a:rect l="T15" t="T16" r="T17" b="T18"/>
              <a:pathLst>
                <a:path w="147" h="65">
                  <a:moveTo>
                    <a:pt x="0" y="13"/>
                  </a:moveTo>
                  <a:lnTo>
                    <a:pt x="6" y="0"/>
                  </a:lnTo>
                  <a:lnTo>
                    <a:pt x="146" y="51"/>
                  </a:lnTo>
                  <a:lnTo>
                    <a:pt x="140" y="64"/>
                  </a:lnTo>
                  <a:lnTo>
                    <a:pt x="0" y="13"/>
                  </a:lnTo>
                </a:path>
              </a:pathLst>
            </a:custGeom>
            <a:solidFill>
              <a:srgbClr val="FFFF00"/>
            </a:solidFill>
            <a:ln w="12700" cap="rnd" cmpd="sng">
              <a:noFill/>
              <a:prstDash val="solid"/>
              <a:round/>
              <a:headEnd type="none" w="med" len="med"/>
              <a:tailEnd type="none" w="med" len="med"/>
            </a:ln>
          </p:spPr>
          <p:txBody>
            <a:bodyPr/>
            <a:lstStyle/>
            <a:p>
              <a:endParaRPr lang="en-GB"/>
            </a:p>
          </p:txBody>
        </p:sp>
        <p:sp>
          <p:nvSpPr>
            <p:cNvPr id="48166" name="Freeform 88"/>
            <p:cNvSpPr>
              <a:spLocks/>
            </p:cNvSpPr>
            <p:nvPr/>
          </p:nvSpPr>
          <p:spPr bwMode="auto">
            <a:xfrm>
              <a:off x="2187" y="2036"/>
              <a:ext cx="71" cy="36"/>
            </a:xfrm>
            <a:custGeom>
              <a:avLst/>
              <a:gdLst>
                <a:gd name="T0" fmla="*/ 0 w 71"/>
                <a:gd name="T1" fmla="*/ 12 h 36"/>
                <a:gd name="T2" fmla="*/ 4 w 71"/>
                <a:gd name="T3" fmla="*/ 0 h 36"/>
                <a:gd name="T4" fmla="*/ 70 w 71"/>
                <a:gd name="T5" fmla="*/ 23 h 36"/>
                <a:gd name="T6" fmla="*/ 65 w 71"/>
                <a:gd name="T7" fmla="*/ 35 h 36"/>
                <a:gd name="T8" fmla="*/ 0 w 71"/>
                <a:gd name="T9" fmla="*/ 12 h 36"/>
                <a:gd name="T10" fmla="*/ 0 60000 65536"/>
                <a:gd name="T11" fmla="*/ 0 60000 65536"/>
                <a:gd name="T12" fmla="*/ 0 60000 65536"/>
                <a:gd name="T13" fmla="*/ 0 60000 65536"/>
                <a:gd name="T14" fmla="*/ 0 60000 65536"/>
                <a:gd name="T15" fmla="*/ 0 w 71"/>
                <a:gd name="T16" fmla="*/ 0 h 36"/>
                <a:gd name="T17" fmla="*/ 71 w 71"/>
                <a:gd name="T18" fmla="*/ 36 h 36"/>
              </a:gdLst>
              <a:ahLst/>
              <a:cxnLst>
                <a:cxn ang="T10">
                  <a:pos x="T0" y="T1"/>
                </a:cxn>
                <a:cxn ang="T11">
                  <a:pos x="T2" y="T3"/>
                </a:cxn>
                <a:cxn ang="T12">
                  <a:pos x="T4" y="T5"/>
                </a:cxn>
                <a:cxn ang="T13">
                  <a:pos x="T6" y="T7"/>
                </a:cxn>
                <a:cxn ang="T14">
                  <a:pos x="T8" y="T9"/>
                </a:cxn>
              </a:cxnLst>
              <a:rect l="T15" t="T16" r="T17" b="T18"/>
              <a:pathLst>
                <a:path w="71" h="36">
                  <a:moveTo>
                    <a:pt x="0" y="12"/>
                  </a:moveTo>
                  <a:lnTo>
                    <a:pt x="4" y="0"/>
                  </a:lnTo>
                  <a:lnTo>
                    <a:pt x="70" y="23"/>
                  </a:lnTo>
                  <a:lnTo>
                    <a:pt x="65" y="35"/>
                  </a:lnTo>
                  <a:lnTo>
                    <a:pt x="0" y="12"/>
                  </a:lnTo>
                </a:path>
              </a:pathLst>
            </a:custGeom>
            <a:solidFill>
              <a:srgbClr val="FFFF00"/>
            </a:solidFill>
            <a:ln w="12700" cap="rnd" cmpd="sng">
              <a:noFill/>
              <a:prstDash val="solid"/>
              <a:round/>
              <a:headEnd type="none" w="med" len="med"/>
              <a:tailEnd type="none" w="med" len="med"/>
            </a:ln>
          </p:spPr>
          <p:txBody>
            <a:bodyPr/>
            <a:lstStyle/>
            <a:p>
              <a:endParaRPr lang="en-GB"/>
            </a:p>
          </p:txBody>
        </p:sp>
        <p:sp>
          <p:nvSpPr>
            <p:cNvPr id="48167" name="Freeform 89"/>
            <p:cNvSpPr>
              <a:spLocks/>
            </p:cNvSpPr>
            <p:nvPr/>
          </p:nvSpPr>
          <p:spPr bwMode="auto">
            <a:xfrm>
              <a:off x="1968" y="1872"/>
              <a:ext cx="456" cy="381"/>
            </a:xfrm>
            <a:custGeom>
              <a:avLst/>
              <a:gdLst>
                <a:gd name="T0" fmla="*/ 4 w 456"/>
                <a:gd name="T1" fmla="*/ 11 h 381"/>
                <a:gd name="T2" fmla="*/ 13 w 456"/>
                <a:gd name="T3" fmla="*/ 32 h 381"/>
                <a:gd name="T4" fmla="*/ 23 w 456"/>
                <a:gd name="T5" fmla="*/ 54 h 381"/>
                <a:gd name="T6" fmla="*/ 34 w 456"/>
                <a:gd name="T7" fmla="*/ 76 h 381"/>
                <a:gd name="T8" fmla="*/ 47 w 456"/>
                <a:gd name="T9" fmla="*/ 97 h 381"/>
                <a:gd name="T10" fmla="*/ 62 w 456"/>
                <a:gd name="T11" fmla="*/ 121 h 381"/>
                <a:gd name="T12" fmla="*/ 79 w 456"/>
                <a:gd name="T13" fmla="*/ 144 h 381"/>
                <a:gd name="T14" fmla="*/ 100 w 456"/>
                <a:gd name="T15" fmla="*/ 169 h 381"/>
                <a:gd name="T16" fmla="*/ 115 w 456"/>
                <a:gd name="T17" fmla="*/ 183 h 381"/>
                <a:gd name="T18" fmla="*/ 143 w 456"/>
                <a:gd name="T19" fmla="*/ 199 h 381"/>
                <a:gd name="T20" fmla="*/ 191 w 456"/>
                <a:gd name="T21" fmla="*/ 226 h 381"/>
                <a:gd name="T22" fmla="*/ 251 w 456"/>
                <a:gd name="T23" fmla="*/ 261 h 381"/>
                <a:gd name="T24" fmla="*/ 315 w 456"/>
                <a:gd name="T25" fmla="*/ 297 h 381"/>
                <a:gd name="T26" fmla="*/ 376 w 456"/>
                <a:gd name="T27" fmla="*/ 332 h 381"/>
                <a:gd name="T28" fmla="*/ 424 w 456"/>
                <a:gd name="T29" fmla="*/ 360 h 381"/>
                <a:gd name="T30" fmla="*/ 451 w 456"/>
                <a:gd name="T31" fmla="*/ 377 h 381"/>
                <a:gd name="T32" fmla="*/ 451 w 456"/>
                <a:gd name="T33" fmla="*/ 366 h 381"/>
                <a:gd name="T34" fmla="*/ 443 w 456"/>
                <a:gd name="T35" fmla="*/ 340 h 381"/>
                <a:gd name="T36" fmla="*/ 433 w 456"/>
                <a:gd name="T37" fmla="*/ 313 h 381"/>
                <a:gd name="T38" fmla="*/ 422 w 456"/>
                <a:gd name="T39" fmla="*/ 285 h 381"/>
                <a:gd name="T40" fmla="*/ 408 w 456"/>
                <a:gd name="T41" fmla="*/ 256 h 381"/>
                <a:gd name="T42" fmla="*/ 390 w 456"/>
                <a:gd name="T43" fmla="*/ 228 h 381"/>
                <a:gd name="T44" fmla="*/ 371 w 456"/>
                <a:gd name="T45" fmla="*/ 200 h 381"/>
                <a:gd name="T46" fmla="*/ 346 w 456"/>
                <a:gd name="T47" fmla="*/ 171 h 381"/>
                <a:gd name="T48" fmla="*/ 330 w 456"/>
                <a:gd name="T49" fmla="*/ 154 h 381"/>
                <a:gd name="T50" fmla="*/ 302 w 456"/>
                <a:gd name="T51" fmla="*/ 140 h 381"/>
                <a:gd name="T52" fmla="*/ 254 w 456"/>
                <a:gd name="T53" fmla="*/ 119 h 381"/>
                <a:gd name="T54" fmla="*/ 197 w 456"/>
                <a:gd name="T55" fmla="*/ 92 h 381"/>
                <a:gd name="T56" fmla="*/ 135 w 456"/>
                <a:gd name="T57" fmla="*/ 62 h 381"/>
                <a:gd name="T58" fmla="*/ 77 w 456"/>
                <a:gd name="T59" fmla="*/ 36 h 381"/>
                <a:gd name="T60" fmla="*/ 30 w 456"/>
                <a:gd name="T61" fmla="*/ 15 h 381"/>
                <a:gd name="T62" fmla="*/ 4 w 456"/>
                <a:gd name="T63" fmla="*/ 2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6"/>
                <a:gd name="T97" fmla="*/ 0 h 381"/>
                <a:gd name="T98" fmla="*/ 456 w 456"/>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6" h="381">
                  <a:moveTo>
                    <a:pt x="0" y="0"/>
                  </a:moveTo>
                  <a:lnTo>
                    <a:pt x="4" y="11"/>
                  </a:lnTo>
                  <a:lnTo>
                    <a:pt x="9" y="21"/>
                  </a:lnTo>
                  <a:lnTo>
                    <a:pt x="13" y="32"/>
                  </a:lnTo>
                  <a:lnTo>
                    <a:pt x="18" y="43"/>
                  </a:lnTo>
                  <a:lnTo>
                    <a:pt x="23" y="54"/>
                  </a:lnTo>
                  <a:lnTo>
                    <a:pt x="28" y="64"/>
                  </a:lnTo>
                  <a:lnTo>
                    <a:pt x="34" y="76"/>
                  </a:lnTo>
                  <a:lnTo>
                    <a:pt x="40" y="86"/>
                  </a:lnTo>
                  <a:lnTo>
                    <a:pt x="47" y="97"/>
                  </a:lnTo>
                  <a:lnTo>
                    <a:pt x="54" y="109"/>
                  </a:lnTo>
                  <a:lnTo>
                    <a:pt x="62" y="121"/>
                  </a:lnTo>
                  <a:lnTo>
                    <a:pt x="70" y="133"/>
                  </a:lnTo>
                  <a:lnTo>
                    <a:pt x="79" y="144"/>
                  </a:lnTo>
                  <a:lnTo>
                    <a:pt x="89" y="156"/>
                  </a:lnTo>
                  <a:lnTo>
                    <a:pt x="100" y="169"/>
                  </a:lnTo>
                  <a:lnTo>
                    <a:pt x="112" y="181"/>
                  </a:lnTo>
                  <a:lnTo>
                    <a:pt x="115" y="183"/>
                  </a:lnTo>
                  <a:lnTo>
                    <a:pt x="126" y="189"/>
                  </a:lnTo>
                  <a:lnTo>
                    <a:pt x="143" y="199"/>
                  </a:lnTo>
                  <a:lnTo>
                    <a:pt x="164" y="211"/>
                  </a:lnTo>
                  <a:lnTo>
                    <a:pt x="191" y="226"/>
                  </a:lnTo>
                  <a:lnTo>
                    <a:pt x="220" y="243"/>
                  </a:lnTo>
                  <a:lnTo>
                    <a:pt x="251" y="261"/>
                  </a:lnTo>
                  <a:lnTo>
                    <a:pt x="284" y="279"/>
                  </a:lnTo>
                  <a:lnTo>
                    <a:pt x="315" y="297"/>
                  </a:lnTo>
                  <a:lnTo>
                    <a:pt x="346" y="315"/>
                  </a:lnTo>
                  <a:lnTo>
                    <a:pt x="376" y="332"/>
                  </a:lnTo>
                  <a:lnTo>
                    <a:pt x="402" y="347"/>
                  </a:lnTo>
                  <a:lnTo>
                    <a:pt x="424" y="360"/>
                  </a:lnTo>
                  <a:lnTo>
                    <a:pt x="441" y="370"/>
                  </a:lnTo>
                  <a:lnTo>
                    <a:pt x="451" y="377"/>
                  </a:lnTo>
                  <a:lnTo>
                    <a:pt x="455" y="380"/>
                  </a:lnTo>
                  <a:lnTo>
                    <a:pt x="451" y="366"/>
                  </a:lnTo>
                  <a:lnTo>
                    <a:pt x="447" y="354"/>
                  </a:lnTo>
                  <a:lnTo>
                    <a:pt x="443" y="340"/>
                  </a:lnTo>
                  <a:lnTo>
                    <a:pt x="438" y="326"/>
                  </a:lnTo>
                  <a:lnTo>
                    <a:pt x="433" y="313"/>
                  </a:lnTo>
                  <a:lnTo>
                    <a:pt x="428" y="299"/>
                  </a:lnTo>
                  <a:lnTo>
                    <a:pt x="422" y="285"/>
                  </a:lnTo>
                  <a:lnTo>
                    <a:pt x="415" y="271"/>
                  </a:lnTo>
                  <a:lnTo>
                    <a:pt x="408" y="256"/>
                  </a:lnTo>
                  <a:lnTo>
                    <a:pt x="399" y="243"/>
                  </a:lnTo>
                  <a:lnTo>
                    <a:pt x="390" y="228"/>
                  </a:lnTo>
                  <a:lnTo>
                    <a:pt x="381" y="213"/>
                  </a:lnTo>
                  <a:lnTo>
                    <a:pt x="371" y="200"/>
                  </a:lnTo>
                  <a:lnTo>
                    <a:pt x="359" y="185"/>
                  </a:lnTo>
                  <a:lnTo>
                    <a:pt x="346" y="171"/>
                  </a:lnTo>
                  <a:lnTo>
                    <a:pt x="334" y="156"/>
                  </a:lnTo>
                  <a:lnTo>
                    <a:pt x="330" y="154"/>
                  </a:lnTo>
                  <a:lnTo>
                    <a:pt x="319" y="149"/>
                  </a:lnTo>
                  <a:lnTo>
                    <a:pt x="302" y="140"/>
                  </a:lnTo>
                  <a:lnTo>
                    <a:pt x="280" y="131"/>
                  </a:lnTo>
                  <a:lnTo>
                    <a:pt x="254" y="119"/>
                  </a:lnTo>
                  <a:lnTo>
                    <a:pt x="227" y="106"/>
                  </a:lnTo>
                  <a:lnTo>
                    <a:pt x="197" y="92"/>
                  </a:lnTo>
                  <a:lnTo>
                    <a:pt x="166" y="77"/>
                  </a:lnTo>
                  <a:lnTo>
                    <a:pt x="135" y="62"/>
                  </a:lnTo>
                  <a:lnTo>
                    <a:pt x="105" y="49"/>
                  </a:lnTo>
                  <a:lnTo>
                    <a:pt x="77" y="36"/>
                  </a:lnTo>
                  <a:lnTo>
                    <a:pt x="52" y="24"/>
                  </a:lnTo>
                  <a:lnTo>
                    <a:pt x="30" y="15"/>
                  </a:lnTo>
                  <a:lnTo>
                    <a:pt x="15" y="7"/>
                  </a:lnTo>
                  <a:lnTo>
                    <a:pt x="4" y="2"/>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8168" name="Freeform 90"/>
            <p:cNvSpPr>
              <a:spLocks/>
            </p:cNvSpPr>
            <p:nvPr/>
          </p:nvSpPr>
          <p:spPr bwMode="auto">
            <a:xfrm>
              <a:off x="2272" y="2009"/>
              <a:ext cx="563" cy="466"/>
            </a:xfrm>
            <a:custGeom>
              <a:avLst/>
              <a:gdLst>
                <a:gd name="T0" fmla="*/ 2 w 563"/>
                <a:gd name="T1" fmla="*/ 2 h 466"/>
                <a:gd name="T2" fmla="*/ 11 w 563"/>
                <a:gd name="T3" fmla="*/ 14 h 466"/>
                <a:gd name="T4" fmla="*/ 26 w 563"/>
                <a:gd name="T5" fmla="*/ 36 h 466"/>
                <a:gd name="T6" fmla="*/ 45 w 563"/>
                <a:gd name="T7" fmla="*/ 66 h 466"/>
                <a:gd name="T8" fmla="*/ 67 w 563"/>
                <a:gd name="T9" fmla="*/ 100 h 466"/>
                <a:gd name="T10" fmla="*/ 87 w 563"/>
                <a:gd name="T11" fmla="*/ 137 h 466"/>
                <a:gd name="T12" fmla="*/ 106 w 563"/>
                <a:gd name="T13" fmla="*/ 173 h 466"/>
                <a:gd name="T14" fmla="*/ 119 w 563"/>
                <a:gd name="T15" fmla="*/ 208 h 466"/>
                <a:gd name="T16" fmla="*/ 125 w 563"/>
                <a:gd name="T17" fmla="*/ 224 h 466"/>
                <a:gd name="T18" fmla="*/ 134 w 563"/>
                <a:gd name="T19" fmla="*/ 230 h 466"/>
                <a:gd name="T20" fmla="*/ 151 w 563"/>
                <a:gd name="T21" fmla="*/ 241 h 466"/>
                <a:gd name="T22" fmla="*/ 175 w 563"/>
                <a:gd name="T23" fmla="*/ 255 h 466"/>
                <a:gd name="T24" fmla="*/ 204 w 563"/>
                <a:gd name="T25" fmla="*/ 271 h 466"/>
                <a:gd name="T26" fmla="*/ 238 w 563"/>
                <a:gd name="T27" fmla="*/ 291 h 466"/>
                <a:gd name="T28" fmla="*/ 274 w 563"/>
                <a:gd name="T29" fmla="*/ 312 h 466"/>
                <a:gd name="T30" fmla="*/ 312 w 563"/>
                <a:gd name="T31" fmla="*/ 334 h 466"/>
                <a:gd name="T32" fmla="*/ 351 w 563"/>
                <a:gd name="T33" fmla="*/ 356 h 466"/>
                <a:gd name="T34" fmla="*/ 389 w 563"/>
                <a:gd name="T35" fmla="*/ 379 h 466"/>
                <a:gd name="T36" fmla="*/ 425 w 563"/>
                <a:gd name="T37" fmla="*/ 400 h 466"/>
                <a:gd name="T38" fmla="*/ 459 w 563"/>
                <a:gd name="T39" fmla="*/ 419 h 466"/>
                <a:gd name="T40" fmla="*/ 488 w 563"/>
                <a:gd name="T41" fmla="*/ 436 h 466"/>
                <a:gd name="T42" fmla="*/ 511 w 563"/>
                <a:gd name="T43" fmla="*/ 449 h 466"/>
                <a:gd name="T44" fmla="*/ 529 w 563"/>
                <a:gd name="T45" fmla="*/ 460 h 466"/>
                <a:gd name="T46" fmla="*/ 537 w 563"/>
                <a:gd name="T47" fmla="*/ 465 h 466"/>
                <a:gd name="T48" fmla="*/ 552 w 563"/>
                <a:gd name="T49" fmla="*/ 461 h 466"/>
                <a:gd name="T50" fmla="*/ 562 w 563"/>
                <a:gd name="T51" fmla="*/ 439 h 466"/>
                <a:gd name="T52" fmla="*/ 551 w 563"/>
                <a:gd name="T53" fmla="*/ 400 h 466"/>
                <a:gd name="T54" fmla="*/ 523 w 563"/>
                <a:gd name="T55" fmla="*/ 349 h 466"/>
                <a:gd name="T56" fmla="*/ 482 w 563"/>
                <a:gd name="T57" fmla="*/ 293 h 466"/>
                <a:gd name="T58" fmla="*/ 431 w 563"/>
                <a:gd name="T59" fmla="*/ 233 h 466"/>
                <a:gd name="T60" fmla="*/ 374 w 563"/>
                <a:gd name="T61" fmla="*/ 175 h 466"/>
                <a:gd name="T62" fmla="*/ 313 w 563"/>
                <a:gd name="T63" fmla="*/ 125 h 466"/>
                <a:gd name="T64" fmla="*/ 276 w 563"/>
                <a:gd name="T65" fmla="*/ 108 h 466"/>
                <a:gd name="T66" fmla="*/ 249 w 563"/>
                <a:gd name="T67" fmla="*/ 107 h 466"/>
                <a:gd name="T68" fmla="*/ 207 w 563"/>
                <a:gd name="T69" fmla="*/ 94 h 466"/>
                <a:gd name="T70" fmla="*/ 159 w 563"/>
                <a:gd name="T71" fmla="*/ 75 h 466"/>
                <a:gd name="T72" fmla="*/ 108 w 563"/>
                <a:gd name="T73" fmla="*/ 53 h 466"/>
                <a:gd name="T74" fmla="*/ 62 w 563"/>
                <a:gd name="T75" fmla="*/ 31 h 466"/>
                <a:gd name="T76" fmla="*/ 26 w 563"/>
                <a:gd name="T77" fmla="*/ 14 h 466"/>
                <a:gd name="T78" fmla="*/ 4 w 563"/>
                <a:gd name="T79" fmla="*/ 2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3"/>
                <a:gd name="T121" fmla="*/ 0 h 466"/>
                <a:gd name="T122" fmla="*/ 563 w 563"/>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3" h="466">
                  <a:moveTo>
                    <a:pt x="0" y="0"/>
                  </a:moveTo>
                  <a:lnTo>
                    <a:pt x="2" y="2"/>
                  </a:lnTo>
                  <a:lnTo>
                    <a:pt x="5" y="7"/>
                  </a:lnTo>
                  <a:lnTo>
                    <a:pt x="11" y="14"/>
                  </a:lnTo>
                  <a:lnTo>
                    <a:pt x="18" y="23"/>
                  </a:lnTo>
                  <a:lnTo>
                    <a:pt x="26" y="36"/>
                  </a:lnTo>
                  <a:lnTo>
                    <a:pt x="35" y="50"/>
                  </a:lnTo>
                  <a:lnTo>
                    <a:pt x="45" y="66"/>
                  </a:lnTo>
                  <a:lnTo>
                    <a:pt x="56" y="82"/>
                  </a:lnTo>
                  <a:lnTo>
                    <a:pt x="67" y="100"/>
                  </a:lnTo>
                  <a:lnTo>
                    <a:pt x="78" y="118"/>
                  </a:lnTo>
                  <a:lnTo>
                    <a:pt x="87" y="137"/>
                  </a:lnTo>
                  <a:lnTo>
                    <a:pt x="97" y="156"/>
                  </a:lnTo>
                  <a:lnTo>
                    <a:pt x="106" y="173"/>
                  </a:lnTo>
                  <a:lnTo>
                    <a:pt x="114" y="192"/>
                  </a:lnTo>
                  <a:lnTo>
                    <a:pt x="119" y="208"/>
                  </a:lnTo>
                  <a:lnTo>
                    <a:pt x="123" y="223"/>
                  </a:lnTo>
                  <a:lnTo>
                    <a:pt x="125" y="224"/>
                  </a:lnTo>
                  <a:lnTo>
                    <a:pt x="129" y="227"/>
                  </a:lnTo>
                  <a:lnTo>
                    <a:pt x="134" y="230"/>
                  </a:lnTo>
                  <a:lnTo>
                    <a:pt x="141" y="235"/>
                  </a:lnTo>
                  <a:lnTo>
                    <a:pt x="151" y="241"/>
                  </a:lnTo>
                  <a:lnTo>
                    <a:pt x="163" y="247"/>
                  </a:lnTo>
                  <a:lnTo>
                    <a:pt x="175" y="255"/>
                  </a:lnTo>
                  <a:lnTo>
                    <a:pt x="190" y="262"/>
                  </a:lnTo>
                  <a:lnTo>
                    <a:pt x="204" y="271"/>
                  </a:lnTo>
                  <a:lnTo>
                    <a:pt x="220" y="281"/>
                  </a:lnTo>
                  <a:lnTo>
                    <a:pt x="238" y="291"/>
                  </a:lnTo>
                  <a:lnTo>
                    <a:pt x="255" y="302"/>
                  </a:lnTo>
                  <a:lnTo>
                    <a:pt x="274" y="312"/>
                  </a:lnTo>
                  <a:lnTo>
                    <a:pt x="293" y="323"/>
                  </a:lnTo>
                  <a:lnTo>
                    <a:pt x="312" y="334"/>
                  </a:lnTo>
                  <a:lnTo>
                    <a:pt x="332" y="346"/>
                  </a:lnTo>
                  <a:lnTo>
                    <a:pt x="351" y="356"/>
                  </a:lnTo>
                  <a:lnTo>
                    <a:pt x="370" y="368"/>
                  </a:lnTo>
                  <a:lnTo>
                    <a:pt x="389" y="379"/>
                  </a:lnTo>
                  <a:lnTo>
                    <a:pt x="408" y="390"/>
                  </a:lnTo>
                  <a:lnTo>
                    <a:pt x="425" y="400"/>
                  </a:lnTo>
                  <a:lnTo>
                    <a:pt x="443" y="410"/>
                  </a:lnTo>
                  <a:lnTo>
                    <a:pt x="459" y="419"/>
                  </a:lnTo>
                  <a:lnTo>
                    <a:pt x="474" y="428"/>
                  </a:lnTo>
                  <a:lnTo>
                    <a:pt x="488" y="436"/>
                  </a:lnTo>
                  <a:lnTo>
                    <a:pt x="500" y="443"/>
                  </a:lnTo>
                  <a:lnTo>
                    <a:pt x="511" y="449"/>
                  </a:lnTo>
                  <a:lnTo>
                    <a:pt x="521" y="455"/>
                  </a:lnTo>
                  <a:lnTo>
                    <a:pt x="529" y="460"/>
                  </a:lnTo>
                  <a:lnTo>
                    <a:pt x="534" y="463"/>
                  </a:lnTo>
                  <a:lnTo>
                    <a:pt x="537" y="465"/>
                  </a:lnTo>
                  <a:lnTo>
                    <a:pt x="539" y="465"/>
                  </a:lnTo>
                  <a:lnTo>
                    <a:pt x="552" y="461"/>
                  </a:lnTo>
                  <a:lnTo>
                    <a:pt x="559" y="452"/>
                  </a:lnTo>
                  <a:lnTo>
                    <a:pt x="562" y="439"/>
                  </a:lnTo>
                  <a:lnTo>
                    <a:pt x="558" y="421"/>
                  </a:lnTo>
                  <a:lnTo>
                    <a:pt x="551" y="400"/>
                  </a:lnTo>
                  <a:lnTo>
                    <a:pt x="539" y="376"/>
                  </a:lnTo>
                  <a:lnTo>
                    <a:pt x="523" y="349"/>
                  </a:lnTo>
                  <a:lnTo>
                    <a:pt x="504" y="321"/>
                  </a:lnTo>
                  <a:lnTo>
                    <a:pt x="482" y="293"/>
                  </a:lnTo>
                  <a:lnTo>
                    <a:pt x="458" y="262"/>
                  </a:lnTo>
                  <a:lnTo>
                    <a:pt x="431" y="233"/>
                  </a:lnTo>
                  <a:lnTo>
                    <a:pt x="404" y="204"/>
                  </a:lnTo>
                  <a:lnTo>
                    <a:pt x="374" y="175"/>
                  </a:lnTo>
                  <a:lnTo>
                    <a:pt x="344" y="149"/>
                  </a:lnTo>
                  <a:lnTo>
                    <a:pt x="313" y="125"/>
                  </a:lnTo>
                  <a:lnTo>
                    <a:pt x="283" y="104"/>
                  </a:lnTo>
                  <a:lnTo>
                    <a:pt x="276" y="108"/>
                  </a:lnTo>
                  <a:lnTo>
                    <a:pt x="264" y="109"/>
                  </a:lnTo>
                  <a:lnTo>
                    <a:pt x="249" y="107"/>
                  </a:lnTo>
                  <a:lnTo>
                    <a:pt x="229" y="101"/>
                  </a:lnTo>
                  <a:lnTo>
                    <a:pt x="207" y="94"/>
                  </a:lnTo>
                  <a:lnTo>
                    <a:pt x="184" y="85"/>
                  </a:lnTo>
                  <a:lnTo>
                    <a:pt x="159" y="75"/>
                  </a:lnTo>
                  <a:lnTo>
                    <a:pt x="134" y="65"/>
                  </a:lnTo>
                  <a:lnTo>
                    <a:pt x="108" y="53"/>
                  </a:lnTo>
                  <a:lnTo>
                    <a:pt x="84" y="42"/>
                  </a:lnTo>
                  <a:lnTo>
                    <a:pt x="62" y="31"/>
                  </a:lnTo>
                  <a:lnTo>
                    <a:pt x="41" y="22"/>
                  </a:lnTo>
                  <a:lnTo>
                    <a:pt x="26" y="14"/>
                  </a:lnTo>
                  <a:lnTo>
                    <a:pt x="12" y="7"/>
                  </a:lnTo>
                  <a:lnTo>
                    <a:pt x="4" y="2"/>
                  </a:lnTo>
                  <a:lnTo>
                    <a:pt x="0" y="0"/>
                  </a:lnTo>
                </a:path>
              </a:pathLst>
            </a:custGeom>
            <a:solidFill>
              <a:srgbClr val="E5E5E5"/>
            </a:solidFill>
            <a:ln w="12700" cap="rnd" cmpd="sng">
              <a:noFill/>
              <a:prstDash val="solid"/>
              <a:round/>
              <a:headEnd type="none" w="med" len="med"/>
              <a:tailEnd type="none" w="med" len="med"/>
            </a:ln>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83"/>
                                        </p:tgtEl>
                                        <p:attrNameLst>
                                          <p:attrName>style.visibility</p:attrName>
                                        </p:attrNameLst>
                                      </p:cBhvr>
                                      <p:to>
                                        <p:strVal val="visible"/>
                                      </p:to>
                                    </p:set>
                                    <p:animEffect transition="in" filter="wipe(left)">
                                      <p:cBhvr>
                                        <p:cTn id="7" dur="1000"/>
                                        <p:tgtEl>
                                          <p:spTgt spid="44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87">
                                            <p:txEl>
                                              <p:pRg st="0" end="0"/>
                                            </p:txEl>
                                          </p:spTgt>
                                        </p:tgtEl>
                                        <p:attrNameLst>
                                          <p:attrName>style.visibility</p:attrName>
                                        </p:attrNameLst>
                                      </p:cBhvr>
                                      <p:to>
                                        <p:strVal val="visible"/>
                                      </p:to>
                                    </p:set>
                                    <p:animEffect transition="in" filter="fade">
                                      <p:cBhvr>
                                        <p:cTn id="22" dur="1000"/>
                                        <p:tgtEl>
                                          <p:spTgt spid="440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9"/>
          <p:cNvGrpSpPr>
            <a:grpSpLocks/>
          </p:cNvGrpSpPr>
          <p:nvPr/>
        </p:nvGrpSpPr>
        <p:grpSpPr bwMode="auto">
          <a:xfrm rot="4237026" flipH="1">
            <a:off x="4105275" y="2168526"/>
            <a:ext cx="4175125" cy="4248150"/>
            <a:chOff x="1943" y="1419"/>
            <a:chExt cx="1632" cy="1408"/>
          </a:xfrm>
        </p:grpSpPr>
        <p:sp>
          <p:nvSpPr>
            <p:cNvPr id="49161" name="Freeform 140"/>
            <p:cNvSpPr>
              <a:spLocks/>
            </p:cNvSpPr>
            <p:nvPr/>
          </p:nvSpPr>
          <p:spPr bwMode="auto">
            <a:xfrm>
              <a:off x="2533" y="1727"/>
              <a:ext cx="252" cy="182"/>
            </a:xfrm>
            <a:custGeom>
              <a:avLst/>
              <a:gdLst>
                <a:gd name="T0" fmla="*/ 201 w 252"/>
                <a:gd name="T1" fmla="*/ 108 h 182"/>
                <a:gd name="T2" fmla="*/ 208 w 252"/>
                <a:gd name="T3" fmla="*/ 117 h 182"/>
                <a:gd name="T4" fmla="*/ 215 w 252"/>
                <a:gd name="T5" fmla="*/ 125 h 182"/>
                <a:gd name="T6" fmla="*/ 223 w 252"/>
                <a:gd name="T7" fmla="*/ 132 h 182"/>
                <a:gd name="T8" fmla="*/ 231 w 252"/>
                <a:gd name="T9" fmla="*/ 139 h 182"/>
                <a:gd name="T10" fmla="*/ 238 w 252"/>
                <a:gd name="T11" fmla="*/ 148 h 182"/>
                <a:gd name="T12" fmla="*/ 243 w 252"/>
                <a:gd name="T13" fmla="*/ 156 h 182"/>
                <a:gd name="T14" fmla="*/ 248 w 252"/>
                <a:gd name="T15" fmla="*/ 168 h 182"/>
                <a:gd name="T16" fmla="*/ 251 w 252"/>
                <a:gd name="T17" fmla="*/ 181 h 182"/>
                <a:gd name="T18" fmla="*/ 249 w 252"/>
                <a:gd name="T19" fmla="*/ 181 h 182"/>
                <a:gd name="T20" fmla="*/ 244 w 252"/>
                <a:gd name="T21" fmla="*/ 180 h 182"/>
                <a:gd name="T22" fmla="*/ 237 w 252"/>
                <a:gd name="T23" fmla="*/ 180 h 182"/>
                <a:gd name="T24" fmla="*/ 226 w 252"/>
                <a:gd name="T25" fmla="*/ 178 h 182"/>
                <a:gd name="T26" fmla="*/ 213 w 252"/>
                <a:gd name="T27" fmla="*/ 177 h 182"/>
                <a:gd name="T28" fmla="*/ 200 w 252"/>
                <a:gd name="T29" fmla="*/ 176 h 182"/>
                <a:gd name="T30" fmla="*/ 185 w 252"/>
                <a:gd name="T31" fmla="*/ 174 h 182"/>
                <a:gd name="T32" fmla="*/ 169 w 252"/>
                <a:gd name="T33" fmla="*/ 173 h 182"/>
                <a:gd name="T34" fmla="*/ 154 w 252"/>
                <a:gd name="T35" fmla="*/ 172 h 182"/>
                <a:gd name="T36" fmla="*/ 139 w 252"/>
                <a:gd name="T37" fmla="*/ 171 h 182"/>
                <a:gd name="T38" fmla="*/ 125 w 252"/>
                <a:gd name="T39" fmla="*/ 168 h 182"/>
                <a:gd name="T40" fmla="*/ 113 w 252"/>
                <a:gd name="T41" fmla="*/ 167 h 182"/>
                <a:gd name="T42" fmla="*/ 103 w 252"/>
                <a:gd name="T43" fmla="*/ 165 h 182"/>
                <a:gd name="T44" fmla="*/ 95 w 252"/>
                <a:gd name="T45" fmla="*/ 163 h 182"/>
                <a:gd name="T46" fmla="*/ 89 w 252"/>
                <a:gd name="T47" fmla="*/ 162 h 182"/>
                <a:gd name="T48" fmla="*/ 88 w 252"/>
                <a:gd name="T49" fmla="*/ 160 h 182"/>
                <a:gd name="T50" fmla="*/ 87 w 252"/>
                <a:gd name="T51" fmla="*/ 156 h 182"/>
                <a:gd name="T52" fmla="*/ 84 w 252"/>
                <a:gd name="T53" fmla="*/ 151 h 182"/>
                <a:gd name="T54" fmla="*/ 80 w 252"/>
                <a:gd name="T55" fmla="*/ 142 h 182"/>
                <a:gd name="T56" fmla="*/ 73 w 252"/>
                <a:gd name="T57" fmla="*/ 131 h 182"/>
                <a:gd name="T58" fmla="*/ 66 w 252"/>
                <a:gd name="T59" fmla="*/ 118 h 182"/>
                <a:gd name="T60" fmla="*/ 59 w 252"/>
                <a:gd name="T61" fmla="*/ 104 h 182"/>
                <a:gd name="T62" fmla="*/ 51 w 252"/>
                <a:gd name="T63" fmla="*/ 90 h 182"/>
                <a:gd name="T64" fmla="*/ 41 w 252"/>
                <a:gd name="T65" fmla="*/ 75 h 182"/>
                <a:gd name="T66" fmla="*/ 34 w 252"/>
                <a:gd name="T67" fmla="*/ 60 h 182"/>
                <a:gd name="T68" fmla="*/ 26 w 252"/>
                <a:gd name="T69" fmla="*/ 45 h 182"/>
                <a:gd name="T70" fmla="*/ 18 w 252"/>
                <a:gd name="T71" fmla="*/ 33 h 182"/>
                <a:gd name="T72" fmla="*/ 12 w 252"/>
                <a:gd name="T73" fmla="*/ 22 h 182"/>
                <a:gd name="T74" fmla="*/ 7 w 252"/>
                <a:gd name="T75" fmla="*/ 12 h 182"/>
                <a:gd name="T76" fmla="*/ 3 w 252"/>
                <a:gd name="T77" fmla="*/ 5 h 182"/>
                <a:gd name="T78" fmla="*/ 0 w 252"/>
                <a:gd name="T79" fmla="*/ 1 h 182"/>
                <a:gd name="T80" fmla="*/ 0 w 252"/>
                <a:gd name="T81" fmla="*/ 0 h 182"/>
                <a:gd name="T82" fmla="*/ 4 w 252"/>
                <a:gd name="T83" fmla="*/ 2 h 182"/>
                <a:gd name="T84" fmla="*/ 11 w 252"/>
                <a:gd name="T85" fmla="*/ 6 h 182"/>
                <a:gd name="T86" fmla="*/ 21 w 252"/>
                <a:gd name="T87" fmla="*/ 12 h 182"/>
                <a:gd name="T88" fmla="*/ 34 w 252"/>
                <a:gd name="T89" fmla="*/ 19 h 182"/>
                <a:gd name="T90" fmla="*/ 48 w 252"/>
                <a:gd name="T91" fmla="*/ 27 h 182"/>
                <a:gd name="T92" fmla="*/ 65 w 252"/>
                <a:gd name="T93" fmla="*/ 36 h 182"/>
                <a:gd name="T94" fmla="*/ 84 w 252"/>
                <a:gd name="T95" fmla="*/ 45 h 182"/>
                <a:gd name="T96" fmla="*/ 102 w 252"/>
                <a:gd name="T97" fmla="*/ 55 h 182"/>
                <a:gd name="T98" fmla="*/ 120 w 252"/>
                <a:gd name="T99" fmla="*/ 65 h 182"/>
                <a:gd name="T100" fmla="*/ 138 w 252"/>
                <a:gd name="T101" fmla="*/ 74 h 182"/>
                <a:gd name="T102" fmla="*/ 154 w 252"/>
                <a:gd name="T103" fmla="*/ 83 h 182"/>
                <a:gd name="T104" fmla="*/ 169 w 252"/>
                <a:gd name="T105" fmla="*/ 91 h 182"/>
                <a:gd name="T106" fmla="*/ 182 w 252"/>
                <a:gd name="T107" fmla="*/ 98 h 182"/>
                <a:gd name="T108" fmla="*/ 191 w 252"/>
                <a:gd name="T109" fmla="*/ 102 h 182"/>
                <a:gd name="T110" fmla="*/ 198 w 252"/>
                <a:gd name="T111" fmla="*/ 106 h 182"/>
                <a:gd name="T112" fmla="*/ 201 w 252"/>
                <a:gd name="T113" fmla="*/ 108 h 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
                <a:gd name="T172" fmla="*/ 0 h 182"/>
                <a:gd name="T173" fmla="*/ 252 w 252"/>
                <a:gd name="T174" fmla="*/ 182 h 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 h="182">
                  <a:moveTo>
                    <a:pt x="201" y="108"/>
                  </a:moveTo>
                  <a:lnTo>
                    <a:pt x="208" y="117"/>
                  </a:lnTo>
                  <a:lnTo>
                    <a:pt x="215" y="125"/>
                  </a:lnTo>
                  <a:lnTo>
                    <a:pt x="223" y="132"/>
                  </a:lnTo>
                  <a:lnTo>
                    <a:pt x="231" y="139"/>
                  </a:lnTo>
                  <a:lnTo>
                    <a:pt x="238" y="148"/>
                  </a:lnTo>
                  <a:lnTo>
                    <a:pt x="243" y="156"/>
                  </a:lnTo>
                  <a:lnTo>
                    <a:pt x="248" y="168"/>
                  </a:lnTo>
                  <a:lnTo>
                    <a:pt x="251" y="181"/>
                  </a:lnTo>
                  <a:lnTo>
                    <a:pt x="249" y="181"/>
                  </a:lnTo>
                  <a:lnTo>
                    <a:pt x="244" y="180"/>
                  </a:lnTo>
                  <a:lnTo>
                    <a:pt x="237" y="180"/>
                  </a:lnTo>
                  <a:lnTo>
                    <a:pt x="226" y="178"/>
                  </a:lnTo>
                  <a:lnTo>
                    <a:pt x="213" y="177"/>
                  </a:lnTo>
                  <a:lnTo>
                    <a:pt x="200" y="176"/>
                  </a:lnTo>
                  <a:lnTo>
                    <a:pt x="185" y="174"/>
                  </a:lnTo>
                  <a:lnTo>
                    <a:pt x="169" y="173"/>
                  </a:lnTo>
                  <a:lnTo>
                    <a:pt x="154" y="172"/>
                  </a:lnTo>
                  <a:lnTo>
                    <a:pt x="139" y="171"/>
                  </a:lnTo>
                  <a:lnTo>
                    <a:pt x="125" y="168"/>
                  </a:lnTo>
                  <a:lnTo>
                    <a:pt x="113" y="167"/>
                  </a:lnTo>
                  <a:lnTo>
                    <a:pt x="103" y="165"/>
                  </a:lnTo>
                  <a:lnTo>
                    <a:pt x="95" y="163"/>
                  </a:lnTo>
                  <a:lnTo>
                    <a:pt x="89" y="162"/>
                  </a:lnTo>
                  <a:lnTo>
                    <a:pt x="88" y="160"/>
                  </a:lnTo>
                  <a:lnTo>
                    <a:pt x="87" y="156"/>
                  </a:lnTo>
                  <a:lnTo>
                    <a:pt x="84" y="151"/>
                  </a:lnTo>
                  <a:lnTo>
                    <a:pt x="80" y="142"/>
                  </a:lnTo>
                  <a:lnTo>
                    <a:pt x="73" y="131"/>
                  </a:lnTo>
                  <a:lnTo>
                    <a:pt x="66" y="118"/>
                  </a:lnTo>
                  <a:lnTo>
                    <a:pt x="59" y="104"/>
                  </a:lnTo>
                  <a:lnTo>
                    <a:pt x="51" y="90"/>
                  </a:lnTo>
                  <a:lnTo>
                    <a:pt x="41" y="75"/>
                  </a:lnTo>
                  <a:lnTo>
                    <a:pt x="34" y="60"/>
                  </a:lnTo>
                  <a:lnTo>
                    <a:pt x="26" y="45"/>
                  </a:lnTo>
                  <a:lnTo>
                    <a:pt x="18" y="33"/>
                  </a:lnTo>
                  <a:lnTo>
                    <a:pt x="12" y="22"/>
                  </a:lnTo>
                  <a:lnTo>
                    <a:pt x="7" y="12"/>
                  </a:lnTo>
                  <a:lnTo>
                    <a:pt x="3" y="5"/>
                  </a:lnTo>
                  <a:lnTo>
                    <a:pt x="0" y="1"/>
                  </a:lnTo>
                  <a:lnTo>
                    <a:pt x="0" y="0"/>
                  </a:lnTo>
                  <a:lnTo>
                    <a:pt x="4" y="2"/>
                  </a:lnTo>
                  <a:lnTo>
                    <a:pt x="11" y="6"/>
                  </a:lnTo>
                  <a:lnTo>
                    <a:pt x="21" y="12"/>
                  </a:lnTo>
                  <a:lnTo>
                    <a:pt x="34" y="19"/>
                  </a:lnTo>
                  <a:lnTo>
                    <a:pt x="48" y="27"/>
                  </a:lnTo>
                  <a:lnTo>
                    <a:pt x="65" y="36"/>
                  </a:lnTo>
                  <a:lnTo>
                    <a:pt x="84" y="45"/>
                  </a:lnTo>
                  <a:lnTo>
                    <a:pt x="102" y="55"/>
                  </a:lnTo>
                  <a:lnTo>
                    <a:pt x="120" y="65"/>
                  </a:lnTo>
                  <a:lnTo>
                    <a:pt x="138" y="74"/>
                  </a:lnTo>
                  <a:lnTo>
                    <a:pt x="154" y="83"/>
                  </a:lnTo>
                  <a:lnTo>
                    <a:pt x="169" y="91"/>
                  </a:lnTo>
                  <a:lnTo>
                    <a:pt x="182" y="98"/>
                  </a:lnTo>
                  <a:lnTo>
                    <a:pt x="191" y="102"/>
                  </a:lnTo>
                  <a:lnTo>
                    <a:pt x="198" y="106"/>
                  </a:lnTo>
                  <a:lnTo>
                    <a:pt x="201" y="108"/>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9162" name="Freeform 141"/>
            <p:cNvSpPr>
              <a:spLocks/>
            </p:cNvSpPr>
            <p:nvPr/>
          </p:nvSpPr>
          <p:spPr bwMode="auto">
            <a:xfrm>
              <a:off x="2533" y="1727"/>
              <a:ext cx="262" cy="192"/>
            </a:xfrm>
            <a:custGeom>
              <a:avLst/>
              <a:gdLst>
                <a:gd name="T0" fmla="*/ 209 w 262"/>
                <a:gd name="T1" fmla="*/ 114 h 192"/>
                <a:gd name="T2" fmla="*/ 209 w 262"/>
                <a:gd name="T3" fmla="*/ 114 h 192"/>
                <a:gd name="T4" fmla="*/ 216 w 262"/>
                <a:gd name="T5" fmla="*/ 123 h 192"/>
                <a:gd name="T6" fmla="*/ 224 w 262"/>
                <a:gd name="T7" fmla="*/ 132 h 192"/>
                <a:gd name="T8" fmla="*/ 232 w 262"/>
                <a:gd name="T9" fmla="*/ 139 h 192"/>
                <a:gd name="T10" fmla="*/ 240 w 262"/>
                <a:gd name="T11" fmla="*/ 147 h 192"/>
                <a:gd name="T12" fmla="*/ 247 w 262"/>
                <a:gd name="T13" fmla="*/ 156 h 192"/>
                <a:gd name="T14" fmla="*/ 253 w 262"/>
                <a:gd name="T15" fmla="*/ 165 h 192"/>
                <a:gd name="T16" fmla="*/ 258 w 262"/>
                <a:gd name="T17" fmla="*/ 177 h 192"/>
                <a:gd name="T18" fmla="*/ 261 w 262"/>
                <a:gd name="T19" fmla="*/ 191 h 192"/>
                <a:gd name="T20" fmla="*/ 259 w 262"/>
                <a:gd name="T21" fmla="*/ 191 h 192"/>
                <a:gd name="T22" fmla="*/ 254 w 262"/>
                <a:gd name="T23" fmla="*/ 190 h 192"/>
                <a:gd name="T24" fmla="*/ 246 w 262"/>
                <a:gd name="T25" fmla="*/ 190 h 192"/>
                <a:gd name="T26" fmla="*/ 235 w 262"/>
                <a:gd name="T27" fmla="*/ 188 h 192"/>
                <a:gd name="T28" fmla="*/ 222 w 262"/>
                <a:gd name="T29" fmla="*/ 187 h 192"/>
                <a:gd name="T30" fmla="*/ 208 w 262"/>
                <a:gd name="T31" fmla="*/ 186 h 192"/>
                <a:gd name="T32" fmla="*/ 192 w 262"/>
                <a:gd name="T33" fmla="*/ 184 h 192"/>
                <a:gd name="T34" fmla="*/ 176 w 262"/>
                <a:gd name="T35" fmla="*/ 183 h 192"/>
                <a:gd name="T36" fmla="*/ 160 w 262"/>
                <a:gd name="T37" fmla="*/ 181 h 192"/>
                <a:gd name="T38" fmla="*/ 145 w 262"/>
                <a:gd name="T39" fmla="*/ 180 h 192"/>
                <a:gd name="T40" fmla="*/ 130 w 262"/>
                <a:gd name="T41" fmla="*/ 177 h 192"/>
                <a:gd name="T42" fmla="*/ 118 w 262"/>
                <a:gd name="T43" fmla="*/ 176 h 192"/>
                <a:gd name="T44" fmla="*/ 107 w 262"/>
                <a:gd name="T45" fmla="*/ 174 h 192"/>
                <a:gd name="T46" fmla="*/ 99 w 262"/>
                <a:gd name="T47" fmla="*/ 172 h 192"/>
                <a:gd name="T48" fmla="*/ 93 w 262"/>
                <a:gd name="T49" fmla="*/ 171 h 192"/>
                <a:gd name="T50" fmla="*/ 91 w 262"/>
                <a:gd name="T51" fmla="*/ 169 h 192"/>
                <a:gd name="T52" fmla="*/ 90 w 262"/>
                <a:gd name="T53" fmla="*/ 165 h 192"/>
                <a:gd name="T54" fmla="*/ 87 w 262"/>
                <a:gd name="T55" fmla="*/ 159 h 192"/>
                <a:gd name="T56" fmla="*/ 83 w 262"/>
                <a:gd name="T57" fmla="*/ 150 h 192"/>
                <a:gd name="T58" fmla="*/ 76 w 262"/>
                <a:gd name="T59" fmla="*/ 138 h 192"/>
                <a:gd name="T60" fmla="*/ 69 w 262"/>
                <a:gd name="T61" fmla="*/ 124 h 192"/>
                <a:gd name="T62" fmla="*/ 61 w 262"/>
                <a:gd name="T63" fmla="*/ 110 h 192"/>
                <a:gd name="T64" fmla="*/ 53 w 262"/>
                <a:gd name="T65" fmla="*/ 95 h 192"/>
                <a:gd name="T66" fmla="*/ 43 w 262"/>
                <a:gd name="T67" fmla="*/ 79 h 192"/>
                <a:gd name="T68" fmla="*/ 35 w 262"/>
                <a:gd name="T69" fmla="*/ 63 h 192"/>
                <a:gd name="T70" fmla="*/ 27 w 262"/>
                <a:gd name="T71" fmla="*/ 48 h 192"/>
                <a:gd name="T72" fmla="*/ 19 w 262"/>
                <a:gd name="T73" fmla="*/ 35 h 192"/>
                <a:gd name="T74" fmla="*/ 12 w 262"/>
                <a:gd name="T75" fmla="*/ 23 h 192"/>
                <a:gd name="T76" fmla="*/ 7 w 262"/>
                <a:gd name="T77" fmla="*/ 13 h 192"/>
                <a:gd name="T78" fmla="*/ 3 w 262"/>
                <a:gd name="T79" fmla="*/ 5 h 192"/>
                <a:gd name="T80" fmla="*/ 0 w 262"/>
                <a:gd name="T81" fmla="*/ 1 h 192"/>
                <a:gd name="T82" fmla="*/ 0 w 262"/>
                <a:gd name="T83" fmla="*/ 0 h 192"/>
                <a:gd name="T84" fmla="*/ 4 w 262"/>
                <a:gd name="T85" fmla="*/ 2 h 192"/>
                <a:gd name="T86" fmla="*/ 11 w 262"/>
                <a:gd name="T87" fmla="*/ 6 h 192"/>
                <a:gd name="T88" fmla="*/ 22 w 262"/>
                <a:gd name="T89" fmla="*/ 13 h 192"/>
                <a:gd name="T90" fmla="*/ 35 w 262"/>
                <a:gd name="T91" fmla="*/ 20 h 192"/>
                <a:gd name="T92" fmla="*/ 50 w 262"/>
                <a:gd name="T93" fmla="*/ 28 h 192"/>
                <a:gd name="T94" fmla="*/ 68 w 262"/>
                <a:gd name="T95" fmla="*/ 38 h 192"/>
                <a:gd name="T96" fmla="*/ 87 w 262"/>
                <a:gd name="T97" fmla="*/ 48 h 192"/>
                <a:gd name="T98" fmla="*/ 106 w 262"/>
                <a:gd name="T99" fmla="*/ 58 h 192"/>
                <a:gd name="T100" fmla="*/ 125 w 262"/>
                <a:gd name="T101" fmla="*/ 69 h 192"/>
                <a:gd name="T102" fmla="*/ 143 w 262"/>
                <a:gd name="T103" fmla="*/ 78 h 192"/>
                <a:gd name="T104" fmla="*/ 160 w 262"/>
                <a:gd name="T105" fmla="*/ 88 h 192"/>
                <a:gd name="T106" fmla="*/ 176 w 262"/>
                <a:gd name="T107" fmla="*/ 96 h 192"/>
                <a:gd name="T108" fmla="*/ 189 w 262"/>
                <a:gd name="T109" fmla="*/ 103 h 192"/>
                <a:gd name="T110" fmla="*/ 199 w 262"/>
                <a:gd name="T111" fmla="*/ 108 h 192"/>
                <a:gd name="T112" fmla="*/ 206 w 262"/>
                <a:gd name="T113" fmla="*/ 112 h 192"/>
                <a:gd name="T114" fmla="*/ 209 w 262"/>
                <a:gd name="T115" fmla="*/ 114 h 1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2"/>
                <a:gd name="T175" fmla="*/ 0 h 192"/>
                <a:gd name="T176" fmla="*/ 262 w 262"/>
                <a:gd name="T177" fmla="*/ 192 h 1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2" h="192">
                  <a:moveTo>
                    <a:pt x="209" y="114"/>
                  </a:moveTo>
                  <a:lnTo>
                    <a:pt x="209" y="114"/>
                  </a:lnTo>
                  <a:lnTo>
                    <a:pt x="216" y="123"/>
                  </a:lnTo>
                  <a:lnTo>
                    <a:pt x="224" y="132"/>
                  </a:lnTo>
                  <a:lnTo>
                    <a:pt x="232" y="139"/>
                  </a:lnTo>
                  <a:lnTo>
                    <a:pt x="240" y="147"/>
                  </a:lnTo>
                  <a:lnTo>
                    <a:pt x="247" y="156"/>
                  </a:lnTo>
                  <a:lnTo>
                    <a:pt x="253" y="165"/>
                  </a:lnTo>
                  <a:lnTo>
                    <a:pt x="258" y="177"/>
                  </a:lnTo>
                  <a:lnTo>
                    <a:pt x="261" y="191"/>
                  </a:lnTo>
                  <a:lnTo>
                    <a:pt x="259" y="191"/>
                  </a:lnTo>
                  <a:lnTo>
                    <a:pt x="254" y="190"/>
                  </a:lnTo>
                  <a:lnTo>
                    <a:pt x="246" y="190"/>
                  </a:lnTo>
                  <a:lnTo>
                    <a:pt x="235" y="188"/>
                  </a:lnTo>
                  <a:lnTo>
                    <a:pt x="222" y="187"/>
                  </a:lnTo>
                  <a:lnTo>
                    <a:pt x="208" y="186"/>
                  </a:lnTo>
                  <a:lnTo>
                    <a:pt x="192" y="184"/>
                  </a:lnTo>
                  <a:lnTo>
                    <a:pt x="176" y="183"/>
                  </a:lnTo>
                  <a:lnTo>
                    <a:pt x="160" y="181"/>
                  </a:lnTo>
                  <a:lnTo>
                    <a:pt x="145" y="180"/>
                  </a:lnTo>
                  <a:lnTo>
                    <a:pt x="130" y="177"/>
                  </a:lnTo>
                  <a:lnTo>
                    <a:pt x="118" y="176"/>
                  </a:lnTo>
                  <a:lnTo>
                    <a:pt x="107" y="174"/>
                  </a:lnTo>
                  <a:lnTo>
                    <a:pt x="99" y="172"/>
                  </a:lnTo>
                  <a:lnTo>
                    <a:pt x="93" y="171"/>
                  </a:lnTo>
                  <a:lnTo>
                    <a:pt x="91" y="169"/>
                  </a:lnTo>
                  <a:lnTo>
                    <a:pt x="90" y="165"/>
                  </a:lnTo>
                  <a:lnTo>
                    <a:pt x="87" y="159"/>
                  </a:lnTo>
                  <a:lnTo>
                    <a:pt x="83" y="150"/>
                  </a:lnTo>
                  <a:lnTo>
                    <a:pt x="76" y="138"/>
                  </a:lnTo>
                  <a:lnTo>
                    <a:pt x="69" y="124"/>
                  </a:lnTo>
                  <a:lnTo>
                    <a:pt x="61" y="110"/>
                  </a:lnTo>
                  <a:lnTo>
                    <a:pt x="53" y="95"/>
                  </a:lnTo>
                  <a:lnTo>
                    <a:pt x="43" y="79"/>
                  </a:lnTo>
                  <a:lnTo>
                    <a:pt x="35" y="63"/>
                  </a:lnTo>
                  <a:lnTo>
                    <a:pt x="27" y="48"/>
                  </a:lnTo>
                  <a:lnTo>
                    <a:pt x="19" y="35"/>
                  </a:lnTo>
                  <a:lnTo>
                    <a:pt x="12" y="23"/>
                  </a:lnTo>
                  <a:lnTo>
                    <a:pt x="7" y="13"/>
                  </a:lnTo>
                  <a:lnTo>
                    <a:pt x="3" y="5"/>
                  </a:lnTo>
                  <a:lnTo>
                    <a:pt x="0" y="1"/>
                  </a:lnTo>
                  <a:lnTo>
                    <a:pt x="0" y="0"/>
                  </a:lnTo>
                  <a:lnTo>
                    <a:pt x="4" y="2"/>
                  </a:lnTo>
                  <a:lnTo>
                    <a:pt x="11" y="6"/>
                  </a:lnTo>
                  <a:lnTo>
                    <a:pt x="22" y="13"/>
                  </a:lnTo>
                  <a:lnTo>
                    <a:pt x="35" y="20"/>
                  </a:lnTo>
                  <a:lnTo>
                    <a:pt x="50" y="28"/>
                  </a:lnTo>
                  <a:lnTo>
                    <a:pt x="68" y="38"/>
                  </a:lnTo>
                  <a:lnTo>
                    <a:pt x="87" y="48"/>
                  </a:lnTo>
                  <a:lnTo>
                    <a:pt x="106" y="58"/>
                  </a:lnTo>
                  <a:lnTo>
                    <a:pt x="125" y="69"/>
                  </a:lnTo>
                  <a:lnTo>
                    <a:pt x="143" y="78"/>
                  </a:lnTo>
                  <a:lnTo>
                    <a:pt x="160" y="88"/>
                  </a:lnTo>
                  <a:lnTo>
                    <a:pt x="176" y="96"/>
                  </a:lnTo>
                  <a:lnTo>
                    <a:pt x="189" y="103"/>
                  </a:lnTo>
                  <a:lnTo>
                    <a:pt x="199" y="108"/>
                  </a:lnTo>
                  <a:lnTo>
                    <a:pt x="206" y="112"/>
                  </a:lnTo>
                  <a:lnTo>
                    <a:pt x="209" y="11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63" name="Freeform 142"/>
            <p:cNvSpPr>
              <a:spLocks/>
            </p:cNvSpPr>
            <p:nvPr/>
          </p:nvSpPr>
          <p:spPr bwMode="auto">
            <a:xfrm>
              <a:off x="1961" y="1865"/>
              <a:ext cx="423" cy="364"/>
            </a:xfrm>
            <a:custGeom>
              <a:avLst/>
              <a:gdLst>
                <a:gd name="T0" fmla="*/ 0 w 423"/>
                <a:gd name="T1" fmla="*/ 0 h 364"/>
                <a:gd name="T2" fmla="*/ 5 w 423"/>
                <a:gd name="T3" fmla="*/ 10 h 364"/>
                <a:gd name="T4" fmla="*/ 15 w 423"/>
                <a:gd name="T5" fmla="*/ 29 h 364"/>
                <a:gd name="T6" fmla="*/ 28 w 423"/>
                <a:gd name="T7" fmla="*/ 54 h 364"/>
                <a:gd name="T8" fmla="*/ 43 w 423"/>
                <a:gd name="T9" fmla="*/ 84 h 364"/>
                <a:gd name="T10" fmla="*/ 57 w 423"/>
                <a:gd name="T11" fmla="*/ 111 h 364"/>
                <a:gd name="T12" fmla="*/ 68 w 423"/>
                <a:gd name="T13" fmla="*/ 135 h 364"/>
                <a:gd name="T14" fmla="*/ 77 w 423"/>
                <a:gd name="T15" fmla="*/ 153 h 364"/>
                <a:gd name="T16" fmla="*/ 80 w 423"/>
                <a:gd name="T17" fmla="*/ 160 h 364"/>
                <a:gd name="T18" fmla="*/ 84 w 423"/>
                <a:gd name="T19" fmla="*/ 163 h 364"/>
                <a:gd name="T20" fmla="*/ 95 w 423"/>
                <a:gd name="T21" fmla="*/ 169 h 364"/>
                <a:gd name="T22" fmla="*/ 111 w 423"/>
                <a:gd name="T23" fmla="*/ 180 h 364"/>
                <a:gd name="T24" fmla="*/ 134 w 423"/>
                <a:gd name="T25" fmla="*/ 194 h 364"/>
                <a:gd name="T26" fmla="*/ 159 w 423"/>
                <a:gd name="T27" fmla="*/ 209 h 364"/>
                <a:gd name="T28" fmla="*/ 189 w 423"/>
                <a:gd name="T29" fmla="*/ 228 h 364"/>
                <a:gd name="T30" fmla="*/ 219 w 423"/>
                <a:gd name="T31" fmla="*/ 246 h 364"/>
                <a:gd name="T32" fmla="*/ 251 w 423"/>
                <a:gd name="T33" fmla="*/ 265 h 364"/>
                <a:gd name="T34" fmla="*/ 283 w 423"/>
                <a:gd name="T35" fmla="*/ 284 h 364"/>
                <a:gd name="T36" fmla="*/ 314 w 423"/>
                <a:gd name="T37" fmla="*/ 303 h 364"/>
                <a:gd name="T38" fmla="*/ 343 w 423"/>
                <a:gd name="T39" fmla="*/ 319 h 364"/>
                <a:gd name="T40" fmla="*/ 368 w 423"/>
                <a:gd name="T41" fmla="*/ 335 h 364"/>
                <a:gd name="T42" fmla="*/ 390 w 423"/>
                <a:gd name="T43" fmla="*/ 347 h 364"/>
                <a:gd name="T44" fmla="*/ 407 w 423"/>
                <a:gd name="T45" fmla="*/ 356 h 364"/>
                <a:gd name="T46" fmla="*/ 418 w 423"/>
                <a:gd name="T47" fmla="*/ 362 h 364"/>
                <a:gd name="T48" fmla="*/ 422 w 423"/>
                <a:gd name="T49" fmla="*/ 363 h 364"/>
                <a:gd name="T50" fmla="*/ 421 w 423"/>
                <a:gd name="T51" fmla="*/ 360 h 364"/>
                <a:gd name="T52" fmla="*/ 417 w 423"/>
                <a:gd name="T53" fmla="*/ 353 h 364"/>
                <a:gd name="T54" fmla="*/ 410 w 423"/>
                <a:gd name="T55" fmla="*/ 342 h 364"/>
                <a:gd name="T56" fmla="*/ 403 w 423"/>
                <a:gd name="T57" fmla="*/ 328 h 364"/>
                <a:gd name="T58" fmla="*/ 394 w 423"/>
                <a:gd name="T59" fmla="*/ 312 h 364"/>
                <a:gd name="T60" fmla="*/ 384 w 423"/>
                <a:gd name="T61" fmla="*/ 294 h 364"/>
                <a:gd name="T62" fmla="*/ 373 w 423"/>
                <a:gd name="T63" fmla="*/ 274 h 364"/>
                <a:gd name="T64" fmla="*/ 361 w 423"/>
                <a:gd name="T65" fmla="*/ 255 h 364"/>
                <a:gd name="T66" fmla="*/ 351 w 423"/>
                <a:gd name="T67" fmla="*/ 236 h 364"/>
                <a:gd name="T68" fmla="*/ 340 w 423"/>
                <a:gd name="T69" fmla="*/ 217 h 364"/>
                <a:gd name="T70" fmla="*/ 329 w 423"/>
                <a:gd name="T71" fmla="*/ 199 h 364"/>
                <a:gd name="T72" fmla="*/ 320 w 423"/>
                <a:gd name="T73" fmla="*/ 183 h 364"/>
                <a:gd name="T74" fmla="*/ 313 w 423"/>
                <a:gd name="T75" fmla="*/ 169 h 364"/>
                <a:gd name="T76" fmla="*/ 307 w 423"/>
                <a:gd name="T77" fmla="*/ 159 h 364"/>
                <a:gd name="T78" fmla="*/ 303 w 423"/>
                <a:gd name="T79" fmla="*/ 152 h 364"/>
                <a:gd name="T80" fmla="*/ 302 w 423"/>
                <a:gd name="T81" fmla="*/ 149 h 364"/>
                <a:gd name="T82" fmla="*/ 298 w 423"/>
                <a:gd name="T83" fmla="*/ 147 h 364"/>
                <a:gd name="T84" fmla="*/ 288 w 423"/>
                <a:gd name="T85" fmla="*/ 141 h 364"/>
                <a:gd name="T86" fmla="*/ 274 w 423"/>
                <a:gd name="T87" fmla="*/ 134 h 364"/>
                <a:gd name="T88" fmla="*/ 254 w 423"/>
                <a:gd name="T89" fmla="*/ 125 h 364"/>
                <a:gd name="T90" fmla="*/ 232 w 423"/>
                <a:gd name="T91" fmla="*/ 113 h 364"/>
                <a:gd name="T92" fmla="*/ 206 w 423"/>
                <a:gd name="T93" fmla="*/ 100 h 364"/>
                <a:gd name="T94" fmla="*/ 179 w 423"/>
                <a:gd name="T95" fmla="*/ 88 h 364"/>
                <a:gd name="T96" fmla="*/ 150 w 423"/>
                <a:gd name="T97" fmla="*/ 73 h 364"/>
                <a:gd name="T98" fmla="*/ 122 w 423"/>
                <a:gd name="T99" fmla="*/ 59 h 364"/>
                <a:gd name="T100" fmla="*/ 96 w 423"/>
                <a:gd name="T101" fmla="*/ 47 h 364"/>
                <a:gd name="T102" fmla="*/ 69 w 423"/>
                <a:gd name="T103" fmla="*/ 34 h 364"/>
                <a:gd name="T104" fmla="*/ 47 w 423"/>
                <a:gd name="T105" fmla="*/ 22 h 364"/>
                <a:gd name="T106" fmla="*/ 27 w 423"/>
                <a:gd name="T107" fmla="*/ 14 h 364"/>
                <a:gd name="T108" fmla="*/ 13 w 423"/>
                <a:gd name="T109" fmla="*/ 6 h 364"/>
                <a:gd name="T110" fmla="*/ 3 w 423"/>
                <a:gd name="T111" fmla="*/ 1 h 364"/>
                <a:gd name="T112" fmla="*/ 0 w 423"/>
                <a:gd name="T113" fmla="*/ 0 h 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3"/>
                <a:gd name="T172" fmla="*/ 0 h 364"/>
                <a:gd name="T173" fmla="*/ 423 w 423"/>
                <a:gd name="T174" fmla="*/ 364 h 3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3" h="364">
                  <a:moveTo>
                    <a:pt x="0" y="0"/>
                  </a:moveTo>
                  <a:lnTo>
                    <a:pt x="5" y="10"/>
                  </a:lnTo>
                  <a:lnTo>
                    <a:pt x="15" y="29"/>
                  </a:lnTo>
                  <a:lnTo>
                    <a:pt x="28" y="54"/>
                  </a:lnTo>
                  <a:lnTo>
                    <a:pt x="43" y="84"/>
                  </a:lnTo>
                  <a:lnTo>
                    <a:pt x="57" y="111"/>
                  </a:lnTo>
                  <a:lnTo>
                    <a:pt x="68" y="135"/>
                  </a:lnTo>
                  <a:lnTo>
                    <a:pt x="77" y="153"/>
                  </a:lnTo>
                  <a:lnTo>
                    <a:pt x="80" y="160"/>
                  </a:lnTo>
                  <a:lnTo>
                    <a:pt x="84" y="163"/>
                  </a:lnTo>
                  <a:lnTo>
                    <a:pt x="95" y="169"/>
                  </a:lnTo>
                  <a:lnTo>
                    <a:pt x="111" y="180"/>
                  </a:lnTo>
                  <a:lnTo>
                    <a:pt x="134" y="194"/>
                  </a:lnTo>
                  <a:lnTo>
                    <a:pt x="159" y="209"/>
                  </a:lnTo>
                  <a:lnTo>
                    <a:pt x="189" y="228"/>
                  </a:lnTo>
                  <a:lnTo>
                    <a:pt x="219" y="246"/>
                  </a:lnTo>
                  <a:lnTo>
                    <a:pt x="251" y="265"/>
                  </a:lnTo>
                  <a:lnTo>
                    <a:pt x="283" y="284"/>
                  </a:lnTo>
                  <a:lnTo>
                    <a:pt x="314" y="303"/>
                  </a:lnTo>
                  <a:lnTo>
                    <a:pt x="343" y="319"/>
                  </a:lnTo>
                  <a:lnTo>
                    <a:pt x="368" y="335"/>
                  </a:lnTo>
                  <a:lnTo>
                    <a:pt x="390" y="347"/>
                  </a:lnTo>
                  <a:lnTo>
                    <a:pt x="407" y="356"/>
                  </a:lnTo>
                  <a:lnTo>
                    <a:pt x="418" y="362"/>
                  </a:lnTo>
                  <a:lnTo>
                    <a:pt x="422" y="363"/>
                  </a:lnTo>
                  <a:lnTo>
                    <a:pt x="421" y="360"/>
                  </a:lnTo>
                  <a:lnTo>
                    <a:pt x="417" y="353"/>
                  </a:lnTo>
                  <a:lnTo>
                    <a:pt x="410" y="342"/>
                  </a:lnTo>
                  <a:lnTo>
                    <a:pt x="403" y="328"/>
                  </a:lnTo>
                  <a:lnTo>
                    <a:pt x="394" y="312"/>
                  </a:lnTo>
                  <a:lnTo>
                    <a:pt x="384" y="294"/>
                  </a:lnTo>
                  <a:lnTo>
                    <a:pt x="373" y="274"/>
                  </a:lnTo>
                  <a:lnTo>
                    <a:pt x="361" y="255"/>
                  </a:lnTo>
                  <a:lnTo>
                    <a:pt x="351" y="236"/>
                  </a:lnTo>
                  <a:lnTo>
                    <a:pt x="340" y="217"/>
                  </a:lnTo>
                  <a:lnTo>
                    <a:pt x="329" y="199"/>
                  </a:lnTo>
                  <a:lnTo>
                    <a:pt x="320" y="183"/>
                  </a:lnTo>
                  <a:lnTo>
                    <a:pt x="313" y="169"/>
                  </a:lnTo>
                  <a:lnTo>
                    <a:pt x="307" y="159"/>
                  </a:lnTo>
                  <a:lnTo>
                    <a:pt x="303" y="152"/>
                  </a:lnTo>
                  <a:lnTo>
                    <a:pt x="302" y="149"/>
                  </a:lnTo>
                  <a:lnTo>
                    <a:pt x="298" y="147"/>
                  </a:lnTo>
                  <a:lnTo>
                    <a:pt x="288" y="141"/>
                  </a:lnTo>
                  <a:lnTo>
                    <a:pt x="274" y="134"/>
                  </a:lnTo>
                  <a:lnTo>
                    <a:pt x="254" y="125"/>
                  </a:lnTo>
                  <a:lnTo>
                    <a:pt x="232" y="113"/>
                  </a:lnTo>
                  <a:lnTo>
                    <a:pt x="206" y="100"/>
                  </a:lnTo>
                  <a:lnTo>
                    <a:pt x="179" y="88"/>
                  </a:lnTo>
                  <a:lnTo>
                    <a:pt x="150" y="73"/>
                  </a:lnTo>
                  <a:lnTo>
                    <a:pt x="122" y="59"/>
                  </a:lnTo>
                  <a:lnTo>
                    <a:pt x="96" y="47"/>
                  </a:lnTo>
                  <a:lnTo>
                    <a:pt x="69" y="34"/>
                  </a:lnTo>
                  <a:lnTo>
                    <a:pt x="47" y="22"/>
                  </a:lnTo>
                  <a:lnTo>
                    <a:pt x="27" y="14"/>
                  </a:lnTo>
                  <a:lnTo>
                    <a:pt x="13" y="6"/>
                  </a:lnTo>
                  <a:lnTo>
                    <a:pt x="3" y="1"/>
                  </a:lnTo>
                  <a:lnTo>
                    <a:pt x="0"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9164" name="Freeform 143"/>
            <p:cNvSpPr>
              <a:spLocks/>
            </p:cNvSpPr>
            <p:nvPr/>
          </p:nvSpPr>
          <p:spPr bwMode="auto">
            <a:xfrm>
              <a:off x="1961" y="1865"/>
              <a:ext cx="433" cy="374"/>
            </a:xfrm>
            <a:custGeom>
              <a:avLst/>
              <a:gdLst>
                <a:gd name="T0" fmla="*/ 0 w 433"/>
                <a:gd name="T1" fmla="*/ 0 h 374"/>
                <a:gd name="T2" fmla="*/ 0 w 433"/>
                <a:gd name="T3" fmla="*/ 0 h 374"/>
                <a:gd name="T4" fmla="*/ 5 w 433"/>
                <a:gd name="T5" fmla="*/ 10 h 374"/>
                <a:gd name="T6" fmla="*/ 15 w 433"/>
                <a:gd name="T7" fmla="*/ 30 h 374"/>
                <a:gd name="T8" fmla="*/ 29 w 433"/>
                <a:gd name="T9" fmla="*/ 56 h 374"/>
                <a:gd name="T10" fmla="*/ 44 w 433"/>
                <a:gd name="T11" fmla="*/ 86 h 374"/>
                <a:gd name="T12" fmla="*/ 58 w 433"/>
                <a:gd name="T13" fmla="*/ 114 h 374"/>
                <a:gd name="T14" fmla="*/ 70 w 433"/>
                <a:gd name="T15" fmla="*/ 139 h 374"/>
                <a:gd name="T16" fmla="*/ 79 w 433"/>
                <a:gd name="T17" fmla="*/ 157 h 374"/>
                <a:gd name="T18" fmla="*/ 82 w 433"/>
                <a:gd name="T19" fmla="*/ 164 h 374"/>
                <a:gd name="T20" fmla="*/ 86 w 433"/>
                <a:gd name="T21" fmla="*/ 167 h 374"/>
                <a:gd name="T22" fmla="*/ 97 w 433"/>
                <a:gd name="T23" fmla="*/ 174 h 374"/>
                <a:gd name="T24" fmla="*/ 114 w 433"/>
                <a:gd name="T25" fmla="*/ 185 h 374"/>
                <a:gd name="T26" fmla="*/ 137 w 433"/>
                <a:gd name="T27" fmla="*/ 199 h 374"/>
                <a:gd name="T28" fmla="*/ 163 w 433"/>
                <a:gd name="T29" fmla="*/ 215 h 374"/>
                <a:gd name="T30" fmla="*/ 193 w 433"/>
                <a:gd name="T31" fmla="*/ 234 h 374"/>
                <a:gd name="T32" fmla="*/ 224 w 433"/>
                <a:gd name="T33" fmla="*/ 253 h 374"/>
                <a:gd name="T34" fmla="*/ 257 w 433"/>
                <a:gd name="T35" fmla="*/ 272 h 374"/>
                <a:gd name="T36" fmla="*/ 290 w 433"/>
                <a:gd name="T37" fmla="*/ 292 h 374"/>
                <a:gd name="T38" fmla="*/ 321 w 433"/>
                <a:gd name="T39" fmla="*/ 311 h 374"/>
                <a:gd name="T40" fmla="*/ 351 w 433"/>
                <a:gd name="T41" fmla="*/ 328 h 374"/>
                <a:gd name="T42" fmla="*/ 377 w 433"/>
                <a:gd name="T43" fmla="*/ 344 h 374"/>
                <a:gd name="T44" fmla="*/ 399 w 433"/>
                <a:gd name="T45" fmla="*/ 357 h 374"/>
                <a:gd name="T46" fmla="*/ 417 w 433"/>
                <a:gd name="T47" fmla="*/ 366 h 374"/>
                <a:gd name="T48" fmla="*/ 428 w 433"/>
                <a:gd name="T49" fmla="*/ 372 h 374"/>
                <a:gd name="T50" fmla="*/ 432 w 433"/>
                <a:gd name="T51" fmla="*/ 373 h 374"/>
                <a:gd name="T52" fmla="*/ 431 w 433"/>
                <a:gd name="T53" fmla="*/ 370 h 374"/>
                <a:gd name="T54" fmla="*/ 427 w 433"/>
                <a:gd name="T55" fmla="*/ 363 h 374"/>
                <a:gd name="T56" fmla="*/ 420 w 433"/>
                <a:gd name="T57" fmla="*/ 351 h 374"/>
                <a:gd name="T58" fmla="*/ 413 w 433"/>
                <a:gd name="T59" fmla="*/ 337 h 374"/>
                <a:gd name="T60" fmla="*/ 403 w 433"/>
                <a:gd name="T61" fmla="*/ 321 h 374"/>
                <a:gd name="T62" fmla="*/ 393 w 433"/>
                <a:gd name="T63" fmla="*/ 302 h 374"/>
                <a:gd name="T64" fmla="*/ 382 w 433"/>
                <a:gd name="T65" fmla="*/ 282 h 374"/>
                <a:gd name="T66" fmla="*/ 370 w 433"/>
                <a:gd name="T67" fmla="*/ 262 h 374"/>
                <a:gd name="T68" fmla="*/ 359 w 433"/>
                <a:gd name="T69" fmla="*/ 242 h 374"/>
                <a:gd name="T70" fmla="*/ 348 w 433"/>
                <a:gd name="T71" fmla="*/ 223 h 374"/>
                <a:gd name="T72" fmla="*/ 337 w 433"/>
                <a:gd name="T73" fmla="*/ 204 h 374"/>
                <a:gd name="T74" fmla="*/ 328 w 433"/>
                <a:gd name="T75" fmla="*/ 188 h 374"/>
                <a:gd name="T76" fmla="*/ 320 w 433"/>
                <a:gd name="T77" fmla="*/ 174 h 374"/>
                <a:gd name="T78" fmla="*/ 314 w 433"/>
                <a:gd name="T79" fmla="*/ 163 h 374"/>
                <a:gd name="T80" fmla="*/ 310 w 433"/>
                <a:gd name="T81" fmla="*/ 156 h 374"/>
                <a:gd name="T82" fmla="*/ 309 w 433"/>
                <a:gd name="T83" fmla="*/ 153 h 374"/>
                <a:gd name="T84" fmla="*/ 305 w 433"/>
                <a:gd name="T85" fmla="*/ 151 h 374"/>
                <a:gd name="T86" fmla="*/ 295 w 433"/>
                <a:gd name="T87" fmla="*/ 145 h 374"/>
                <a:gd name="T88" fmla="*/ 280 w 433"/>
                <a:gd name="T89" fmla="*/ 138 h 374"/>
                <a:gd name="T90" fmla="*/ 260 w 433"/>
                <a:gd name="T91" fmla="*/ 128 h 374"/>
                <a:gd name="T92" fmla="*/ 237 w 433"/>
                <a:gd name="T93" fmla="*/ 116 h 374"/>
                <a:gd name="T94" fmla="*/ 211 w 433"/>
                <a:gd name="T95" fmla="*/ 103 h 374"/>
                <a:gd name="T96" fmla="*/ 183 w 433"/>
                <a:gd name="T97" fmla="*/ 90 h 374"/>
                <a:gd name="T98" fmla="*/ 154 w 433"/>
                <a:gd name="T99" fmla="*/ 75 h 374"/>
                <a:gd name="T100" fmla="*/ 125 w 433"/>
                <a:gd name="T101" fmla="*/ 61 h 374"/>
                <a:gd name="T102" fmla="*/ 98 w 433"/>
                <a:gd name="T103" fmla="*/ 48 h 374"/>
                <a:gd name="T104" fmla="*/ 71 w 433"/>
                <a:gd name="T105" fmla="*/ 35 h 374"/>
                <a:gd name="T106" fmla="*/ 48 w 433"/>
                <a:gd name="T107" fmla="*/ 23 h 374"/>
                <a:gd name="T108" fmla="*/ 28 w 433"/>
                <a:gd name="T109" fmla="*/ 14 h 374"/>
                <a:gd name="T110" fmla="*/ 13 w 433"/>
                <a:gd name="T111" fmla="*/ 6 h 374"/>
                <a:gd name="T112" fmla="*/ 3 w 433"/>
                <a:gd name="T113" fmla="*/ 1 h 374"/>
                <a:gd name="T114" fmla="*/ 0 w 433"/>
                <a:gd name="T115" fmla="*/ 0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3"/>
                <a:gd name="T175" fmla="*/ 0 h 374"/>
                <a:gd name="T176" fmla="*/ 433 w 433"/>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3" h="374">
                  <a:moveTo>
                    <a:pt x="0" y="0"/>
                  </a:moveTo>
                  <a:lnTo>
                    <a:pt x="0" y="0"/>
                  </a:lnTo>
                  <a:lnTo>
                    <a:pt x="5" y="10"/>
                  </a:lnTo>
                  <a:lnTo>
                    <a:pt x="15" y="30"/>
                  </a:lnTo>
                  <a:lnTo>
                    <a:pt x="29" y="56"/>
                  </a:lnTo>
                  <a:lnTo>
                    <a:pt x="44" y="86"/>
                  </a:lnTo>
                  <a:lnTo>
                    <a:pt x="58" y="114"/>
                  </a:lnTo>
                  <a:lnTo>
                    <a:pt x="70" y="139"/>
                  </a:lnTo>
                  <a:lnTo>
                    <a:pt x="79" y="157"/>
                  </a:lnTo>
                  <a:lnTo>
                    <a:pt x="82" y="164"/>
                  </a:lnTo>
                  <a:lnTo>
                    <a:pt x="86" y="167"/>
                  </a:lnTo>
                  <a:lnTo>
                    <a:pt x="97" y="174"/>
                  </a:lnTo>
                  <a:lnTo>
                    <a:pt x="114" y="185"/>
                  </a:lnTo>
                  <a:lnTo>
                    <a:pt x="137" y="199"/>
                  </a:lnTo>
                  <a:lnTo>
                    <a:pt x="163" y="215"/>
                  </a:lnTo>
                  <a:lnTo>
                    <a:pt x="193" y="234"/>
                  </a:lnTo>
                  <a:lnTo>
                    <a:pt x="224" y="253"/>
                  </a:lnTo>
                  <a:lnTo>
                    <a:pt x="257" y="272"/>
                  </a:lnTo>
                  <a:lnTo>
                    <a:pt x="290" y="292"/>
                  </a:lnTo>
                  <a:lnTo>
                    <a:pt x="321" y="311"/>
                  </a:lnTo>
                  <a:lnTo>
                    <a:pt x="351" y="328"/>
                  </a:lnTo>
                  <a:lnTo>
                    <a:pt x="377" y="344"/>
                  </a:lnTo>
                  <a:lnTo>
                    <a:pt x="399" y="357"/>
                  </a:lnTo>
                  <a:lnTo>
                    <a:pt x="417" y="366"/>
                  </a:lnTo>
                  <a:lnTo>
                    <a:pt x="428" y="372"/>
                  </a:lnTo>
                  <a:lnTo>
                    <a:pt x="432" y="373"/>
                  </a:lnTo>
                  <a:lnTo>
                    <a:pt x="431" y="370"/>
                  </a:lnTo>
                  <a:lnTo>
                    <a:pt x="427" y="363"/>
                  </a:lnTo>
                  <a:lnTo>
                    <a:pt x="420" y="351"/>
                  </a:lnTo>
                  <a:lnTo>
                    <a:pt x="413" y="337"/>
                  </a:lnTo>
                  <a:lnTo>
                    <a:pt x="403" y="321"/>
                  </a:lnTo>
                  <a:lnTo>
                    <a:pt x="393" y="302"/>
                  </a:lnTo>
                  <a:lnTo>
                    <a:pt x="382" y="282"/>
                  </a:lnTo>
                  <a:lnTo>
                    <a:pt x="370" y="262"/>
                  </a:lnTo>
                  <a:lnTo>
                    <a:pt x="359" y="242"/>
                  </a:lnTo>
                  <a:lnTo>
                    <a:pt x="348" y="223"/>
                  </a:lnTo>
                  <a:lnTo>
                    <a:pt x="337" y="204"/>
                  </a:lnTo>
                  <a:lnTo>
                    <a:pt x="328" y="188"/>
                  </a:lnTo>
                  <a:lnTo>
                    <a:pt x="320" y="174"/>
                  </a:lnTo>
                  <a:lnTo>
                    <a:pt x="314" y="163"/>
                  </a:lnTo>
                  <a:lnTo>
                    <a:pt x="310" y="156"/>
                  </a:lnTo>
                  <a:lnTo>
                    <a:pt x="309" y="153"/>
                  </a:lnTo>
                  <a:lnTo>
                    <a:pt x="305" y="151"/>
                  </a:lnTo>
                  <a:lnTo>
                    <a:pt x="295" y="145"/>
                  </a:lnTo>
                  <a:lnTo>
                    <a:pt x="280" y="138"/>
                  </a:lnTo>
                  <a:lnTo>
                    <a:pt x="260" y="128"/>
                  </a:lnTo>
                  <a:lnTo>
                    <a:pt x="237" y="116"/>
                  </a:lnTo>
                  <a:lnTo>
                    <a:pt x="211" y="103"/>
                  </a:lnTo>
                  <a:lnTo>
                    <a:pt x="183" y="90"/>
                  </a:lnTo>
                  <a:lnTo>
                    <a:pt x="154" y="75"/>
                  </a:lnTo>
                  <a:lnTo>
                    <a:pt x="125" y="61"/>
                  </a:lnTo>
                  <a:lnTo>
                    <a:pt x="98" y="48"/>
                  </a:lnTo>
                  <a:lnTo>
                    <a:pt x="71" y="35"/>
                  </a:lnTo>
                  <a:lnTo>
                    <a:pt x="48" y="23"/>
                  </a:lnTo>
                  <a:lnTo>
                    <a:pt x="28" y="14"/>
                  </a:lnTo>
                  <a:lnTo>
                    <a:pt x="13" y="6"/>
                  </a:lnTo>
                  <a:lnTo>
                    <a:pt x="3" y="1"/>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65" name="Freeform 144"/>
            <p:cNvSpPr>
              <a:spLocks/>
            </p:cNvSpPr>
            <p:nvPr/>
          </p:nvSpPr>
          <p:spPr bwMode="auto">
            <a:xfrm>
              <a:off x="2982" y="2336"/>
              <a:ext cx="583" cy="275"/>
            </a:xfrm>
            <a:custGeom>
              <a:avLst/>
              <a:gdLst>
                <a:gd name="T0" fmla="*/ 0 w 583"/>
                <a:gd name="T1" fmla="*/ 0 h 275"/>
                <a:gd name="T2" fmla="*/ 116 w 583"/>
                <a:gd name="T3" fmla="*/ 227 h 275"/>
                <a:gd name="T4" fmla="*/ 567 w 583"/>
                <a:gd name="T5" fmla="*/ 274 h 275"/>
                <a:gd name="T6" fmla="*/ 575 w 583"/>
                <a:gd name="T7" fmla="*/ 274 h 275"/>
                <a:gd name="T8" fmla="*/ 580 w 583"/>
                <a:gd name="T9" fmla="*/ 271 h 275"/>
                <a:gd name="T10" fmla="*/ 582 w 583"/>
                <a:gd name="T11" fmla="*/ 266 h 275"/>
                <a:gd name="T12" fmla="*/ 579 w 583"/>
                <a:gd name="T13" fmla="*/ 259 h 275"/>
                <a:gd name="T14" fmla="*/ 575 w 583"/>
                <a:gd name="T15" fmla="*/ 251 h 275"/>
                <a:gd name="T16" fmla="*/ 569 w 583"/>
                <a:gd name="T17" fmla="*/ 241 h 275"/>
                <a:gd name="T18" fmla="*/ 560 w 583"/>
                <a:gd name="T19" fmla="*/ 231 h 275"/>
                <a:gd name="T20" fmla="*/ 552 w 583"/>
                <a:gd name="T21" fmla="*/ 220 h 275"/>
                <a:gd name="T22" fmla="*/ 542 w 583"/>
                <a:gd name="T23" fmla="*/ 209 h 275"/>
                <a:gd name="T24" fmla="*/ 532 w 583"/>
                <a:gd name="T25" fmla="*/ 199 h 275"/>
                <a:gd name="T26" fmla="*/ 522 w 583"/>
                <a:gd name="T27" fmla="*/ 189 h 275"/>
                <a:gd name="T28" fmla="*/ 513 w 583"/>
                <a:gd name="T29" fmla="*/ 179 h 275"/>
                <a:gd name="T30" fmla="*/ 505 w 583"/>
                <a:gd name="T31" fmla="*/ 173 h 275"/>
                <a:gd name="T32" fmla="*/ 499 w 583"/>
                <a:gd name="T33" fmla="*/ 167 h 275"/>
                <a:gd name="T34" fmla="*/ 495 w 583"/>
                <a:gd name="T35" fmla="*/ 163 h 275"/>
                <a:gd name="T36" fmla="*/ 494 w 583"/>
                <a:gd name="T37" fmla="*/ 161 h 275"/>
                <a:gd name="T38" fmla="*/ 0 w 583"/>
                <a:gd name="T39" fmla="*/ 0 h 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3"/>
                <a:gd name="T61" fmla="*/ 0 h 275"/>
                <a:gd name="T62" fmla="*/ 583 w 583"/>
                <a:gd name="T63" fmla="*/ 275 h 2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3" h="275">
                  <a:moveTo>
                    <a:pt x="0" y="0"/>
                  </a:moveTo>
                  <a:lnTo>
                    <a:pt x="116" y="227"/>
                  </a:lnTo>
                  <a:lnTo>
                    <a:pt x="567" y="274"/>
                  </a:lnTo>
                  <a:lnTo>
                    <a:pt x="575" y="274"/>
                  </a:lnTo>
                  <a:lnTo>
                    <a:pt x="580" y="271"/>
                  </a:lnTo>
                  <a:lnTo>
                    <a:pt x="582" y="266"/>
                  </a:lnTo>
                  <a:lnTo>
                    <a:pt x="579" y="259"/>
                  </a:lnTo>
                  <a:lnTo>
                    <a:pt x="575" y="251"/>
                  </a:lnTo>
                  <a:lnTo>
                    <a:pt x="569" y="241"/>
                  </a:lnTo>
                  <a:lnTo>
                    <a:pt x="560" y="231"/>
                  </a:lnTo>
                  <a:lnTo>
                    <a:pt x="552" y="220"/>
                  </a:lnTo>
                  <a:lnTo>
                    <a:pt x="542" y="209"/>
                  </a:lnTo>
                  <a:lnTo>
                    <a:pt x="532" y="199"/>
                  </a:lnTo>
                  <a:lnTo>
                    <a:pt x="522" y="189"/>
                  </a:lnTo>
                  <a:lnTo>
                    <a:pt x="513" y="179"/>
                  </a:lnTo>
                  <a:lnTo>
                    <a:pt x="505" y="173"/>
                  </a:lnTo>
                  <a:lnTo>
                    <a:pt x="499" y="167"/>
                  </a:lnTo>
                  <a:lnTo>
                    <a:pt x="495" y="163"/>
                  </a:lnTo>
                  <a:lnTo>
                    <a:pt x="494" y="161"/>
                  </a:lnTo>
                  <a:lnTo>
                    <a:pt x="0" y="0"/>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9166" name="Freeform 145"/>
            <p:cNvSpPr>
              <a:spLocks/>
            </p:cNvSpPr>
            <p:nvPr/>
          </p:nvSpPr>
          <p:spPr bwMode="auto">
            <a:xfrm>
              <a:off x="2982" y="2336"/>
              <a:ext cx="593" cy="285"/>
            </a:xfrm>
            <a:custGeom>
              <a:avLst/>
              <a:gdLst>
                <a:gd name="T0" fmla="*/ 0 w 593"/>
                <a:gd name="T1" fmla="*/ 0 h 285"/>
                <a:gd name="T2" fmla="*/ 118 w 593"/>
                <a:gd name="T3" fmla="*/ 235 h 285"/>
                <a:gd name="T4" fmla="*/ 577 w 593"/>
                <a:gd name="T5" fmla="*/ 284 h 285"/>
                <a:gd name="T6" fmla="*/ 585 w 593"/>
                <a:gd name="T7" fmla="*/ 284 h 285"/>
                <a:gd name="T8" fmla="*/ 590 w 593"/>
                <a:gd name="T9" fmla="*/ 281 h 285"/>
                <a:gd name="T10" fmla="*/ 592 w 593"/>
                <a:gd name="T11" fmla="*/ 276 h 285"/>
                <a:gd name="T12" fmla="*/ 589 w 593"/>
                <a:gd name="T13" fmla="*/ 268 h 285"/>
                <a:gd name="T14" fmla="*/ 585 w 593"/>
                <a:gd name="T15" fmla="*/ 260 h 285"/>
                <a:gd name="T16" fmla="*/ 579 w 593"/>
                <a:gd name="T17" fmla="*/ 250 h 285"/>
                <a:gd name="T18" fmla="*/ 570 w 593"/>
                <a:gd name="T19" fmla="*/ 239 h 285"/>
                <a:gd name="T20" fmla="*/ 561 w 593"/>
                <a:gd name="T21" fmla="*/ 228 h 285"/>
                <a:gd name="T22" fmla="*/ 551 w 593"/>
                <a:gd name="T23" fmla="*/ 217 h 285"/>
                <a:gd name="T24" fmla="*/ 541 w 593"/>
                <a:gd name="T25" fmla="*/ 206 h 285"/>
                <a:gd name="T26" fmla="*/ 531 w 593"/>
                <a:gd name="T27" fmla="*/ 196 h 285"/>
                <a:gd name="T28" fmla="*/ 522 w 593"/>
                <a:gd name="T29" fmla="*/ 186 h 285"/>
                <a:gd name="T30" fmla="*/ 514 w 593"/>
                <a:gd name="T31" fmla="*/ 179 h 285"/>
                <a:gd name="T32" fmla="*/ 508 w 593"/>
                <a:gd name="T33" fmla="*/ 173 h 285"/>
                <a:gd name="T34" fmla="*/ 504 w 593"/>
                <a:gd name="T35" fmla="*/ 169 h 285"/>
                <a:gd name="T36" fmla="*/ 502 w 593"/>
                <a:gd name="T37" fmla="*/ 167 h 285"/>
                <a:gd name="T38" fmla="*/ 0 w 593"/>
                <a:gd name="T39" fmla="*/ 0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3"/>
                <a:gd name="T61" fmla="*/ 0 h 285"/>
                <a:gd name="T62" fmla="*/ 593 w 593"/>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3" h="285">
                  <a:moveTo>
                    <a:pt x="0" y="0"/>
                  </a:moveTo>
                  <a:lnTo>
                    <a:pt x="118" y="235"/>
                  </a:lnTo>
                  <a:lnTo>
                    <a:pt x="577" y="284"/>
                  </a:lnTo>
                  <a:lnTo>
                    <a:pt x="585" y="284"/>
                  </a:lnTo>
                  <a:lnTo>
                    <a:pt x="590" y="281"/>
                  </a:lnTo>
                  <a:lnTo>
                    <a:pt x="592" y="276"/>
                  </a:lnTo>
                  <a:lnTo>
                    <a:pt x="589" y="268"/>
                  </a:lnTo>
                  <a:lnTo>
                    <a:pt x="585" y="260"/>
                  </a:lnTo>
                  <a:lnTo>
                    <a:pt x="579" y="250"/>
                  </a:lnTo>
                  <a:lnTo>
                    <a:pt x="570" y="239"/>
                  </a:lnTo>
                  <a:lnTo>
                    <a:pt x="561" y="228"/>
                  </a:lnTo>
                  <a:lnTo>
                    <a:pt x="551" y="217"/>
                  </a:lnTo>
                  <a:lnTo>
                    <a:pt x="541" y="206"/>
                  </a:lnTo>
                  <a:lnTo>
                    <a:pt x="531" y="196"/>
                  </a:lnTo>
                  <a:lnTo>
                    <a:pt x="522" y="186"/>
                  </a:lnTo>
                  <a:lnTo>
                    <a:pt x="514" y="179"/>
                  </a:lnTo>
                  <a:lnTo>
                    <a:pt x="508" y="173"/>
                  </a:lnTo>
                  <a:lnTo>
                    <a:pt x="504" y="169"/>
                  </a:lnTo>
                  <a:lnTo>
                    <a:pt x="502" y="167"/>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67" name="Freeform 146"/>
            <p:cNvSpPr>
              <a:spLocks/>
            </p:cNvSpPr>
            <p:nvPr/>
          </p:nvSpPr>
          <p:spPr bwMode="auto">
            <a:xfrm>
              <a:off x="3276" y="2433"/>
              <a:ext cx="288" cy="181"/>
            </a:xfrm>
            <a:custGeom>
              <a:avLst/>
              <a:gdLst>
                <a:gd name="T0" fmla="*/ 0 w 288"/>
                <a:gd name="T1" fmla="*/ 0 h 181"/>
                <a:gd name="T2" fmla="*/ 101 w 288"/>
                <a:gd name="T3" fmla="*/ 162 h 181"/>
                <a:gd name="T4" fmla="*/ 287 w 288"/>
                <a:gd name="T5" fmla="*/ 180 h 181"/>
                <a:gd name="T6" fmla="*/ 280 w 288"/>
                <a:gd name="T7" fmla="*/ 165 h 181"/>
                <a:gd name="T8" fmla="*/ 273 w 288"/>
                <a:gd name="T9" fmla="*/ 151 h 181"/>
                <a:gd name="T10" fmla="*/ 264 w 288"/>
                <a:gd name="T11" fmla="*/ 135 h 181"/>
                <a:gd name="T12" fmla="*/ 254 w 288"/>
                <a:gd name="T13" fmla="*/ 119 h 181"/>
                <a:gd name="T14" fmla="*/ 243 w 288"/>
                <a:gd name="T15" fmla="*/ 105 h 181"/>
                <a:gd name="T16" fmla="*/ 230 w 288"/>
                <a:gd name="T17" fmla="*/ 91 h 181"/>
                <a:gd name="T18" fmla="*/ 216 w 288"/>
                <a:gd name="T19" fmla="*/ 78 h 181"/>
                <a:gd name="T20" fmla="*/ 201 w 288"/>
                <a:gd name="T21" fmla="*/ 66 h 181"/>
                <a:gd name="T22" fmla="*/ 198 w 288"/>
                <a:gd name="T23" fmla="*/ 65 h 181"/>
                <a:gd name="T24" fmla="*/ 191 w 288"/>
                <a:gd name="T25" fmla="*/ 63 h 181"/>
                <a:gd name="T26" fmla="*/ 182 w 288"/>
                <a:gd name="T27" fmla="*/ 60 h 181"/>
                <a:gd name="T28" fmla="*/ 168 w 288"/>
                <a:gd name="T29" fmla="*/ 55 h 181"/>
                <a:gd name="T30" fmla="*/ 153 w 288"/>
                <a:gd name="T31" fmla="*/ 50 h 181"/>
                <a:gd name="T32" fmla="*/ 136 w 288"/>
                <a:gd name="T33" fmla="*/ 45 h 181"/>
                <a:gd name="T34" fmla="*/ 118 w 288"/>
                <a:gd name="T35" fmla="*/ 38 h 181"/>
                <a:gd name="T36" fmla="*/ 100 w 288"/>
                <a:gd name="T37" fmla="*/ 32 h 181"/>
                <a:gd name="T38" fmla="*/ 81 w 288"/>
                <a:gd name="T39" fmla="*/ 26 h 181"/>
                <a:gd name="T40" fmla="*/ 63 w 288"/>
                <a:gd name="T41" fmla="*/ 20 h 181"/>
                <a:gd name="T42" fmla="*/ 46 w 288"/>
                <a:gd name="T43" fmla="*/ 15 h 181"/>
                <a:gd name="T44" fmla="*/ 31 w 288"/>
                <a:gd name="T45" fmla="*/ 10 h 181"/>
                <a:gd name="T46" fmla="*/ 18 w 288"/>
                <a:gd name="T47" fmla="*/ 6 h 181"/>
                <a:gd name="T48" fmla="*/ 9 w 288"/>
                <a:gd name="T49" fmla="*/ 2 h 181"/>
                <a:gd name="T50" fmla="*/ 2 w 288"/>
                <a:gd name="T51" fmla="*/ 0 h 181"/>
                <a:gd name="T52" fmla="*/ 0 w 288"/>
                <a:gd name="T53" fmla="*/ 0 h 1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1"/>
                <a:gd name="T83" fmla="*/ 288 w 288"/>
                <a:gd name="T84" fmla="*/ 181 h 1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1">
                  <a:moveTo>
                    <a:pt x="0" y="0"/>
                  </a:moveTo>
                  <a:lnTo>
                    <a:pt x="101" y="162"/>
                  </a:lnTo>
                  <a:lnTo>
                    <a:pt x="287" y="180"/>
                  </a:lnTo>
                  <a:lnTo>
                    <a:pt x="280" y="165"/>
                  </a:lnTo>
                  <a:lnTo>
                    <a:pt x="273" y="151"/>
                  </a:lnTo>
                  <a:lnTo>
                    <a:pt x="264" y="135"/>
                  </a:lnTo>
                  <a:lnTo>
                    <a:pt x="254" y="119"/>
                  </a:lnTo>
                  <a:lnTo>
                    <a:pt x="243" y="105"/>
                  </a:lnTo>
                  <a:lnTo>
                    <a:pt x="230" y="91"/>
                  </a:lnTo>
                  <a:lnTo>
                    <a:pt x="216" y="78"/>
                  </a:lnTo>
                  <a:lnTo>
                    <a:pt x="201" y="66"/>
                  </a:lnTo>
                  <a:lnTo>
                    <a:pt x="198" y="65"/>
                  </a:lnTo>
                  <a:lnTo>
                    <a:pt x="191" y="63"/>
                  </a:lnTo>
                  <a:lnTo>
                    <a:pt x="182" y="60"/>
                  </a:lnTo>
                  <a:lnTo>
                    <a:pt x="168" y="55"/>
                  </a:lnTo>
                  <a:lnTo>
                    <a:pt x="153" y="50"/>
                  </a:lnTo>
                  <a:lnTo>
                    <a:pt x="136" y="45"/>
                  </a:lnTo>
                  <a:lnTo>
                    <a:pt x="118" y="38"/>
                  </a:lnTo>
                  <a:lnTo>
                    <a:pt x="100" y="32"/>
                  </a:lnTo>
                  <a:lnTo>
                    <a:pt x="81" y="26"/>
                  </a:lnTo>
                  <a:lnTo>
                    <a:pt x="63" y="20"/>
                  </a:lnTo>
                  <a:lnTo>
                    <a:pt x="46" y="15"/>
                  </a:lnTo>
                  <a:lnTo>
                    <a:pt x="31" y="10"/>
                  </a:lnTo>
                  <a:lnTo>
                    <a:pt x="18" y="6"/>
                  </a:lnTo>
                  <a:lnTo>
                    <a:pt x="9" y="2"/>
                  </a:lnTo>
                  <a:lnTo>
                    <a:pt x="2" y="0"/>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9168" name="Freeform 147"/>
            <p:cNvSpPr>
              <a:spLocks/>
            </p:cNvSpPr>
            <p:nvPr/>
          </p:nvSpPr>
          <p:spPr bwMode="auto">
            <a:xfrm>
              <a:off x="3276" y="2433"/>
              <a:ext cx="298" cy="191"/>
            </a:xfrm>
            <a:custGeom>
              <a:avLst/>
              <a:gdLst>
                <a:gd name="T0" fmla="*/ 0 w 298"/>
                <a:gd name="T1" fmla="*/ 0 h 191"/>
                <a:gd name="T2" fmla="*/ 105 w 298"/>
                <a:gd name="T3" fmla="*/ 171 h 191"/>
                <a:gd name="T4" fmla="*/ 297 w 298"/>
                <a:gd name="T5" fmla="*/ 190 h 191"/>
                <a:gd name="T6" fmla="*/ 290 w 298"/>
                <a:gd name="T7" fmla="*/ 174 h 191"/>
                <a:gd name="T8" fmla="*/ 282 w 298"/>
                <a:gd name="T9" fmla="*/ 159 h 191"/>
                <a:gd name="T10" fmla="*/ 273 w 298"/>
                <a:gd name="T11" fmla="*/ 142 h 191"/>
                <a:gd name="T12" fmla="*/ 263 w 298"/>
                <a:gd name="T13" fmla="*/ 126 h 191"/>
                <a:gd name="T14" fmla="*/ 251 w 298"/>
                <a:gd name="T15" fmla="*/ 111 h 191"/>
                <a:gd name="T16" fmla="*/ 238 w 298"/>
                <a:gd name="T17" fmla="*/ 96 h 191"/>
                <a:gd name="T18" fmla="*/ 224 w 298"/>
                <a:gd name="T19" fmla="*/ 82 h 191"/>
                <a:gd name="T20" fmla="*/ 208 w 298"/>
                <a:gd name="T21" fmla="*/ 70 h 191"/>
                <a:gd name="T22" fmla="*/ 205 w 298"/>
                <a:gd name="T23" fmla="*/ 69 h 191"/>
                <a:gd name="T24" fmla="*/ 198 w 298"/>
                <a:gd name="T25" fmla="*/ 66 h 191"/>
                <a:gd name="T26" fmla="*/ 188 w 298"/>
                <a:gd name="T27" fmla="*/ 63 h 191"/>
                <a:gd name="T28" fmla="*/ 174 w 298"/>
                <a:gd name="T29" fmla="*/ 58 h 191"/>
                <a:gd name="T30" fmla="*/ 158 w 298"/>
                <a:gd name="T31" fmla="*/ 53 h 191"/>
                <a:gd name="T32" fmla="*/ 141 w 298"/>
                <a:gd name="T33" fmla="*/ 47 h 191"/>
                <a:gd name="T34" fmla="*/ 122 w 298"/>
                <a:gd name="T35" fmla="*/ 40 h 191"/>
                <a:gd name="T36" fmla="*/ 103 w 298"/>
                <a:gd name="T37" fmla="*/ 34 h 191"/>
                <a:gd name="T38" fmla="*/ 84 w 298"/>
                <a:gd name="T39" fmla="*/ 27 h 191"/>
                <a:gd name="T40" fmla="*/ 65 w 298"/>
                <a:gd name="T41" fmla="*/ 21 h 191"/>
                <a:gd name="T42" fmla="*/ 48 w 298"/>
                <a:gd name="T43" fmla="*/ 16 h 191"/>
                <a:gd name="T44" fmla="*/ 32 w 298"/>
                <a:gd name="T45" fmla="*/ 11 h 191"/>
                <a:gd name="T46" fmla="*/ 19 w 298"/>
                <a:gd name="T47" fmla="*/ 6 h 191"/>
                <a:gd name="T48" fmla="*/ 9 w 298"/>
                <a:gd name="T49" fmla="*/ 2 h 191"/>
                <a:gd name="T50" fmla="*/ 2 w 298"/>
                <a:gd name="T51" fmla="*/ 0 h 191"/>
                <a:gd name="T52" fmla="*/ 0 w 298"/>
                <a:gd name="T53" fmla="*/ 0 h 1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8"/>
                <a:gd name="T82" fmla="*/ 0 h 191"/>
                <a:gd name="T83" fmla="*/ 298 w 298"/>
                <a:gd name="T84" fmla="*/ 191 h 1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8" h="191">
                  <a:moveTo>
                    <a:pt x="0" y="0"/>
                  </a:moveTo>
                  <a:lnTo>
                    <a:pt x="105" y="171"/>
                  </a:lnTo>
                  <a:lnTo>
                    <a:pt x="297" y="190"/>
                  </a:lnTo>
                  <a:lnTo>
                    <a:pt x="290" y="174"/>
                  </a:lnTo>
                  <a:lnTo>
                    <a:pt x="282" y="159"/>
                  </a:lnTo>
                  <a:lnTo>
                    <a:pt x="273" y="142"/>
                  </a:lnTo>
                  <a:lnTo>
                    <a:pt x="263" y="126"/>
                  </a:lnTo>
                  <a:lnTo>
                    <a:pt x="251" y="111"/>
                  </a:lnTo>
                  <a:lnTo>
                    <a:pt x="238" y="96"/>
                  </a:lnTo>
                  <a:lnTo>
                    <a:pt x="224" y="82"/>
                  </a:lnTo>
                  <a:lnTo>
                    <a:pt x="208" y="70"/>
                  </a:lnTo>
                  <a:lnTo>
                    <a:pt x="205" y="69"/>
                  </a:lnTo>
                  <a:lnTo>
                    <a:pt x="198" y="66"/>
                  </a:lnTo>
                  <a:lnTo>
                    <a:pt x="188" y="63"/>
                  </a:lnTo>
                  <a:lnTo>
                    <a:pt x="174" y="58"/>
                  </a:lnTo>
                  <a:lnTo>
                    <a:pt x="158" y="53"/>
                  </a:lnTo>
                  <a:lnTo>
                    <a:pt x="141" y="47"/>
                  </a:lnTo>
                  <a:lnTo>
                    <a:pt x="122" y="40"/>
                  </a:lnTo>
                  <a:lnTo>
                    <a:pt x="103" y="34"/>
                  </a:lnTo>
                  <a:lnTo>
                    <a:pt x="84" y="27"/>
                  </a:lnTo>
                  <a:lnTo>
                    <a:pt x="65" y="21"/>
                  </a:lnTo>
                  <a:lnTo>
                    <a:pt x="48" y="16"/>
                  </a:lnTo>
                  <a:lnTo>
                    <a:pt x="32" y="11"/>
                  </a:lnTo>
                  <a:lnTo>
                    <a:pt x="19" y="6"/>
                  </a:lnTo>
                  <a:lnTo>
                    <a:pt x="9" y="2"/>
                  </a:lnTo>
                  <a:lnTo>
                    <a:pt x="2" y="0"/>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69" name="Freeform 148"/>
            <p:cNvSpPr>
              <a:spLocks/>
            </p:cNvSpPr>
            <p:nvPr/>
          </p:nvSpPr>
          <p:spPr bwMode="auto">
            <a:xfrm>
              <a:off x="1952" y="1438"/>
              <a:ext cx="1265" cy="1389"/>
            </a:xfrm>
            <a:custGeom>
              <a:avLst/>
              <a:gdLst>
                <a:gd name="T0" fmla="*/ 393 w 1265"/>
                <a:gd name="T1" fmla="*/ 335 h 1389"/>
                <a:gd name="T2" fmla="*/ 465 w 1265"/>
                <a:gd name="T3" fmla="*/ 456 h 1389"/>
                <a:gd name="T4" fmla="*/ 548 w 1265"/>
                <a:gd name="T5" fmla="*/ 595 h 1389"/>
                <a:gd name="T6" fmla="*/ 596 w 1265"/>
                <a:gd name="T7" fmla="*/ 681 h 1389"/>
                <a:gd name="T8" fmla="*/ 589 w 1265"/>
                <a:gd name="T9" fmla="*/ 694 h 1389"/>
                <a:gd name="T10" fmla="*/ 547 w 1265"/>
                <a:gd name="T11" fmla="*/ 693 h 1389"/>
                <a:gd name="T12" fmla="*/ 517 w 1265"/>
                <a:gd name="T13" fmla="*/ 678 h 1389"/>
                <a:gd name="T14" fmla="*/ 465 w 1265"/>
                <a:gd name="T15" fmla="*/ 653 h 1389"/>
                <a:gd name="T16" fmla="*/ 385 w 1265"/>
                <a:gd name="T17" fmla="*/ 616 h 1389"/>
                <a:gd name="T18" fmla="*/ 289 w 1265"/>
                <a:gd name="T19" fmla="*/ 569 h 1389"/>
                <a:gd name="T20" fmla="*/ 190 w 1265"/>
                <a:gd name="T21" fmla="*/ 522 h 1389"/>
                <a:gd name="T22" fmla="*/ 101 w 1265"/>
                <a:gd name="T23" fmla="*/ 481 h 1389"/>
                <a:gd name="T24" fmla="*/ 34 w 1265"/>
                <a:gd name="T25" fmla="*/ 448 h 1389"/>
                <a:gd name="T26" fmla="*/ 1 w 1265"/>
                <a:gd name="T27" fmla="*/ 433 h 1389"/>
                <a:gd name="T28" fmla="*/ 28 w 1265"/>
                <a:gd name="T29" fmla="*/ 484 h 1389"/>
                <a:gd name="T30" fmla="*/ 85 w 1265"/>
                <a:gd name="T31" fmla="*/ 589 h 1389"/>
                <a:gd name="T32" fmla="*/ 110 w 1265"/>
                <a:gd name="T33" fmla="*/ 613 h 1389"/>
                <a:gd name="T34" fmla="*/ 187 w 1265"/>
                <a:gd name="T35" fmla="*/ 659 h 1389"/>
                <a:gd name="T36" fmla="*/ 302 w 1265"/>
                <a:gd name="T37" fmla="*/ 727 h 1389"/>
                <a:gd name="T38" fmla="*/ 439 w 1265"/>
                <a:gd name="T39" fmla="*/ 808 h 1389"/>
                <a:gd name="T40" fmla="*/ 580 w 1265"/>
                <a:gd name="T41" fmla="*/ 891 h 1389"/>
                <a:gd name="T42" fmla="*/ 708 w 1265"/>
                <a:gd name="T43" fmla="*/ 964 h 1389"/>
                <a:gd name="T44" fmla="*/ 806 w 1265"/>
                <a:gd name="T45" fmla="*/ 1021 h 1389"/>
                <a:gd name="T46" fmla="*/ 854 w 1265"/>
                <a:gd name="T47" fmla="*/ 1048 h 1389"/>
                <a:gd name="T48" fmla="*/ 873 w 1265"/>
                <a:gd name="T49" fmla="*/ 1073 h 1389"/>
                <a:gd name="T50" fmla="*/ 904 w 1265"/>
                <a:gd name="T51" fmla="*/ 1122 h 1389"/>
                <a:gd name="T52" fmla="*/ 921 w 1265"/>
                <a:gd name="T53" fmla="*/ 1145 h 1389"/>
                <a:gd name="T54" fmla="*/ 950 w 1265"/>
                <a:gd name="T55" fmla="*/ 1186 h 1389"/>
                <a:gd name="T56" fmla="*/ 963 w 1265"/>
                <a:gd name="T57" fmla="*/ 1203 h 1389"/>
                <a:gd name="T58" fmla="*/ 1004 w 1265"/>
                <a:gd name="T59" fmla="*/ 1249 h 1389"/>
                <a:gd name="T60" fmla="*/ 1062 w 1265"/>
                <a:gd name="T61" fmla="*/ 1303 h 1389"/>
                <a:gd name="T62" fmla="*/ 1120 w 1265"/>
                <a:gd name="T63" fmla="*/ 1336 h 1389"/>
                <a:gd name="T64" fmla="*/ 1170 w 1265"/>
                <a:gd name="T65" fmla="*/ 1335 h 1389"/>
                <a:gd name="T66" fmla="*/ 1171 w 1265"/>
                <a:gd name="T67" fmla="*/ 1332 h 1389"/>
                <a:gd name="T68" fmla="*/ 1193 w 1265"/>
                <a:gd name="T69" fmla="*/ 1346 h 1389"/>
                <a:gd name="T70" fmla="*/ 1222 w 1265"/>
                <a:gd name="T71" fmla="*/ 1369 h 1389"/>
                <a:gd name="T72" fmla="*/ 1251 w 1265"/>
                <a:gd name="T73" fmla="*/ 1386 h 1389"/>
                <a:gd name="T74" fmla="*/ 1264 w 1265"/>
                <a:gd name="T75" fmla="*/ 1384 h 1389"/>
                <a:gd name="T76" fmla="*/ 1259 w 1265"/>
                <a:gd name="T77" fmla="*/ 1341 h 1389"/>
                <a:gd name="T78" fmla="*/ 1249 w 1265"/>
                <a:gd name="T79" fmla="*/ 1284 h 1389"/>
                <a:gd name="T80" fmla="*/ 1231 w 1265"/>
                <a:gd name="T81" fmla="*/ 1232 h 1389"/>
                <a:gd name="T82" fmla="*/ 1202 w 1265"/>
                <a:gd name="T83" fmla="*/ 1169 h 1389"/>
                <a:gd name="T84" fmla="*/ 1166 w 1265"/>
                <a:gd name="T85" fmla="*/ 1095 h 1389"/>
                <a:gd name="T86" fmla="*/ 1126 w 1265"/>
                <a:gd name="T87" fmla="*/ 1023 h 1389"/>
                <a:gd name="T88" fmla="*/ 852 w 1265"/>
                <a:gd name="T89" fmla="*/ 581 h 1389"/>
                <a:gd name="T90" fmla="*/ 811 w 1265"/>
                <a:gd name="T91" fmla="*/ 555 h 1389"/>
                <a:gd name="T92" fmla="*/ 752 w 1265"/>
                <a:gd name="T93" fmla="*/ 518 h 1389"/>
                <a:gd name="T94" fmla="*/ 706 w 1265"/>
                <a:gd name="T95" fmla="*/ 488 h 1389"/>
                <a:gd name="T96" fmla="*/ 683 w 1265"/>
                <a:gd name="T97" fmla="*/ 463 h 1389"/>
                <a:gd name="T98" fmla="*/ 651 w 1265"/>
                <a:gd name="T99" fmla="*/ 418 h 1389"/>
                <a:gd name="T100" fmla="*/ 624 w 1265"/>
                <a:gd name="T101" fmla="*/ 371 h 1389"/>
                <a:gd name="T102" fmla="*/ 612 w 1265"/>
                <a:gd name="T103" fmla="*/ 329 h 1389"/>
                <a:gd name="T104" fmla="*/ 630 w 1265"/>
                <a:gd name="T105" fmla="*/ 265 h 1389"/>
                <a:gd name="T106" fmla="*/ 667 w 1265"/>
                <a:gd name="T107" fmla="*/ 160 h 1389"/>
                <a:gd name="T108" fmla="*/ 682 w 1265"/>
                <a:gd name="T109" fmla="*/ 107 h 1389"/>
                <a:gd name="T110" fmla="*/ 664 w 1265"/>
                <a:gd name="T111" fmla="*/ 62 h 1389"/>
                <a:gd name="T112" fmla="*/ 626 w 1265"/>
                <a:gd name="T113" fmla="*/ 9 h 1389"/>
                <a:gd name="T114" fmla="*/ 607 w 1265"/>
                <a:gd name="T115" fmla="*/ 10 h 1389"/>
                <a:gd name="T116" fmla="*/ 541 w 1265"/>
                <a:gd name="T117" fmla="*/ 63 h 1389"/>
                <a:gd name="T118" fmla="*/ 450 w 1265"/>
                <a:gd name="T119" fmla="*/ 134 h 1389"/>
                <a:gd name="T120" fmla="*/ 383 w 1265"/>
                <a:gd name="T121" fmla="*/ 187 h 1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5"/>
                <a:gd name="T184" fmla="*/ 0 h 1389"/>
                <a:gd name="T185" fmla="*/ 1265 w 1265"/>
                <a:gd name="T186" fmla="*/ 1389 h 1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5" h="1389">
                  <a:moveTo>
                    <a:pt x="370" y="299"/>
                  </a:moveTo>
                  <a:lnTo>
                    <a:pt x="373" y="303"/>
                  </a:lnTo>
                  <a:lnTo>
                    <a:pt x="381" y="316"/>
                  </a:lnTo>
                  <a:lnTo>
                    <a:pt x="393" y="335"/>
                  </a:lnTo>
                  <a:lnTo>
                    <a:pt x="408" y="359"/>
                  </a:lnTo>
                  <a:lnTo>
                    <a:pt x="426" y="389"/>
                  </a:lnTo>
                  <a:lnTo>
                    <a:pt x="445" y="421"/>
                  </a:lnTo>
                  <a:lnTo>
                    <a:pt x="465" y="456"/>
                  </a:lnTo>
                  <a:lnTo>
                    <a:pt x="487" y="491"/>
                  </a:lnTo>
                  <a:lnTo>
                    <a:pt x="508" y="527"/>
                  </a:lnTo>
                  <a:lnTo>
                    <a:pt x="529" y="563"/>
                  </a:lnTo>
                  <a:lnTo>
                    <a:pt x="548" y="595"/>
                  </a:lnTo>
                  <a:lnTo>
                    <a:pt x="565" y="625"/>
                  </a:lnTo>
                  <a:lnTo>
                    <a:pt x="578" y="649"/>
                  </a:lnTo>
                  <a:lnTo>
                    <a:pt x="589" y="668"/>
                  </a:lnTo>
                  <a:lnTo>
                    <a:pt x="596" y="681"/>
                  </a:lnTo>
                  <a:lnTo>
                    <a:pt x="599" y="685"/>
                  </a:lnTo>
                  <a:lnTo>
                    <a:pt x="597" y="687"/>
                  </a:lnTo>
                  <a:lnTo>
                    <a:pt x="594" y="691"/>
                  </a:lnTo>
                  <a:lnTo>
                    <a:pt x="589" y="694"/>
                  </a:lnTo>
                  <a:lnTo>
                    <a:pt x="581" y="697"/>
                  </a:lnTo>
                  <a:lnTo>
                    <a:pt x="572" y="698"/>
                  </a:lnTo>
                  <a:lnTo>
                    <a:pt x="562" y="697"/>
                  </a:lnTo>
                  <a:lnTo>
                    <a:pt x="547" y="693"/>
                  </a:lnTo>
                  <a:lnTo>
                    <a:pt x="530" y="684"/>
                  </a:lnTo>
                  <a:lnTo>
                    <a:pt x="529" y="684"/>
                  </a:lnTo>
                  <a:lnTo>
                    <a:pt x="525" y="681"/>
                  </a:lnTo>
                  <a:lnTo>
                    <a:pt x="517" y="678"/>
                  </a:lnTo>
                  <a:lnTo>
                    <a:pt x="507" y="673"/>
                  </a:lnTo>
                  <a:lnTo>
                    <a:pt x="495" y="668"/>
                  </a:lnTo>
                  <a:lnTo>
                    <a:pt x="481" y="661"/>
                  </a:lnTo>
                  <a:lnTo>
                    <a:pt x="465" y="653"/>
                  </a:lnTo>
                  <a:lnTo>
                    <a:pt x="446" y="645"/>
                  </a:lnTo>
                  <a:lnTo>
                    <a:pt x="428" y="635"/>
                  </a:lnTo>
                  <a:lnTo>
                    <a:pt x="407" y="625"/>
                  </a:lnTo>
                  <a:lnTo>
                    <a:pt x="385" y="616"/>
                  </a:lnTo>
                  <a:lnTo>
                    <a:pt x="362" y="604"/>
                  </a:lnTo>
                  <a:lnTo>
                    <a:pt x="338" y="593"/>
                  </a:lnTo>
                  <a:lnTo>
                    <a:pt x="314" y="581"/>
                  </a:lnTo>
                  <a:lnTo>
                    <a:pt x="289" y="569"/>
                  </a:lnTo>
                  <a:lnTo>
                    <a:pt x="264" y="557"/>
                  </a:lnTo>
                  <a:lnTo>
                    <a:pt x="239" y="545"/>
                  </a:lnTo>
                  <a:lnTo>
                    <a:pt x="214" y="534"/>
                  </a:lnTo>
                  <a:lnTo>
                    <a:pt x="190" y="522"/>
                  </a:lnTo>
                  <a:lnTo>
                    <a:pt x="167" y="511"/>
                  </a:lnTo>
                  <a:lnTo>
                    <a:pt x="144" y="500"/>
                  </a:lnTo>
                  <a:lnTo>
                    <a:pt x="122" y="489"/>
                  </a:lnTo>
                  <a:lnTo>
                    <a:pt x="101" y="481"/>
                  </a:lnTo>
                  <a:lnTo>
                    <a:pt x="81" y="471"/>
                  </a:lnTo>
                  <a:lnTo>
                    <a:pt x="64" y="463"/>
                  </a:lnTo>
                  <a:lnTo>
                    <a:pt x="48" y="455"/>
                  </a:lnTo>
                  <a:lnTo>
                    <a:pt x="34" y="448"/>
                  </a:lnTo>
                  <a:lnTo>
                    <a:pt x="22" y="443"/>
                  </a:lnTo>
                  <a:lnTo>
                    <a:pt x="13" y="439"/>
                  </a:lnTo>
                  <a:lnTo>
                    <a:pt x="6" y="435"/>
                  </a:lnTo>
                  <a:lnTo>
                    <a:pt x="1" y="433"/>
                  </a:lnTo>
                  <a:lnTo>
                    <a:pt x="0" y="433"/>
                  </a:lnTo>
                  <a:lnTo>
                    <a:pt x="5" y="440"/>
                  </a:lnTo>
                  <a:lnTo>
                    <a:pt x="14" y="458"/>
                  </a:lnTo>
                  <a:lnTo>
                    <a:pt x="28" y="484"/>
                  </a:lnTo>
                  <a:lnTo>
                    <a:pt x="44" y="512"/>
                  </a:lnTo>
                  <a:lnTo>
                    <a:pt x="61" y="542"/>
                  </a:lnTo>
                  <a:lnTo>
                    <a:pt x="74" y="568"/>
                  </a:lnTo>
                  <a:lnTo>
                    <a:pt x="85" y="589"/>
                  </a:lnTo>
                  <a:lnTo>
                    <a:pt x="90" y="599"/>
                  </a:lnTo>
                  <a:lnTo>
                    <a:pt x="93" y="602"/>
                  </a:lnTo>
                  <a:lnTo>
                    <a:pt x="100" y="606"/>
                  </a:lnTo>
                  <a:lnTo>
                    <a:pt x="110" y="613"/>
                  </a:lnTo>
                  <a:lnTo>
                    <a:pt x="125" y="622"/>
                  </a:lnTo>
                  <a:lnTo>
                    <a:pt x="142" y="632"/>
                  </a:lnTo>
                  <a:lnTo>
                    <a:pt x="163" y="645"/>
                  </a:lnTo>
                  <a:lnTo>
                    <a:pt x="187" y="659"/>
                  </a:lnTo>
                  <a:lnTo>
                    <a:pt x="212" y="674"/>
                  </a:lnTo>
                  <a:lnTo>
                    <a:pt x="240" y="691"/>
                  </a:lnTo>
                  <a:lnTo>
                    <a:pt x="270" y="709"/>
                  </a:lnTo>
                  <a:lnTo>
                    <a:pt x="302" y="727"/>
                  </a:lnTo>
                  <a:lnTo>
                    <a:pt x="334" y="747"/>
                  </a:lnTo>
                  <a:lnTo>
                    <a:pt x="369" y="766"/>
                  </a:lnTo>
                  <a:lnTo>
                    <a:pt x="404" y="787"/>
                  </a:lnTo>
                  <a:lnTo>
                    <a:pt x="439" y="808"/>
                  </a:lnTo>
                  <a:lnTo>
                    <a:pt x="474" y="828"/>
                  </a:lnTo>
                  <a:lnTo>
                    <a:pt x="510" y="850"/>
                  </a:lnTo>
                  <a:lnTo>
                    <a:pt x="546" y="870"/>
                  </a:lnTo>
                  <a:lnTo>
                    <a:pt x="580" y="891"/>
                  </a:lnTo>
                  <a:lnTo>
                    <a:pt x="614" y="910"/>
                  </a:lnTo>
                  <a:lnTo>
                    <a:pt x="648" y="929"/>
                  </a:lnTo>
                  <a:lnTo>
                    <a:pt x="679" y="947"/>
                  </a:lnTo>
                  <a:lnTo>
                    <a:pt x="708" y="964"/>
                  </a:lnTo>
                  <a:lnTo>
                    <a:pt x="736" y="981"/>
                  </a:lnTo>
                  <a:lnTo>
                    <a:pt x="762" y="996"/>
                  </a:lnTo>
                  <a:lnTo>
                    <a:pt x="785" y="1009"/>
                  </a:lnTo>
                  <a:lnTo>
                    <a:pt x="806" y="1021"/>
                  </a:lnTo>
                  <a:lnTo>
                    <a:pt x="822" y="1031"/>
                  </a:lnTo>
                  <a:lnTo>
                    <a:pt x="837" y="1039"/>
                  </a:lnTo>
                  <a:lnTo>
                    <a:pt x="847" y="1043"/>
                  </a:lnTo>
                  <a:lnTo>
                    <a:pt x="854" y="1048"/>
                  </a:lnTo>
                  <a:lnTo>
                    <a:pt x="856" y="1049"/>
                  </a:lnTo>
                  <a:lnTo>
                    <a:pt x="859" y="1052"/>
                  </a:lnTo>
                  <a:lnTo>
                    <a:pt x="866" y="1061"/>
                  </a:lnTo>
                  <a:lnTo>
                    <a:pt x="873" y="1073"/>
                  </a:lnTo>
                  <a:lnTo>
                    <a:pt x="882" y="1087"/>
                  </a:lnTo>
                  <a:lnTo>
                    <a:pt x="891" y="1101"/>
                  </a:lnTo>
                  <a:lnTo>
                    <a:pt x="898" y="1113"/>
                  </a:lnTo>
                  <a:lnTo>
                    <a:pt x="904" y="1122"/>
                  </a:lnTo>
                  <a:lnTo>
                    <a:pt x="906" y="1125"/>
                  </a:lnTo>
                  <a:lnTo>
                    <a:pt x="908" y="1128"/>
                  </a:lnTo>
                  <a:lnTo>
                    <a:pt x="913" y="1135"/>
                  </a:lnTo>
                  <a:lnTo>
                    <a:pt x="921" y="1145"/>
                  </a:lnTo>
                  <a:lnTo>
                    <a:pt x="929" y="1158"/>
                  </a:lnTo>
                  <a:lnTo>
                    <a:pt x="938" y="1170"/>
                  </a:lnTo>
                  <a:lnTo>
                    <a:pt x="946" y="1179"/>
                  </a:lnTo>
                  <a:lnTo>
                    <a:pt x="950" y="1186"/>
                  </a:lnTo>
                  <a:lnTo>
                    <a:pt x="952" y="1189"/>
                  </a:lnTo>
                  <a:lnTo>
                    <a:pt x="953" y="1190"/>
                  </a:lnTo>
                  <a:lnTo>
                    <a:pt x="957" y="1195"/>
                  </a:lnTo>
                  <a:lnTo>
                    <a:pt x="963" y="1203"/>
                  </a:lnTo>
                  <a:lnTo>
                    <a:pt x="971" y="1212"/>
                  </a:lnTo>
                  <a:lnTo>
                    <a:pt x="981" y="1223"/>
                  </a:lnTo>
                  <a:lnTo>
                    <a:pt x="992" y="1235"/>
                  </a:lnTo>
                  <a:lnTo>
                    <a:pt x="1004" y="1249"/>
                  </a:lnTo>
                  <a:lnTo>
                    <a:pt x="1018" y="1263"/>
                  </a:lnTo>
                  <a:lnTo>
                    <a:pt x="1033" y="1277"/>
                  </a:lnTo>
                  <a:lnTo>
                    <a:pt x="1047" y="1290"/>
                  </a:lnTo>
                  <a:lnTo>
                    <a:pt x="1062" y="1303"/>
                  </a:lnTo>
                  <a:lnTo>
                    <a:pt x="1077" y="1314"/>
                  </a:lnTo>
                  <a:lnTo>
                    <a:pt x="1092" y="1323"/>
                  </a:lnTo>
                  <a:lnTo>
                    <a:pt x="1106" y="1331"/>
                  </a:lnTo>
                  <a:lnTo>
                    <a:pt x="1120" y="1336"/>
                  </a:lnTo>
                  <a:lnTo>
                    <a:pt x="1132" y="1338"/>
                  </a:lnTo>
                  <a:lnTo>
                    <a:pt x="1153" y="1338"/>
                  </a:lnTo>
                  <a:lnTo>
                    <a:pt x="1164" y="1337"/>
                  </a:lnTo>
                  <a:lnTo>
                    <a:pt x="1170" y="1335"/>
                  </a:lnTo>
                  <a:lnTo>
                    <a:pt x="1171" y="1333"/>
                  </a:lnTo>
                  <a:lnTo>
                    <a:pt x="1170" y="1332"/>
                  </a:lnTo>
                  <a:lnTo>
                    <a:pt x="1170" y="1331"/>
                  </a:lnTo>
                  <a:lnTo>
                    <a:pt x="1171" y="1332"/>
                  </a:lnTo>
                  <a:lnTo>
                    <a:pt x="1176" y="1335"/>
                  </a:lnTo>
                  <a:lnTo>
                    <a:pt x="1181" y="1338"/>
                  </a:lnTo>
                  <a:lnTo>
                    <a:pt x="1186" y="1342"/>
                  </a:lnTo>
                  <a:lnTo>
                    <a:pt x="1193" y="1346"/>
                  </a:lnTo>
                  <a:lnTo>
                    <a:pt x="1200" y="1351"/>
                  </a:lnTo>
                  <a:lnTo>
                    <a:pt x="1206" y="1357"/>
                  </a:lnTo>
                  <a:lnTo>
                    <a:pt x="1214" y="1363"/>
                  </a:lnTo>
                  <a:lnTo>
                    <a:pt x="1222" y="1369"/>
                  </a:lnTo>
                  <a:lnTo>
                    <a:pt x="1230" y="1374"/>
                  </a:lnTo>
                  <a:lnTo>
                    <a:pt x="1237" y="1378"/>
                  </a:lnTo>
                  <a:lnTo>
                    <a:pt x="1244" y="1382"/>
                  </a:lnTo>
                  <a:lnTo>
                    <a:pt x="1251" y="1386"/>
                  </a:lnTo>
                  <a:lnTo>
                    <a:pt x="1256" y="1388"/>
                  </a:lnTo>
                  <a:lnTo>
                    <a:pt x="1260" y="1388"/>
                  </a:lnTo>
                  <a:lnTo>
                    <a:pt x="1263" y="1387"/>
                  </a:lnTo>
                  <a:lnTo>
                    <a:pt x="1264" y="1384"/>
                  </a:lnTo>
                  <a:lnTo>
                    <a:pt x="1264" y="1379"/>
                  </a:lnTo>
                  <a:lnTo>
                    <a:pt x="1263" y="1366"/>
                  </a:lnTo>
                  <a:lnTo>
                    <a:pt x="1261" y="1354"/>
                  </a:lnTo>
                  <a:lnTo>
                    <a:pt x="1259" y="1341"/>
                  </a:lnTo>
                  <a:lnTo>
                    <a:pt x="1258" y="1328"/>
                  </a:lnTo>
                  <a:lnTo>
                    <a:pt x="1256" y="1315"/>
                  </a:lnTo>
                  <a:lnTo>
                    <a:pt x="1253" y="1300"/>
                  </a:lnTo>
                  <a:lnTo>
                    <a:pt x="1249" y="1284"/>
                  </a:lnTo>
                  <a:lnTo>
                    <a:pt x="1244" y="1267"/>
                  </a:lnTo>
                  <a:lnTo>
                    <a:pt x="1241" y="1257"/>
                  </a:lnTo>
                  <a:lnTo>
                    <a:pt x="1237" y="1245"/>
                  </a:lnTo>
                  <a:lnTo>
                    <a:pt x="1231" y="1232"/>
                  </a:lnTo>
                  <a:lnTo>
                    <a:pt x="1225" y="1218"/>
                  </a:lnTo>
                  <a:lnTo>
                    <a:pt x="1218" y="1202"/>
                  </a:lnTo>
                  <a:lnTo>
                    <a:pt x="1211" y="1185"/>
                  </a:lnTo>
                  <a:lnTo>
                    <a:pt x="1202" y="1169"/>
                  </a:lnTo>
                  <a:lnTo>
                    <a:pt x="1195" y="1151"/>
                  </a:lnTo>
                  <a:lnTo>
                    <a:pt x="1185" y="1133"/>
                  </a:lnTo>
                  <a:lnTo>
                    <a:pt x="1176" y="1114"/>
                  </a:lnTo>
                  <a:lnTo>
                    <a:pt x="1166" y="1095"/>
                  </a:lnTo>
                  <a:lnTo>
                    <a:pt x="1156" y="1076"/>
                  </a:lnTo>
                  <a:lnTo>
                    <a:pt x="1146" y="1058"/>
                  </a:lnTo>
                  <a:lnTo>
                    <a:pt x="1135" y="1040"/>
                  </a:lnTo>
                  <a:lnTo>
                    <a:pt x="1126" y="1023"/>
                  </a:lnTo>
                  <a:lnTo>
                    <a:pt x="1115" y="1006"/>
                  </a:lnTo>
                  <a:lnTo>
                    <a:pt x="859" y="585"/>
                  </a:lnTo>
                  <a:lnTo>
                    <a:pt x="857" y="584"/>
                  </a:lnTo>
                  <a:lnTo>
                    <a:pt x="852" y="581"/>
                  </a:lnTo>
                  <a:lnTo>
                    <a:pt x="845" y="576"/>
                  </a:lnTo>
                  <a:lnTo>
                    <a:pt x="835" y="570"/>
                  </a:lnTo>
                  <a:lnTo>
                    <a:pt x="823" y="563"/>
                  </a:lnTo>
                  <a:lnTo>
                    <a:pt x="811" y="555"/>
                  </a:lnTo>
                  <a:lnTo>
                    <a:pt x="797" y="545"/>
                  </a:lnTo>
                  <a:lnTo>
                    <a:pt x="782" y="536"/>
                  </a:lnTo>
                  <a:lnTo>
                    <a:pt x="767" y="527"/>
                  </a:lnTo>
                  <a:lnTo>
                    <a:pt x="752" y="518"/>
                  </a:lnTo>
                  <a:lnTo>
                    <a:pt x="739" y="509"/>
                  </a:lnTo>
                  <a:lnTo>
                    <a:pt x="727" y="501"/>
                  </a:lnTo>
                  <a:lnTo>
                    <a:pt x="716" y="494"/>
                  </a:lnTo>
                  <a:lnTo>
                    <a:pt x="706" y="488"/>
                  </a:lnTo>
                  <a:lnTo>
                    <a:pt x="701" y="485"/>
                  </a:lnTo>
                  <a:lnTo>
                    <a:pt x="697" y="483"/>
                  </a:lnTo>
                  <a:lnTo>
                    <a:pt x="691" y="473"/>
                  </a:lnTo>
                  <a:lnTo>
                    <a:pt x="683" y="463"/>
                  </a:lnTo>
                  <a:lnTo>
                    <a:pt x="675" y="452"/>
                  </a:lnTo>
                  <a:lnTo>
                    <a:pt x="667" y="441"/>
                  </a:lnTo>
                  <a:lnTo>
                    <a:pt x="658" y="430"/>
                  </a:lnTo>
                  <a:lnTo>
                    <a:pt x="651" y="418"/>
                  </a:lnTo>
                  <a:lnTo>
                    <a:pt x="643" y="406"/>
                  </a:lnTo>
                  <a:lnTo>
                    <a:pt x="637" y="395"/>
                  </a:lnTo>
                  <a:lnTo>
                    <a:pt x="630" y="383"/>
                  </a:lnTo>
                  <a:lnTo>
                    <a:pt x="624" y="371"/>
                  </a:lnTo>
                  <a:lnTo>
                    <a:pt x="620" y="360"/>
                  </a:lnTo>
                  <a:lnTo>
                    <a:pt x="616" y="349"/>
                  </a:lnTo>
                  <a:lnTo>
                    <a:pt x="614" y="339"/>
                  </a:lnTo>
                  <a:lnTo>
                    <a:pt x="612" y="329"/>
                  </a:lnTo>
                  <a:lnTo>
                    <a:pt x="613" y="319"/>
                  </a:lnTo>
                  <a:lnTo>
                    <a:pt x="615" y="310"/>
                  </a:lnTo>
                  <a:lnTo>
                    <a:pt x="621" y="290"/>
                  </a:lnTo>
                  <a:lnTo>
                    <a:pt x="630" y="265"/>
                  </a:lnTo>
                  <a:lnTo>
                    <a:pt x="639" y="237"/>
                  </a:lnTo>
                  <a:lnTo>
                    <a:pt x="649" y="209"/>
                  </a:lnTo>
                  <a:lnTo>
                    <a:pt x="658" y="183"/>
                  </a:lnTo>
                  <a:lnTo>
                    <a:pt x="667" y="160"/>
                  </a:lnTo>
                  <a:lnTo>
                    <a:pt x="673" y="141"/>
                  </a:lnTo>
                  <a:lnTo>
                    <a:pt x="676" y="129"/>
                  </a:lnTo>
                  <a:lnTo>
                    <a:pt x="680" y="118"/>
                  </a:lnTo>
                  <a:lnTo>
                    <a:pt x="682" y="107"/>
                  </a:lnTo>
                  <a:lnTo>
                    <a:pt x="681" y="96"/>
                  </a:lnTo>
                  <a:lnTo>
                    <a:pt x="676" y="82"/>
                  </a:lnTo>
                  <a:lnTo>
                    <a:pt x="671" y="73"/>
                  </a:lnTo>
                  <a:lnTo>
                    <a:pt x="664" y="62"/>
                  </a:lnTo>
                  <a:lnTo>
                    <a:pt x="654" y="47"/>
                  </a:lnTo>
                  <a:lnTo>
                    <a:pt x="643" y="33"/>
                  </a:lnTo>
                  <a:lnTo>
                    <a:pt x="634" y="20"/>
                  </a:lnTo>
                  <a:lnTo>
                    <a:pt x="626" y="9"/>
                  </a:lnTo>
                  <a:lnTo>
                    <a:pt x="620" y="2"/>
                  </a:lnTo>
                  <a:lnTo>
                    <a:pt x="618" y="0"/>
                  </a:lnTo>
                  <a:lnTo>
                    <a:pt x="615" y="3"/>
                  </a:lnTo>
                  <a:lnTo>
                    <a:pt x="607" y="10"/>
                  </a:lnTo>
                  <a:lnTo>
                    <a:pt x="595" y="19"/>
                  </a:lnTo>
                  <a:lnTo>
                    <a:pt x="579" y="32"/>
                  </a:lnTo>
                  <a:lnTo>
                    <a:pt x="562" y="47"/>
                  </a:lnTo>
                  <a:lnTo>
                    <a:pt x="541" y="63"/>
                  </a:lnTo>
                  <a:lnTo>
                    <a:pt x="518" y="80"/>
                  </a:lnTo>
                  <a:lnTo>
                    <a:pt x="495" y="98"/>
                  </a:lnTo>
                  <a:lnTo>
                    <a:pt x="472" y="116"/>
                  </a:lnTo>
                  <a:lnTo>
                    <a:pt x="450" y="134"/>
                  </a:lnTo>
                  <a:lnTo>
                    <a:pt x="430" y="150"/>
                  </a:lnTo>
                  <a:lnTo>
                    <a:pt x="412" y="165"/>
                  </a:lnTo>
                  <a:lnTo>
                    <a:pt x="396" y="177"/>
                  </a:lnTo>
                  <a:lnTo>
                    <a:pt x="383" y="187"/>
                  </a:lnTo>
                  <a:lnTo>
                    <a:pt x="376" y="194"/>
                  </a:lnTo>
                  <a:lnTo>
                    <a:pt x="373" y="196"/>
                  </a:lnTo>
                  <a:lnTo>
                    <a:pt x="370" y="299"/>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9170" name="Freeform 149"/>
            <p:cNvSpPr>
              <a:spLocks/>
            </p:cNvSpPr>
            <p:nvPr/>
          </p:nvSpPr>
          <p:spPr bwMode="auto">
            <a:xfrm>
              <a:off x="1943" y="1419"/>
              <a:ext cx="1275" cy="1399"/>
            </a:xfrm>
            <a:custGeom>
              <a:avLst/>
              <a:gdLst>
                <a:gd name="T0" fmla="*/ 384 w 1275"/>
                <a:gd name="T1" fmla="*/ 318 h 1399"/>
                <a:gd name="T2" fmla="*/ 449 w 1275"/>
                <a:gd name="T3" fmla="*/ 424 h 1399"/>
                <a:gd name="T4" fmla="*/ 533 w 1275"/>
                <a:gd name="T5" fmla="*/ 567 h 1399"/>
                <a:gd name="T6" fmla="*/ 594 w 1275"/>
                <a:gd name="T7" fmla="*/ 673 h 1399"/>
                <a:gd name="T8" fmla="*/ 599 w 1275"/>
                <a:gd name="T9" fmla="*/ 696 h 1399"/>
                <a:gd name="T10" fmla="*/ 566 w 1275"/>
                <a:gd name="T11" fmla="*/ 702 h 1399"/>
                <a:gd name="T12" fmla="*/ 529 w 1275"/>
                <a:gd name="T13" fmla="*/ 686 h 1399"/>
                <a:gd name="T14" fmla="*/ 485 w 1275"/>
                <a:gd name="T15" fmla="*/ 666 h 1399"/>
                <a:gd name="T16" fmla="*/ 410 w 1275"/>
                <a:gd name="T17" fmla="*/ 630 h 1399"/>
                <a:gd name="T18" fmla="*/ 316 w 1275"/>
                <a:gd name="T19" fmla="*/ 585 h 1399"/>
                <a:gd name="T20" fmla="*/ 216 w 1275"/>
                <a:gd name="T21" fmla="*/ 538 h 1399"/>
                <a:gd name="T22" fmla="*/ 123 w 1275"/>
                <a:gd name="T23" fmla="*/ 493 h 1399"/>
                <a:gd name="T24" fmla="*/ 48 w 1275"/>
                <a:gd name="T25" fmla="*/ 458 h 1399"/>
                <a:gd name="T26" fmla="*/ 6 w 1275"/>
                <a:gd name="T27" fmla="*/ 438 h 1399"/>
                <a:gd name="T28" fmla="*/ 14 w 1275"/>
                <a:gd name="T29" fmla="*/ 461 h 1399"/>
                <a:gd name="T30" fmla="*/ 75 w 1275"/>
                <a:gd name="T31" fmla="*/ 572 h 1399"/>
                <a:gd name="T32" fmla="*/ 101 w 1275"/>
                <a:gd name="T33" fmla="*/ 610 h 1399"/>
                <a:gd name="T34" fmla="*/ 164 w 1275"/>
                <a:gd name="T35" fmla="*/ 650 h 1399"/>
                <a:gd name="T36" fmla="*/ 272 w 1275"/>
                <a:gd name="T37" fmla="*/ 714 h 1399"/>
                <a:gd name="T38" fmla="*/ 407 w 1275"/>
                <a:gd name="T39" fmla="*/ 793 h 1399"/>
                <a:gd name="T40" fmla="*/ 550 w 1275"/>
                <a:gd name="T41" fmla="*/ 876 h 1399"/>
                <a:gd name="T42" fmla="*/ 684 w 1275"/>
                <a:gd name="T43" fmla="*/ 954 h 1399"/>
                <a:gd name="T44" fmla="*/ 791 w 1275"/>
                <a:gd name="T45" fmla="*/ 1016 h 1399"/>
                <a:gd name="T46" fmla="*/ 854 w 1275"/>
                <a:gd name="T47" fmla="*/ 1051 h 1399"/>
                <a:gd name="T48" fmla="*/ 873 w 1275"/>
                <a:gd name="T49" fmla="*/ 1069 h 1399"/>
                <a:gd name="T50" fmla="*/ 905 w 1275"/>
                <a:gd name="T51" fmla="*/ 1121 h 1399"/>
                <a:gd name="T52" fmla="*/ 920 w 1275"/>
                <a:gd name="T53" fmla="*/ 1143 h 1399"/>
                <a:gd name="T54" fmla="*/ 953 w 1275"/>
                <a:gd name="T55" fmla="*/ 1187 h 1399"/>
                <a:gd name="T56" fmla="*/ 965 w 1275"/>
                <a:gd name="T57" fmla="*/ 1204 h 1399"/>
                <a:gd name="T58" fmla="*/ 1000 w 1275"/>
                <a:gd name="T59" fmla="*/ 1244 h 1399"/>
                <a:gd name="T60" fmla="*/ 1055 w 1275"/>
                <a:gd name="T61" fmla="*/ 1299 h 1399"/>
                <a:gd name="T62" fmla="*/ 1115 w 1275"/>
                <a:gd name="T63" fmla="*/ 1341 h 1399"/>
                <a:gd name="T64" fmla="*/ 1173 w 1275"/>
                <a:gd name="T65" fmla="*/ 1347 h 1399"/>
                <a:gd name="T66" fmla="*/ 1179 w 1275"/>
                <a:gd name="T67" fmla="*/ 1341 h 1399"/>
                <a:gd name="T68" fmla="*/ 1195 w 1275"/>
                <a:gd name="T69" fmla="*/ 1352 h 1399"/>
                <a:gd name="T70" fmla="*/ 1224 w 1275"/>
                <a:gd name="T71" fmla="*/ 1373 h 1399"/>
                <a:gd name="T72" fmla="*/ 1254 w 1275"/>
                <a:gd name="T73" fmla="*/ 1392 h 1399"/>
                <a:gd name="T74" fmla="*/ 1273 w 1275"/>
                <a:gd name="T75" fmla="*/ 1397 h 1399"/>
                <a:gd name="T76" fmla="*/ 1271 w 1275"/>
                <a:gd name="T77" fmla="*/ 1364 h 1399"/>
                <a:gd name="T78" fmla="*/ 1263 w 1275"/>
                <a:gd name="T79" fmla="*/ 1309 h 1399"/>
                <a:gd name="T80" fmla="*/ 1247 w 1275"/>
                <a:gd name="T81" fmla="*/ 1254 h 1399"/>
                <a:gd name="T82" fmla="*/ 1221 w 1275"/>
                <a:gd name="T83" fmla="*/ 1194 h 1399"/>
                <a:gd name="T84" fmla="*/ 1185 w 1275"/>
                <a:gd name="T85" fmla="*/ 1122 h 1399"/>
                <a:gd name="T86" fmla="*/ 1144 w 1275"/>
                <a:gd name="T87" fmla="*/ 1047 h 1399"/>
                <a:gd name="T88" fmla="*/ 864 w 1275"/>
                <a:gd name="T89" fmla="*/ 588 h 1399"/>
                <a:gd name="T90" fmla="*/ 830 w 1275"/>
                <a:gd name="T91" fmla="*/ 567 h 1399"/>
                <a:gd name="T92" fmla="*/ 773 w 1275"/>
                <a:gd name="T93" fmla="*/ 531 h 1399"/>
                <a:gd name="T94" fmla="*/ 722 w 1275"/>
                <a:gd name="T95" fmla="*/ 498 h 1399"/>
                <a:gd name="T96" fmla="*/ 696 w 1275"/>
                <a:gd name="T97" fmla="*/ 476 h 1399"/>
                <a:gd name="T98" fmla="*/ 663 w 1275"/>
                <a:gd name="T99" fmla="*/ 433 h 1399"/>
                <a:gd name="T100" fmla="*/ 635 w 1275"/>
                <a:gd name="T101" fmla="*/ 386 h 1399"/>
                <a:gd name="T102" fmla="*/ 619 w 1275"/>
                <a:gd name="T103" fmla="*/ 341 h 1399"/>
                <a:gd name="T104" fmla="*/ 626 w 1275"/>
                <a:gd name="T105" fmla="*/ 292 h 1399"/>
                <a:gd name="T106" fmla="*/ 663 w 1275"/>
                <a:gd name="T107" fmla="*/ 184 h 1399"/>
                <a:gd name="T108" fmla="*/ 685 w 1275"/>
                <a:gd name="T109" fmla="*/ 119 h 1399"/>
                <a:gd name="T110" fmla="*/ 676 w 1275"/>
                <a:gd name="T111" fmla="*/ 74 h 1399"/>
                <a:gd name="T112" fmla="*/ 639 w 1275"/>
                <a:gd name="T113" fmla="*/ 20 h 1399"/>
                <a:gd name="T114" fmla="*/ 620 w 1275"/>
                <a:gd name="T115" fmla="*/ 3 h 1399"/>
                <a:gd name="T116" fmla="*/ 566 w 1275"/>
                <a:gd name="T117" fmla="*/ 47 h 1399"/>
                <a:gd name="T118" fmla="*/ 476 w 1275"/>
                <a:gd name="T119" fmla="*/ 117 h 1399"/>
                <a:gd name="T120" fmla="*/ 399 w 1275"/>
                <a:gd name="T121" fmla="*/ 178 h 1399"/>
                <a:gd name="T122" fmla="*/ 373 w 1275"/>
                <a:gd name="T123" fmla="*/ 301 h 13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5"/>
                <a:gd name="T187" fmla="*/ 0 h 1399"/>
                <a:gd name="T188" fmla="*/ 1275 w 1275"/>
                <a:gd name="T189" fmla="*/ 1399 h 1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5" h="1399">
                  <a:moveTo>
                    <a:pt x="373" y="301"/>
                  </a:moveTo>
                  <a:lnTo>
                    <a:pt x="373" y="301"/>
                  </a:lnTo>
                  <a:lnTo>
                    <a:pt x="376" y="305"/>
                  </a:lnTo>
                  <a:lnTo>
                    <a:pt x="384" y="318"/>
                  </a:lnTo>
                  <a:lnTo>
                    <a:pt x="396" y="337"/>
                  </a:lnTo>
                  <a:lnTo>
                    <a:pt x="411" y="362"/>
                  </a:lnTo>
                  <a:lnTo>
                    <a:pt x="429" y="392"/>
                  </a:lnTo>
                  <a:lnTo>
                    <a:pt x="449" y="424"/>
                  </a:lnTo>
                  <a:lnTo>
                    <a:pt x="469" y="459"/>
                  </a:lnTo>
                  <a:lnTo>
                    <a:pt x="491" y="495"/>
                  </a:lnTo>
                  <a:lnTo>
                    <a:pt x="512" y="531"/>
                  </a:lnTo>
                  <a:lnTo>
                    <a:pt x="533" y="567"/>
                  </a:lnTo>
                  <a:lnTo>
                    <a:pt x="552" y="599"/>
                  </a:lnTo>
                  <a:lnTo>
                    <a:pt x="569" y="629"/>
                  </a:lnTo>
                  <a:lnTo>
                    <a:pt x="583" y="654"/>
                  </a:lnTo>
                  <a:lnTo>
                    <a:pt x="594" y="673"/>
                  </a:lnTo>
                  <a:lnTo>
                    <a:pt x="601" y="686"/>
                  </a:lnTo>
                  <a:lnTo>
                    <a:pt x="604" y="690"/>
                  </a:lnTo>
                  <a:lnTo>
                    <a:pt x="602" y="692"/>
                  </a:lnTo>
                  <a:lnTo>
                    <a:pt x="599" y="696"/>
                  </a:lnTo>
                  <a:lnTo>
                    <a:pt x="594" y="699"/>
                  </a:lnTo>
                  <a:lnTo>
                    <a:pt x="586" y="702"/>
                  </a:lnTo>
                  <a:lnTo>
                    <a:pt x="577" y="703"/>
                  </a:lnTo>
                  <a:lnTo>
                    <a:pt x="566" y="702"/>
                  </a:lnTo>
                  <a:lnTo>
                    <a:pt x="551" y="698"/>
                  </a:lnTo>
                  <a:lnTo>
                    <a:pt x="534" y="689"/>
                  </a:lnTo>
                  <a:lnTo>
                    <a:pt x="533" y="689"/>
                  </a:lnTo>
                  <a:lnTo>
                    <a:pt x="529" y="686"/>
                  </a:lnTo>
                  <a:lnTo>
                    <a:pt x="521" y="683"/>
                  </a:lnTo>
                  <a:lnTo>
                    <a:pt x="511" y="678"/>
                  </a:lnTo>
                  <a:lnTo>
                    <a:pt x="499" y="673"/>
                  </a:lnTo>
                  <a:lnTo>
                    <a:pt x="485" y="666"/>
                  </a:lnTo>
                  <a:lnTo>
                    <a:pt x="469" y="658"/>
                  </a:lnTo>
                  <a:lnTo>
                    <a:pt x="450" y="650"/>
                  </a:lnTo>
                  <a:lnTo>
                    <a:pt x="431" y="640"/>
                  </a:lnTo>
                  <a:lnTo>
                    <a:pt x="410" y="630"/>
                  </a:lnTo>
                  <a:lnTo>
                    <a:pt x="388" y="620"/>
                  </a:lnTo>
                  <a:lnTo>
                    <a:pt x="365" y="608"/>
                  </a:lnTo>
                  <a:lnTo>
                    <a:pt x="341" y="597"/>
                  </a:lnTo>
                  <a:lnTo>
                    <a:pt x="316" y="585"/>
                  </a:lnTo>
                  <a:lnTo>
                    <a:pt x="291" y="573"/>
                  </a:lnTo>
                  <a:lnTo>
                    <a:pt x="266" y="561"/>
                  </a:lnTo>
                  <a:lnTo>
                    <a:pt x="241" y="549"/>
                  </a:lnTo>
                  <a:lnTo>
                    <a:pt x="216" y="538"/>
                  </a:lnTo>
                  <a:lnTo>
                    <a:pt x="192" y="526"/>
                  </a:lnTo>
                  <a:lnTo>
                    <a:pt x="168" y="515"/>
                  </a:lnTo>
                  <a:lnTo>
                    <a:pt x="145" y="504"/>
                  </a:lnTo>
                  <a:lnTo>
                    <a:pt x="123" y="493"/>
                  </a:lnTo>
                  <a:lnTo>
                    <a:pt x="102" y="484"/>
                  </a:lnTo>
                  <a:lnTo>
                    <a:pt x="82" y="474"/>
                  </a:lnTo>
                  <a:lnTo>
                    <a:pt x="65" y="466"/>
                  </a:lnTo>
                  <a:lnTo>
                    <a:pt x="48" y="458"/>
                  </a:lnTo>
                  <a:lnTo>
                    <a:pt x="34" y="451"/>
                  </a:lnTo>
                  <a:lnTo>
                    <a:pt x="22" y="446"/>
                  </a:lnTo>
                  <a:lnTo>
                    <a:pt x="13" y="442"/>
                  </a:lnTo>
                  <a:lnTo>
                    <a:pt x="6" y="438"/>
                  </a:lnTo>
                  <a:lnTo>
                    <a:pt x="1" y="436"/>
                  </a:lnTo>
                  <a:lnTo>
                    <a:pt x="0" y="436"/>
                  </a:lnTo>
                  <a:lnTo>
                    <a:pt x="5" y="443"/>
                  </a:lnTo>
                  <a:lnTo>
                    <a:pt x="14" y="461"/>
                  </a:lnTo>
                  <a:lnTo>
                    <a:pt x="28" y="487"/>
                  </a:lnTo>
                  <a:lnTo>
                    <a:pt x="44" y="516"/>
                  </a:lnTo>
                  <a:lnTo>
                    <a:pt x="61" y="546"/>
                  </a:lnTo>
                  <a:lnTo>
                    <a:pt x="75" y="572"/>
                  </a:lnTo>
                  <a:lnTo>
                    <a:pt x="86" y="593"/>
                  </a:lnTo>
                  <a:lnTo>
                    <a:pt x="91" y="603"/>
                  </a:lnTo>
                  <a:lnTo>
                    <a:pt x="94" y="606"/>
                  </a:lnTo>
                  <a:lnTo>
                    <a:pt x="101" y="610"/>
                  </a:lnTo>
                  <a:lnTo>
                    <a:pt x="111" y="617"/>
                  </a:lnTo>
                  <a:lnTo>
                    <a:pt x="126" y="626"/>
                  </a:lnTo>
                  <a:lnTo>
                    <a:pt x="143" y="637"/>
                  </a:lnTo>
                  <a:lnTo>
                    <a:pt x="164" y="650"/>
                  </a:lnTo>
                  <a:lnTo>
                    <a:pt x="188" y="664"/>
                  </a:lnTo>
                  <a:lnTo>
                    <a:pt x="214" y="679"/>
                  </a:lnTo>
                  <a:lnTo>
                    <a:pt x="242" y="696"/>
                  </a:lnTo>
                  <a:lnTo>
                    <a:pt x="272" y="714"/>
                  </a:lnTo>
                  <a:lnTo>
                    <a:pt x="304" y="732"/>
                  </a:lnTo>
                  <a:lnTo>
                    <a:pt x="337" y="752"/>
                  </a:lnTo>
                  <a:lnTo>
                    <a:pt x="372" y="772"/>
                  </a:lnTo>
                  <a:lnTo>
                    <a:pt x="407" y="793"/>
                  </a:lnTo>
                  <a:lnTo>
                    <a:pt x="442" y="814"/>
                  </a:lnTo>
                  <a:lnTo>
                    <a:pt x="478" y="834"/>
                  </a:lnTo>
                  <a:lnTo>
                    <a:pt x="514" y="856"/>
                  </a:lnTo>
                  <a:lnTo>
                    <a:pt x="550" y="876"/>
                  </a:lnTo>
                  <a:lnTo>
                    <a:pt x="585" y="897"/>
                  </a:lnTo>
                  <a:lnTo>
                    <a:pt x="619" y="917"/>
                  </a:lnTo>
                  <a:lnTo>
                    <a:pt x="653" y="936"/>
                  </a:lnTo>
                  <a:lnTo>
                    <a:pt x="684" y="954"/>
                  </a:lnTo>
                  <a:lnTo>
                    <a:pt x="714" y="971"/>
                  </a:lnTo>
                  <a:lnTo>
                    <a:pt x="742" y="988"/>
                  </a:lnTo>
                  <a:lnTo>
                    <a:pt x="768" y="1003"/>
                  </a:lnTo>
                  <a:lnTo>
                    <a:pt x="791" y="1016"/>
                  </a:lnTo>
                  <a:lnTo>
                    <a:pt x="812" y="1028"/>
                  </a:lnTo>
                  <a:lnTo>
                    <a:pt x="829" y="1038"/>
                  </a:lnTo>
                  <a:lnTo>
                    <a:pt x="844" y="1046"/>
                  </a:lnTo>
                  <a:lnTo>
                    <a:pt x="854" y="1051"/>
                  </a:lnTo>
                  <a:lnTo>
                    <a:pt x="861" y="1056"/>
                  </a:lnTo>
                  <a:lnTo>
                    <a:pt x="863" y="1057"/>
                  </a:lnTo>
                  <a:lnTo>
                    <a:pt x="866" y="1060"/>
                  </a:lnTo>
                  <a:lnTo>
                    <a:pt x="873" y="1069"/>
                  </a:lnTo>
                  <a:lnTo>
                    <a:pt x="880" y="1081"/>
                  </a:lnTo>
                  <a:lnTo>
                    <a:pt x="889" y="1095"/>
                  </a:lnTo>
                  <a:lnTo>
                    <a:pt x="898" y="1109"/>
                  </a:lnTo>
                  <a:lnTo>
                    <a:pt x="905" y="1121"/>
                  </a:lnTo>
                  <a:lnTo>
                    <a:pt x="911" y="1130"/>
                  </a:lnTo>
                  <a:lnTo>
                    <a:pt x="913" y="1133"/>
                  </a:lnTo>
                  <a:lnTo>
                    <a:pt x="915" y="1136"/>
                  </a:lnTo>
                  <a:lnTo>
                    <a:pt x="920" y="1143"/>
                  </a:lnTo>
                  <a:lnTo>
                    <a:pt x="928" y="1153"/>
                  </a:lnTo>
                  <a:lnTo>
                    <a:pt x="936" y="1166"/>
                  </a:lnTo>
                  <a:lnTo>
                    <a:pt x="945" y="1178"/>
                  </a:lnTo>
                  <a:lnTo>
                    <a:pt x="953" y="1187"/>
                  </a:lnTo>
                  <a:lnTo>
                    <a:pt x="958" y="1195"/>
                  </a:lnTo>
                  <a:lnTo>
                    <a:pt x="960" y="1198"/>
                  </a:lnTo>
                  <a:lnTo>
                    <a:pt x="961" y="1199"/>
                  </a:lnTo>
                  <a:lnTo>
                    <a:pt x="965" y="1204"/>
                  </a:lnTo>
                  <a:lnTo>
                    <a:pt x="971" y="1212"/>
                  </a:lnTo>
                  <a:lnTo>
                    <a:pt x="979" y="1221"/>
                  </a:lnTo>
                  <a:lnTo>
                    <a:pt x="989" y="1232"/>
                  </a:lnTo>
                  <a:lnTo>
                    <a:pt x="1000" y="1244"/>
                  </a:lnTo>
                  <a:lnTo>
                    <a:pt x="1012" y="1258"/>
                  </a:lnTo>
                  <a:lnTo>
                    <a:pt x="1026" y="1272"/>
                  </a:lnTo>
                  <a:lnTo>
                    <a:pt x="1041" y="1286"/>
                  </a:lnTo>
                  <a:lnTo>
                    <a:pt x="1055" y="1299"/>
                  </a:lnTo>
                  <a:lnTo>
                    <a:pt x="1070" y="1312"/>
                  </a:lnTo>
                  <a:lnTo>
                    <a:pt x="1086" y="1323"/>
                  </a:lnTo>
                  <a:lnTo>
                    <a:pt x="1101" y="1333"/>
                  </a:lnTo>
                  <a:lnTo>
                    <a:pt x="1115" y="1341"/>
                  </a:lnTo>
                  <a:lnTo>
                    <a:pt x="1129" y="1346"/>
                  </a:lnTo>
                  <a:lnTo>
                    <a:pt x="1141" y="1348"/>
                  </a:lnTo>
                  <a:lnTo>
                    <a:pt x="1162" y="1348"/>
                  </a:lnTo>
                  <a:lnTo>
                    <a:pt x="1173" y="1347"/>
                  </a:lnTo>
                  <a:lnTo>
                    <a:pt x="1179" y="1345"/>
                  </a:lnTo>
                  <a:lnTo>
                    <a:pt x="1180" y="1343"/>
                  </a:lnTo>
                  <a:lnTo>
                    <a:pt x="1179" y="1342"/>
                  </a:lnTo>
                  <a:lnTo>
                    <a:pt x="1179" y="1341"/>
                  </a:lnTo>
                  <a:lnTo>
                    <a:pt x="1180" y="1342"/>
                  </a:lnTo>
                  <a:lnTo>
                    <a:pt x="1185" y="1345"/>
                  </a:lnTo>
                  <a:lnTo>
                    <a:pt x="1190" y="1348"/>
                  </a:lnTo>
                  <a:lnTo>
                    <a:pt x="1195" y="1352"/>
                  </a:lnTo>
                  <a:lnTo>
                    <a:pt x="1202" y="1356"/>
                  </a:lnTo>
                  <a:lnTo>
                    <a:pt x="1209" y="1361"/>
                  </a:lnTo>
                  <a:lnTo>
                    <a:pt x="1216" y="1367"/>
                  </a:lnTo>
                  <a:lnTo>
                    <a:pt x="1224" y="1373"/>
                  </a:lnTo>
                  <a:lnTo>
                    <a:pt x="1232" y="1379"/>
                  </a:lnTo>
                  <a:lnTo>
                    <a:pt x="1240" y="1384"/>
                  </a:lnTo>
                  <a:lnTo>
                    <a:pt x="1247" y="1388"/>
                  </a:lnTo>
                  <a:lnTo>
                    <a:pt x="1254" y="1392"/>
                  </a:lnTo>
                  <a:lnTo>
                    <a:pt x="1261" y="1396"/>
                  </a:lnTo>
                  <a:lnTo>
                    <a:pt x="1266" y="1398"/>
                  </a:lnTo>
                  <a:lnTo>
                    <a:pt x="1270" y="1398"/>
                  </a:lnTo>
                  <a:lnTo>
                    <a:pt x="1273" y="1397"/>
                  </a:lnTo>
                  <a:lnTo>
                    <a:pt x="1274" y="1394"/>
                  </a:lnTo>
                  <a:lnTo>
                    <a:pt x="1274" y="1389"/>
                  </a:lnTo>
                  <a:lnTo>
                    <a:pt x="1273" y="1376"/>
                  </a:lnTo>
                  <a:lnTo>
                    <a:pt x="1271" y="1364"/>
                  </a:lnTo>
                  <a:lnTo>
                    <a:pt x="1269" y="1351"/>
                  </a:lnTo>
                  <a:lnTo>
                    <a:pt x="1268" y="1338"/>
                  </a:lnTo>
                  <a:lnTo>
                    <a:pt x="1266" y="1324"/>
                  </a:lnTo>
                  <a:lnTo>
                    <a:pt x="1263" y="1309"/>
                  </a:lnTo>
                  <a:lnTo>
                    <a:pt x="1259" y="1293"/>
                  </a:lnTo>
                  <a:lnTo>
                    <a:pt x="1254" y="1276"/>
                  </a:lnTo>
                  <a:lnTo>
                    <a:pt x="1251" y="1266"/>
                  </a:lnTo>
                  <a:lnTo>
                    <a:pt x="1247" y="1254"/>
                  </a:lnTo>
                  <a:lnTo>
                    <a:pt x="1241" y="1241"/>
                  </a:lnTo>
                  <a:lnTo>
                    <a:pt x="1235" y="1227"/>
                  </a:lnTo>
                  <a:lnTo>
                    <a:pt x="1228" y="1211"/>
                  </a:lnTo>
                  <a:lnTo>
                    <a:pt x="1221" y="1194"/>
                  </a:lnTo>
                  <a:lnTo>
                    <a:pt x="1212" y="1177"/>
                  </a:lnTo>
                  <a:lnTo>
                    <a:pt x="1204" y="1159"/>
                  </a:lnTo>
                  <a:lnTo>
                    <a:pt x="1194" y="1141"/>
                  </a:lnTo>
                  <a:lnTo>
                    <a:pt x="1185" y="1122"/>
                  </a:lnTo>
                  <a:lnTo>
                    <a:pt x="1175" y="1103"/>
                  </a:lnTo>
                  <a:lnTo>
                    <a:pt x="1165" y="1084"/>
                  </a:lnTo>
                  <a:lnTo>
                    <a:pt x="1155" y="1066"/>
                  </a:lnTo>
                  <a:lnTo>
                    <a:pt x="1144" y="1047"/>
                  </a:lnTo>
                  <a:lnTo>
                    <a:pt x="1135" y="1030"/>
                  </a:lnTo>
                  <a:lnTo>
                    <a:pt x="1124" y="1013"/>
                  </a:lnTo>
                  <a:lnTo>
                    <a:pt x="866" y="589"/>
                  </a:lnTo>
                  <a:lnTo>
                    <a:pt x="864" y="588"/>
                  </a:lnTo>
                  <a:lnTo>
                    <a:pt x="859" y="585"/>
                  </a:lnTo>
                  <a:lnTo>
                    <a:pt x="852" y="580"/>
                  </a:lnTo>
                  <a:lnTo>
                    <a:pt x="842" y="574"/>
                  </a:lnTo>
                  <a:lnTo>
                    <a:pt x="830" y="567"/>
                  </a:lnTo>
                  <a:lnTo>
                    <a:pt x="817" y="559"/>
                  </a:lnTo>
                  <a:lnTo>
                    <a:pt x="803" y="549"/>
                  </a:lnTo>
                  <a:lnTo>
                    <a:pt x="788" y="540"/>
                  </a:lnTo>
                  <a:lnTo>
                    <a:pt x="773" y="531"/>
                  </a:lnTo>
                  <a:lnTo>
                    <a:pt x="758" y="522"/>
                  </a:lnTo>
                  <a:lnTo>
                    <a:pt x="745" y="513"/>
                  </a:lnTo>
                  <a:lnTo>
                    <a:pt x="733" y="505"/>
                  </a:lnTo>
                  <a:lnTo>
                    <a:pt x="722" y="498"/>
                  </a:lnTo>
                  <a:lnTo>
                    <a:pt x="712" y="492"/>
                  </a:lnTo>
                  <a:lnTo>
                    <a:pt x="707" y="488"/>
                  </a:lnTo>
                  <a:lnTo>
                    <a:pt x="703" y="486"/>
                  </a:lnTo>
                  <a:lnTo>
                    <a:pt x="696" y="476"/>
                  </a:lnTo>
                  <a:lnTo>
                    <a:pt x="688" y="466"/>
                  </a:lnTo>
                  <a:lnTo>
                    <a:pt x="680" y="455"/>
                  </a:lnTo>
                  <a:lnTo>
                    <a:pt x="672" y="444"/>
                  </a:lnTo>
                  <a:lnTo>
                    <a:pt x="663" y="433"/>
                  </a:lnTo>
                  <a:lnTo>
                    <a:pt x="656" y="421"/>
                  </a:lnTo>
                  <a:lnTo>
                    <a:pt x="648" y="409"/>
                  </a:lnTo>
                  <a:lnTo>
                    <a:pt x="642" y="398"/>
                  </a:lnTo>
                  <a:lnTo>
                    <a:pt x="635" y="386"/>
                  </a:lnTo>
                  <a:lnTo>
                    <a:pt x="629" y="374"/>
                  </a:lnTo>
                  <a:lnTo>
                    <a:pt x="625" y="363"/>
                  </a:lnTo>
                  <a:lnTo>
                    <a:pt x="621" y="352"/>
                  </a:lnTo>
                  <a:lnTo>
                    <a:pt x="619" y="341"/>
                  </a:lnTo>
                  <a:lnTo>
                    <a:pt x="617" y="331"/>
                  </a:lnTo>
                  <a:lnTo>
                    <a:pt x="618" y="321"/>
                  </a:lnTo>
                  <a:lnTo>
                    <a:pt x="620" y="312"/>
                  </a:lnTo>
                  <a:lnTo>
                    <a:pt x="626" y="292"/>
                  </a:lnTo>
                  <a:lnTo>
                    <a:pt x="635" y="267"/>
                  </a:lnTo>
                  <a:lnTo>
                    <a:pt x="644" y="239"/>
                  </a:lnTo>
                  <a:lnTo>
                    <a:pt x="654" y="211"/>
                  </a:lnTo>
                  <a:lnTo>
                    <a:pt x="663" y="184"/>
                  </a:lnTo>
                  <a:lnTo>
                    <a:pt x="672" y="161"/>
                  </a:lnTo>
                  <a:lnTo>
                    <a:pt x="678" y="142"/>
                  </a:lnTo>
                  <a:lnTo>
                    <a:pt x="681" y="130"/>
                  </a:lnTo>
                  <a:lnTo>
                    <a:pt x="685" y="119"/>
                  </a:lnTo>
                  <a:lnTo>
                    <a:pt x="687" y="108"/>
                  </a:lnTo>
                  <a:lnTo>
                    <a:pt x="686" y="97"/>
                  </a:lnTo>
                  <a:lnTo>
                    <a:pt x="681" y="83"/>
                  </a:lnTo>
                  <a:lnTo>
                    <a:pt x="676" y="74"/>
                  </a:lnTo>
                  <a:lnTo>
                    <a:pt x="669" y="62"/>
                  </a:lnTo>
                  <a:lnTo>
                    <a:pt x="659" y="47"/>
                  </a:lnTo>
                  <a:lnTo>
                    <a:pt x="648" y="33"/>
                  </a:lnTo>
                  <a:lnTo>
                    <a:pt x="639" y="20"/>
                  </a:lnTo>
                  <a:lnTo>
                    <a:pt x="631" y="9"/>
                  </a:lnTo>
                  <a:lnTo>
                    <a:pt x="625" y="2"/>
                  </a:lnTo>
                  <a:lnTo>
                    <a:pt x="623" y="0"/>
                  </a:lnTo>
                  <a:lnTo>
                    <a:pt x="620" y="3"/>
                  </a:lnTo>
                  <a:lnTo>
                    <a:pt x="612" y="10"/>
                  </a:lnTo>
                  <a:lnTo>
                    <a:pt x="600" y="19"/>
                  </a:lnTo>
                  <a:lnTo>
                    <a:pt x="584" y="32"/>
                  </a:lnTo>
                  <a:lnTo>
                    <a:pt x="566" y="47"/>
                  </a:lnTo>
                  <a:lnTo>
                    <a:pt x="545" y="63"/>
                  </a:lnTo>
                  <a:lnTo>
                    <a:pt x="522" y="81"/>
                  </a:lnTo>
                  <a:lnTo>
                    <a:pt x="499" y="99"/>
                  </a:lnTo>
                  <a:lnTo>
                    <a:pt x="476" y="117"/>
                  </a:lnTo>
                  <a:lnTo>
                    <a:pt x="454" y="135"/>
                  </a:lnTo>
                  <a:lnTo>
                    <a:pt x="433" y="151"/>
                  </a:lnTo>
                  <a:lnTo>
                    <a:pt x="415" y="166"/>
                  </a:lnTo>
                  <a:lnTo>
                    <a:pt x="399" y="178"/>
                  </a:lnTo>
                  <a:lnTo>
                    <a:pt x="386" y="188"/>
                  </a:lnTo>
                  <a:lnTo>
                    <a:pt x="379" y="195"/>
                  </a:lnTo>
                  <a:lnTo>
                    <a:pt x="376" y="197"/>
                  </a:lnTo>
                  <a:lnTo>
                    <a:pt x="373" y="30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71" name="Freeform 150"/>
            <p:cNvSpPr>
              <a:spLocks/>
            </p:cNvSpPr>
            <p:nvPr/>
          </p:nvSpPr>
          <p:spPr bwMode="auto">
            <a:xfrm>
              <a:off x="2302" y="1694"/>
              <a:ext cx="844" cy="1084"/>
            </a:xfrm>
            <a:custGeom>
              <a:avLst/>
              <a:gdLst>
                <a:gd name="T0" fmla="*/ 125 w 844"/>
                <a:gd name="T1" fmla="*/ 114 h 1084"/>
                <a:gd name="T2" fmla="*/ 173 w 844"/>
                <a:gd name="T3" fmla="*/ 179 h 1084"/>
                <a:gd name="T4" fmla="*/ 222 w 844"/>
                <a:gd name="T5" fmla="*/ 246 h 1084"/>
                <a:gd name="T6" fmla="*/ 275 w 844"/>
                <a:gd name="T7" fmla="*/ 317 h 1084"/>
                <a:gd name="T8" fmla="*/ 326 w 844"/>
                <a:gd name="T9" fmla="*/ 388 h 1084"/>
                <a:gd name="T10" fmla="*/ 379 w 844"/>
                <a:gd name="T11" fmla="*/ 462 h 1084"/>
                <a:gd name="T12" fmla="*/ 432 w 844"/>
                <a:gd name="T13" fmla="*/ 534 h 1084"/>
                <a:gd name="T14" fmla="*/ 483 w 844"/>
                <a:gd name="T15" fmla="*/ 605 h 1084"/>
                <a:gd name="T16" fmla="*/ 535 w 844"/>
                <a:gd name="T17" fmla="*/ 675 h 1084"/>
                <a:gd name="T18" fmla="*/ 584 w 844"/>
                <a:gd name="T19" fmla="*/ 742 h 1084"/>
                <a:gd name="T20" fmla="*/ 632 w 844"/>
                <a:gd name="T21" fmla="*/ 805 h 1084"/>
                <a:gd name="T22" fmla="*/ 678 w 844"/>
                <a:gd name="T23" fmla="*/ 864 h 1084"/>
                <a:gd name="T24" fmla="*/ 720 w 844"/>
                <a:gd name="T25" fmla="*/ 917 h 1084"/>
                <a:gd name="T26" fmla="*/ 760 w 844"/>
                <a:gd name="T27" fmla="*/ 963 h 1084"/>
                <a:gd name="T28" fmla="*/ 797 w 844"/>
                <a:gd name="T29" fmla="*/ 1003 h 1084"/>
                <a:gd name="T30" fmla="*/ 829 w 844"/>
                <a:gd name="T31" fmla="*/ 1034 h 1084"/>
                <a:gd name="T32" fmla="*/ 840 w 844"/>
                <a:gd name="T33" fmla="*/ 1052 h 1084"/>
                <a:gd name="T34" fmla="*/ 836 w 844"/>
                <a:gd name="T35" fmla="*/ 1063 h 1084"/>
                <a:gd name="T36" fmla="*/ 830 w 844"/>
                <a:gd name="T37" fmla="*/ 1072 h 1084"/>
                <a:gd name="T38" fmla="*/ 824 w 844"/>
                <a:gd name="T39" fmla="*/ 1079 h 1084"/>
                <a:gd name="T40" fmla="*/ 814 w 844"/>
                <a:gd name="T41" fmla="*/ 1083 h 1084"/>
                <a:gd name="T42" fmla="*/ 801 w 844"/>
                <a:gd name="T43" fmla="*/ 1083 h 1084"/>
                <a:gd name="T44" fmla="*/ 782 w 844"/>
                <a:gd name="T45" fmla="*/ 1079 h 1084"/>
                <a:gd name="T46" fmla="*/ 757 w 844"/>
                <a:gd name="T47" fmla="*/ 1068 h 1084"/>
                <a:gd name="T48" fmla="*/ 725 w 844"/>
                <a:gd name="T49" fmla="*/ 1052 h 1084"/>
                <a:gd name="T50" fmla="*/ 695 w 844"/>
                <a:gd name="T51" fmla="*/ 1030 h 1084"/>
                <a:gd name="T52" fmla="*/ 665 w 844"/>
                <a:gd name="T53" fmla="*/ 1003 h 1084"/>
                <a:gd name="T54" fmla="*/ 636 w 844"/>
                <a:gd name="T55" fmla="*/ 971 h 1084"/>
                <a:gd name="T56" fmla="*/ 608 w 844"/>
                <a:gd name="T57" fmla="*/ 935 h 1084"/>
                <a:gd name="T58" fmla="*/ 580 w 844"/>
                <a:gd name="T59" fmla="*/ 897 h 1084"/>
                <a:gd name="T60" fmla="*/ 550 w 844"/>
                <a:gd name="T61" fmla="*/ 854 h 1084"/>
                <a:gd name="T62" fmla="*/ 521 w 844"/>
                <a:gd name="T63" fmla="*/ 810 h 1084"/>
                <a:gd name="T64" fmla="*/ 520 w 844"/>
                <a:gd name="T65" fmla="*/ 781 h 1084"/>
                <a:gd name="T66" fmla="*/ 530 w 844"/>
                <a:gd name="T67" fmla="*/ 755 h 1084"/>
                <a:gd name="T68" fmla="*/ 520 w 844"/>
                <a:gd name="T69" fmla="*/ 716 h 1084"/>
                <a:gd name="T70" fmla="*/ 491 w 844"/>
                <a:gd name="T71" fmla="*/ 667 h 1084"/>
                <a:gd name="T72" fmla="*/ 451 w 844"/>
                <a:gd name="T73" fmla="*/ 611 h 1084"/>
                <a:gd name="T74" fmla="*/ 398 w 844"/>
                <a:gd name="T75" fmla="*/ 553 h 1084"/>
                <a:gd name="T76" fmla="*/ 340 w 844"/>
                <a:gd name="T77" fmla="*/ 494 h 1084"/>
                <a:gd name="T78" fmla="*/ 278 w 844"/>
                <a:gd name="T79" fmla="*/ 440 h 1084"/>
                <a:gd name="T80" fmla="*/ 245 w 844"/>
                <a:gd name="T81" fmla="*/ 411 h 1084"/>
                <a:gd name="T82" fmla="*/ 226 w 844"/>
                <a:gd name="T83" fmla="*/ 379 h 1084"/>
                <a:gd name="T84" fmla="*/ 192 w 844"/>
                <a:gd name="T85" fmla="*/ 321 h 1084"/>
                <a:gd name="T86" fmla="*/ 148 w 844"/>
                <a:gd name="T87" fmla="*/ 249 h 1084"/>
                <a:gd name="T88" fmla="*/ 102 w 844"/>
                <a:gd name="T89" fmla="*/ 170 h 1084"/>
                <a:gd name="T90" fmla="*/ 58 w 844"/>
                <a:gd name="T91" fmla="*/ 97 h 1084"/>
                <a:gd name="T92" fmla="*/ 23 w 844"/>
                <a:gd name="T93" fmla="*/ 39 h 1084"/>
                <a:gd name="T94" fmla="*/ 3 w 844"/>
                <a:gd name="T95" fmla="*/ 5 h 1084"/>
                <a:gd name="T96" fmla="*/ 1 w 844"/>
                <a:gd name="T97" fmla="*/ 1 h 1084"/>
                <a:gd name="T98" fmla="*/ 9 w 844"/>
                <a:gd name="T99" fmla="*/ 8 h 1084"/>
                <a:gd name="T100" fmla="*/ 23 w 844"/>
                <a:gd name="T101" fmla="*/ 19 h 1084"/>
                <a:gd name="T102" fmla="*/ 41 w 844"/>
                <a:gd name="T103" fmla="*/ 34 h 1084"/>
                <a:gd name="T104" fmla="*/ 59 w 844"/>
                <a:gd name="T105" fmla="*/ 49 h 1084"/>
                <a:gd name="T106" fmla="*/ 76 w 844"/>
                <a:gd name="T107" fmla="*/ 63 h 1084"/>
                <a:gd name="T108" fmla="*/ 91 w 844"/>
                <a:gd name="T109" fmla="*/ 75 h 1084"/>
                <a:gd name="T110" fmla="*/ 100 w 844"/>
                <a:gd name="T111" fmla="*/ 82 h 10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4"/>
                <a:gd name="T169" fmla="*/ 0 h 1084"/>
                <a:gd name="T170" fmla="*/ 844 w 844"/>
                <a:gd name="T171" fmla="*/ 1084 h 10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4" h="1084">
                  <a:moveTo>
                    <a:pt x="101" y="83"/>
                  </a:moveTo>
                  <a:lnTo>
                    <a:pt x="125" y="114"/>
                  </a:lnTo>
                  <a:lnTo>
                    <a:pt x="148" y="146"/>
                  </a:lnTo>
                  <a:lnTo>
                    <a:pt x="173" y="179"/>
                  </a:lnTo>
                  <a:lnTo>
                    <a:pt x="198" y="212"/>
                  </a:lnTo>
                  <a:lnTo>
                    <a:pt x="222" y="246"/>
                  </a:lnTo>
                  <a:lnTo>
                    <a:pt x="248" y="281"/>
                  </a:lnTo>
                  <a:lnTo>
                    <a:pt x="275" y="317"/>
                  </a:lnTo>
                  <a:lnTo>
                    <a:pt x="300" y="353"/>
                  </a:lnTo>
                  <a:lnTo>
                    <a:pt x="326" y="388"/>
                  </a:lnTo>
                  <a:lnTo>
                    <a:pt x="353" y="425"/>
                  </a:lnTo>
                  <a:lnTo>
                    <a:pt x="379" y="462"/>
                  </a:lnTo>
                  <a:lnTo>
                    <a:pt x="405" y="497"/>
                  </a:lnTo>
                  <a:lnTo>
                    <a:pt x="432" y="534"/>
                  </a:lnTo>
                  <a:lnTo>
                    <a:pt x="458" y="570"/>
                  </a:lnTo>
                  <a:lnTo>
                    <a:pt x="483" y="605"/>
                  </a:lnTo>
                  <a:lnTo>
                    <a:pt x="509" y="640"/>
                  </a:lnTo>
                  <a:lnTo>
                    <a:pt x="535" y="675"/>
                  </a:lnTo>
                  <a:lnTo>
                    <a:pt x="559" y="709"/>
                  </a:lnTo>
                  <a:lnTo>
                    <a:pt x="584" y="742"/>
                  </a:lnTo>
                  <a:lnTo>
                    <a:pt x="609" y="774"/>
                  </a:lnTo>
                  <a:lnTo>
                    <a:pt x="632" y="805"/>
                  </a:lnTo>
                  <a:lnTo>
                    <a:pt x="655" y="835"/>
                  </a:lnTo>
                  <a:lnTo>
                    <a:pt x="678" y="864"/>
                  </a:lnTo>
                  <a:lnTo>
                    <a:pt x="700" y="891"/>
                  </a:lnTo>
                  <a:lnTo>
                    <a:pt x="720" y="917"/>
                  </a:lnTo>
                  <a:lnTo>
                    <a:pt x="741" y="940"/>
                  </a:lnTo>
                  <a:lnTo>
                    <a:pt x="760" y="963"/>
                  </a:lnTo>
                  <a:lnTo>
                    <a:pt x="779" y="984"/>
                  </a:lnTo>
                  <a:lnTo>
                    <a:pt x="797" y="1003"/>
                  </a:lnTo>
                  <a:lnTo>
                    <a:pt x="813" y="1020"/>
                  </a:lnTo>
                  <a:lnTo>
                    <a:pt x="829" y="1034"/>
                  </a:lnTo>
                  <a:lnTo>
                    <a:pt x="843" y="1046"/>
                  </a:lnTo>
                  <a:lnTo>
                    <a:pt x="840" y="1052"/>
                  </a:lnTo>
                  <a:lnTo>
                    <a:pt x="838" y="1057"/>
                  </a:lnTo>
                  <a:lnTo>
                    <a:pt x="836" y="1063"/>
                  </a:lnTo>
                  <a:lnTo>
                    <a:pt x="833" y="1067"/>
                  </a:lnTo>
                  <a:lnTo>
                    <a:pt x="830" y="1072"/>
                  </a:lnTo>
                  <a:lnTo>
                    <a:pt x="827" y="1076"/>
                  </a:lnTo>
                  <a:lnTo>
                    <a:pt x="824" y="1079"/>
                  </a:lnTo>
                  <a:lnTo>
                    <a:pt x="819" y="1081"/>
                  </a:lnTo>
                  <a:lnTo>
                    <a:pt x="814" y="1083"/>
                  </a:lnTo>
                  <a:lnTo>
                    <a:pt x="807" y="1083"/>
                  </a:lnTo>
                  <a:lnTo>
                    <a:pt x="801" y="1083"/>
                  </a:lnTo>
                  <a:lnTo>
                    <a:pt x="792" y="1082"/>
                  </a:lnTo>
                  <a:lnTo>
                    <a:pt x="782" y="1079"/>
                  </a:lnTo>
                  <a:lnTo>
                    <a:pt x="770" y="1074"/>
                  </a:lnTo>
                  <a:lnTo>
                    <a:pt x="757" y="1068"/>
                  </a:lnTo>
                  <a:lnTo>
                    <a:pt x="741" y="1061"/>
                  </a:lnTo>
                  <a:lnTo>
                    <a:pt x="725" y="1052"/>
                  </a:lnTo>
                  <a:lnTo>
                    <a:pt x="710" y="1041"/>
                  </a:lnTo>
                  <a:lnTo>
                    <a:pt x="695" y="1030"/>
                  </a:lnTo>
                  <a:lnTo>
                    <a:pt x="679" y="1018"/>
                  </a:lnTo>
                  <a:lnTo>
                    <a:pt x="665" y="1003"/>
                  </a:lnTo>
                  <a:lnTo>
                    <a:pt x="650" y="988"/>
                  </a:lnTo>
                  <a:lnTo>
                    <a:pt x="636" y="971"/>
                  </a:lnTo>
                  <a:lnTo>
                    <a:pt x="623" y="954"/>
                  </a:lnTo>
                  <a:lnTo>
                    <a:pt x="608" y="935"/>
                  </a:lnTo>
                  <a:lnTo>
                    <a:pt x="594" y="917"/>
                  </a:lnTo>
                  <a:lnTo>
                    <a:pt x="580" y="897"/>
                  </a:lnTo>
                  <a:lnTo>
                    <a:pt x="565" y="876"/>
                  </a:lnTo>
                  <a:lnTo>
                    <a:pt x="550" y="854"/>
                  </a:lnTo>
                  <a:lnTo>
                    <a:pt x="536" y="832"/>
                  </a:lnTo>
                  <a:lnTo>
                    <a:pt x="521" y="810"/>
                  </a:lnTo>
                  <a:lnTo>
                    <a:pt x="505" y="787"/>
                  </a:lnTo>
                  <a:lnTo>
                    <a:pt x="520" y="781"/>
                  </a:lnTo>
                  <a:lnTo>
                    <a:pt x="528" y="770"/>
                  </a:lnTo>
                  <a:lnTo>
                    <a:pt x="530" y="755"/>
                  </a:lnTo>
                  <a:lnTo>
                    <a:pt x="527" y="737"/>
                  </a:lnTo>
                  <a:lnTo>
                    <a:pt x="520" y="716"/>
                  </a:lnTo>
                  <a:lnTo>
                    <a:pt x="507" y="693"/>
                  </a:lnTo>
                  <a:lnTo>
                    <a:pt x="491" y="667"/>
                  </a:lnTo>
                  <a:lnTo>
                    <a:pt x="472" y="640"/>
                  </a:lnTo>
                  <a:lnTo>
                    <a:pt x="451" y="611"/>
                  </a:lnTo>
                  <a:lnTo>
                    <a:pt x="425" y="583"/>
                  </a:lnTo>
                  <a:lnTo>
                    <a:pt x="398" y="553"/>
                  </a:lnTo>
                  <a:lnTo>
                    <a:pt x="370" y="523"/>
                  </a:lnTo>
                  <a:lnTo>
                    <a:pt x="340" y="494"/>
                  </a:lnTo>
                  <a:lnTo>
                    <a:pt x="309" y="467"/>
                  </a:lnTo>
                  <a:lnTo>
                    <a:pt x="278" y="440"/>
                  </a:lnTo>
                  <a:lnTo>
                    <a:pt x="247" y="416"/>
                  </a:lnTo>
                  <a:lnTo>
                    <a:pt x="245" y="411"/>
                  </a:lnTo>
                  <a:lnTo>
                    <a:pt x="238" y="399"/>
                  </a:lnTo>
                  <a:lnTo>
                    <a:pt x="226" y="379"/>
                  </a:lnTo>
                  <a:lnTo>
                    <a:pt x="211" y="353"/>
                  </a:lnTo>
                  <a:lnTo>
                    <a:pt x="192" y="321"/>
                  </a:lnTo>
                  <a:lnTo>
                    <a:pt x="171" y="286"/>
                  </a:lnTo>
                  <a:lnTo>
                    <a:pt x="148" y="249"/>
                  </a:lnTo>
                  <a:lnTo>
                    <a:pt x="126" y="210"/>
                  </a:lnTo>
                  <a:lnTo>
                    <a:pt x="102" y="170"/>
                  </a:lnTo>
                  <a:lnTo>
                    <a:pt x="79" y="133"/>
                  </a:lnTo>
                  <a:lnTo>
                    <a:pt x="58" y="97"/>
                  </a:lnTo>
                  <a:lnTo>
                    <a:pt x="39" y="65"/>
                  </a:lnTo>
                  <a:lnTo>
                    <a:pt x="23" y="39"/>
                  </a:lnTo>
                  <a:lnTo>
                    <a:pt x="11" y="19"/>
                  </a:lnTo>
                  <a:lnTo>
                    <a:pt x="3" y="5"/>
                  </a:lnTo>
                  <a:lnTo>
                    <a:pt x="0" y="0"/>
                  </a:lnTo>
                  <a:lnTo>
                    <a:pt x="1" y="1"/>
                  </a:lnTo>
                  <a:lnTo>
                    <a:pt x="4" y="4"/>
                  </a:lnTo>
                  <a:lnTo>
                    <a:pt x="9" y="8"/>
                  </a:lnTo>
                  <a:lnTo>
                    <a:pt x="15" y="13"/>
                  </a:lnTo>
                  <a:lnTo>
                    <a:pt x="23" y="19"/>
                  </a:lnTo>
                  <a:lnTo>
                    <a:pt x="31" y="26"/>
                  </a:lnTo>
                  <a:lnTo>
                    <a:pt x="41" y="34"/>
                  </a:lnTo>
                  <a:lnTo>
                    <a:pt x="49" y="42"/>
                  </a:lnTo>
                  <a:lnTo>
                    <a:pt x="59" y="49"/>
                  </a:lnTo>
                  <a:lnTo>
                    <a:pt x="67" y="56"/>
                  </a:lnTo>
                  <a:lnTo>
                    <a:pt x="76" y="63"/>
                  </a:lnTo>
                  <a:lnTo>
                    <a:pt x="84" y="70"/>
                  </a:lnTo>
                  <a:lnTo>
                    <a:pt x="91" y="75"/>
                  </a:lnTo>
                  <a:lnTo>
                    <a:pt x="96" y="79"/>
                  </a:lnTo>
                  <a:lnTo>
                    <a:pt x="100" y="82"/>
                  </a:lnTo>
                  <a:lnTo>
                    <a:pt x="101" y="83"/>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9172" name="Freeform 151"/>
            <p:cNvSpPr>
              <a:spLocks/>
            </p:cNvSpPr>
            <p:nvPr/>
          </p:nvSpPr>
          <p:spPr bwMode="auto">
            <a:xfrm>
              <a:off x="2302" y="1694"/>
              <a:ext cx="854" cy="1094"/>
            </a:xfrm>
            <a:custGeom>
              <a:avLst/>
              <a:gdLst>
                <a:gd name="T0" fmla="*/ 102 w 854"/>
                <a:gd name="T1" fmla="*/ 84 h 1094"/>
                <a:gd name="T2" fmla="*/ 150 w 854"/>
                <a:gd name="T3" fmla="*/ 147 h 1094"/>
                <a:gd name="T4" fmla="*/ 200 w 854"/>
                <a:gd name="T5" fmla="*/ 214 h 1094"/>
                <a:gd name="T6" fmla="*/ 251 w 854"/>
                <a:gd name="T7" fmla="*/ 284 h 1094"/>
                <a:gd name="T8" fmla="*/ 304 w 854"/>
                <a:gd name="T9" fmla="*/ 356 h 1094"/>
                <a:gd name="T10" fmla="*/ 357 w 854"/>
                <a:gd name="T11" fmla="*/ 429 h 1094"/>
                <a:gd name="T12" fmla="*/ 410 w 854"/>
                <a:gd name="T13" fmla="*/ 502 h 1094"/>
                <a:gd name="T14" fmla="*/ 463 w 854"/>
                <a:gd name="T15" fmla="*/ 575 h 1094"/>
                <a:gd name="T16" fmla="*/ 515 w 854"/>
                <a:gd name="T17" fmla="*/ 646 h 1094"/>
                <a:gd name="T18" fmla="*/ 566 w 854"/>
                <a:gd name="T19" fmla="*/ 716 h 1094"/>
                <a:gd name="T20" fmla="*/ 616 w 854"/>
                <a:gd name="T21" fmla="*/ 781 h 1094"/>
                <a:gd name="T22" fmla="*/ 663 w 854"/>
                <a:gd name="T23" fmla="*/ 843 h 1094"/>
                <a:gd name="T24" fmla="*/ 708 w 854"/>
                <a:gd name="T25" fmla="*/ 899 h 1094"/>
                <a:gd name="T26" fmla="*/ 750 w 854"/>
                <a:gd name="T27" fmla="*/ 949 h 1094"/>
                <a:gd name="T28" fmla="*/ 788 w 854"/>
                <a:gd name="T29" fmla="*/ 993 h 1094"/>
                <a:gd name="T30" fmla="*/ 823 w 854"/>
                <a:gd name="T31" fmla="*/ 1029 h 1094"/>
                <a:gd name="T32" fmla="*/ 853 w 854"/>
                <a:gd name="T33" fmla="*/ 1056 h 1094"/>
                <a:gd name="T34" fmla="*/ 848 w 854"/>
                <a:gd name="T35" fmla="*/ 1067 h 1094"/>
                <a:gd name="T36" fmla="*/ 843 w 854"/>
                <a:gd name="T37" fmla="*/ 1077 h 1094"/>
                <a:gd name="T38" fmla="*/ 837 w 854"/>
                <a:gd name="T39" fmla="*/ 1086 h 1094"/>
                <a:gd name="T40" fmla="*/ 829 w 854"/>
                <a:gd name="T41" fmla="*/ 1091 h 1094"/>
                <a:gd name="T42" fmla="*/ 817 w 854"/>
                <a:gd name="T43" fmla="*/ 1093 h 1094"/>
                <a:gd name="T44" fmla="*/ 801 w 854"/>
                <a:gd name="T45" fmla="*/ 1092 h 1094"/>
                <a:gd name="T46" fmla="*/ 779 w 854"/>
                <a:gd name="T47" fmla="*/ 1084 h 1094"/>
                <a:gd name="T48" fmla="*/ 750 w 854"/>
                <a:gd name="T49" fmla="*/ 1071 h 1094"/>
                <a:gd name="T50" fmla="*/ 718 w 854"/>
                <a:gd name="T51" fmla="*/ 1051 h 1094"/>
                <a:gd name="T52" fmla="*/ 687 w 854"/>
                <a:gd name="T53" fmla="*/ 1027 h 1094"/>
                <a:gd name="T54" fmla="*/ 658 w 854"/>
                <a:gd name="T55" fmla="*/ 997 h 1094"/>
                <a:gd name="T56" fmla="*/ 630 w 854"/>
                <a:gd name="T57" fmla="*/ 963 h 1094"/>
                <a:gd name="T58" fmla="*/ 601 w 854"/>
                <a:gd name="T59" fmla="*/ 925 h 1094"/>
                <a:gd name="T60" fmla="*/ 572 w 854"/>
                <a:gd name="T61" fmla="*/ 884 h 1094"/>
                <a:gd name="T62" fmla="*/ 542 w 854"/>
                <a:gd name="T63" fmla="*/ 840 h 1094"/>
                <a:gd name="T64" fmla="*/ 511 w 854"/>
                <a:gd name="T65" fmla="*/ 794 h 1094"/>
                <a:gd name="T66" fmla="*/ 534 w 854"/>
                <a:gd name="T67" fmla="*/ 777 h 1094"/>
                <a:gd name="T68" fmla="*/ 533 w 854"/>
                <a:gd name="T69" fmla="*/ 744 h 1094"/>
                <a:gd name="T70" fmla="*/ 513 w 854"/>
                <a:gd name="T71" fmla="*/ 699 h 1094"/>
                <a:gd name="T72" fmla="*/ 478 w 854"/>
                <a:gd name="T73" fmla="*/ 646 h 1094"/>
                <a:gd name="T74" fmla="*/ 430 w 854"/>
                <a:gd name="T75" fmla="*/ 588 h 1094"/>
                <a:gd name="T76" fmla="*/ 374 w 854"/>
                <a:gd name="T77" fmla="*/ 528 h 1094"/>
                <a:gd name="T78" fmla="*/ 313 w 854"/>
                <a:gd name="T79" fmla="*/ 471 h 1094"/>
                <a:gd name="T80" fmla="*/ 250 w 854"/>
                <a:gd name="T81" fmla="*/ 420 h 1094"/>
                <a:gd name="T82" fmla="*/ 241 w 854"/>
                <a:gd name="T83" fmla="*/ 403 h 1094"/>
                <a:gd name="T84" fmla="*/ 213 w 854"/>
                <a:gd name="T85" fmla="*/ 356 h 1094"/>
                <a:gd name="T86" fmla="*/ 173 w 854"/>
                <a:gd name="T87" fmla="*/ 289 h 1094"/>
                <a:gd name="T88" fmla="*/ 127 w 854"/>
                <a:gd name="T89" fmla="*/ 212 h 1094"/>
                <a:gd name="T90" fmla="*/ 80 w 854"/>
                <a:gd name="T91" fmla="*/ 134 h 1094"/>
                <a:gd name="T92" fmla="*/ 39 w 854"/>
                <a:gd name="T93" fmla="*/ 66 h 1094"/>
                <a:gd name="T94" fmla="*/ 11 w 854"/>
                <a:gd name="T95" fmla="*/ 19 h 1094"/>
                <a:gd name="T96" fmla="*/ 0 w 854"/>
                <a:gd name="T97" fmla="*/ 0 h 1094"/>
                <a:gd name="T98" fmla="*/ 4 w 854"/>
                <a:gd name="T99" fmla="*/ 4 h 1094"/>
                <a:gd name="T100" fmla="*/ 15 w 854"/>
                <a:gd name="T101" fmla="*/ 13 h 1094"/>
                <a:gd name="T102" fmla="*/ 31 w 854"/>
                <a:gd name="T103" fmla="*/ 26 h 1094"/>
                <a:gd name="T104" fmla="*/ 50 w 854"/>
                <a:gd name="T105" fmla="*/ 42 h 1094"/>
                <a:gd name="T106" fmla="*/ 68 w 854"/>
                <a:gd name="T107" fmla="*/ 57 h 1094"/>
                <a:gd name="T108" fmla="*/ 85 w 854"/>
                <a:gd name="T109" fmla="*/ 71 h 1094"/>
                <a:gd name="T110" fmla="*/ 97 w 854"/>
                <a:gd name="T111" fmla="*/ 80 h 1094"/>
                <a:gd name="T112" fmla="*/ 102 w 854"/>
                <a:gd name="T113" fmla="*/ 84 h 10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4"/>
                <a:gd name="T172" fmla="*/ 0 h 1094"/>
                <a:gd name="T173" fmla="*/ 854 w 854"/>
                <a:gd name="T174" fmla="*/ 1094 h 10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4" h="1094">
                  <a:moveTo>
                    <a:pt x="102" y="84"/>
                  </a:moveTo>
                  <a:lnTo>
                    <a:pt x="102" y="84"/>
                  </a:lnTo>
                  <a:lnTo>
                    <a:pt x="126" y="115"/>
                  </a:lnTo>
                  <a:lnTo>
                    <a:pt x="150" y="147"/>
                  </a:lnTo>
                  <a:lnTo>
                    <a:pt x="175" y="181"/>
                  </a:lnTo>
                  <a:lnTo>
                    <a:pt x="200" y="214"/>
                  </a:lnTo>
                  <a:lnTo>
                    <a:pt x="225" y="248"/>
                  </a:lnTo>
                  <a:lnTo>
                    <a:pt x="251" y="284"/>
                  </a:lnTo>
                  <a:lnTo>
                    <a:pt x="278" y="320"/>
                  </a:lnTo>
                  <a:lnTo>
                    <a:pt x="304" y="356"/>
                  </a:lnTo>
                  <a:lnTo>
                    <a:pt x="330" y="392"/>
                  </a:lnTo>
                  <a:lnTo>
                    <a:pt x="357" y="429"/>
                  </a:lnTo>
                  <a:lnTo>
                    <a:pt x="384" y="466"/>
                  </a:lnTo>
                  <a:lnTo>
                    <a:pt x="410" y="502"/>
                  </a:lnTo>
                  <a:lnTo>
                    <a:pt x="437" y="539"/>
                  </a:lnTo>
                  <a:lnTo>
                    <a:pt x="463" y="575"/>
                  </a:lnTo>
                  <a:lnTo>
                    <a:pt x="489" y="611"/>
                  </a:lnTo>
                  <a:lnTo>
                    <a:pt x="515" y="646"/>
                  </a:lnTo>
                  <a:lnTo>
                    <a:pt x="541" y="681"/>
                  </a:lnTo>
                  <a:lnTo>
                    <a:pt x="566" y="716"/>
                  </a:lnTo>
                  <a:lnTo>
                    <a:pt x="591" y="749"/>
                  </a:lnTo>
                  <a:lnTo>
                    <a:pt x="616" y="781"/>
                  </a:lnTo>
                  <a:lnTo>
                    <a:pt x="640" y="812"/>
                  </a:lnTo>
                  <a:lnTo>
                    <a:pt x="663" y="843"/>
                  </a:lnTo>
                  <a:lnTo>
                    <a:pt x="686" y="872"/>
                  </a:lnTo>
                  <a:lnTo>
                    <a:pt x="708" y="899"/>
                  </a:lnTo>
                  <a:lnTo>
                    <a:pt x="729" y="925"/>
                  </a:lnTo>
                  <a:lnTo>
                    <a:pt x="750" y="949"/>
                  </a:lnTo>
                  <a:lnTo>
                    <a:pt x="769" y="972"/>
                  </a:lnTo>
                  <a:lnTo>
                    <a:pt x="788" y="993"/>
                  </a:lnTo>
                  <a:lnTo>
                    <a:pt x="806" y="1012"/>
                  </a:lnTo>
                  <a:lnTo>
                    <a:pt x="823" y="1029"/>
                  </a:lnTo>
                  <a:lnTo>
                    <a:pt x="839" y="1044"/>
                  </a:lnTo>
                  <a:lnTo>
                    <a:pt x="853" y="1056"/>
                  </a:lnTo>
                  <a:lnTo>
                    <a:pt x="850" y="1062"/>
                  </a:lnTo>
                  <a:lnTo>
                    <a:pt x="848" y="1067"/>
                  </a:lnTo>
                  <a:lnTo>
                    <a:pt x="846" y="1073"/>
                  </a:lnTo>
                  <a:lnTo>
                    <a:pt x="843" y="1077"/>
                  </a:lnTo>
                  <a:lnTo>
                    <a:pt x="840" y="1082"/>
                  </a:lnTo>
                  <a:lnTo>
                    <a:pt x="837" y="1086"/>
                  </a:lnTo>
                  <a:lnTo>
                    <a:pt x="834" y="1089"/>
                  </a:lnTo>
                  <a:lnTo>
                    <a:pt x="829" y="1091"/>
                  </a:lnTo>
                  <a:lnTo>
                    <a:pt x="824" y="1093"/>
                  </a:lnTo>
                  <a:lnTo>
                    <a:pt x="817" y="1093"/>
                  </a:lnTo>
                  <a:lnTo>
                    <a:pt x="810" y="1093"/>
                  </a:lnTo>
                  <a:lnTo>
                    <a:pt x="801" y="1092"/>
                  </a:lnTo>
                  <a:lnTo>
                    <a:pt x="791" y="1089"/>
                  </a:lnTo>
                  <a:lnTo>
                    <a:pt x="779" y="1084"/>
                  </a:lnTo>
                  <a:lnTo>
                    <a:pt x="766" y="1078"/>
                  </a:lnTo>
                  <a:lnTo>
                    <a:pt x="750" y="1071"/>
                  </a:lnTo>
                  <a:lnTo>
                    <a:pt x="734" y="1062"/>
                  </a:lnTo>
                  <a:lnTo>
                    <a:pt x="718" y="1051"/>
                  </a:lnTo>
                  <a:lnTo>
                    <a:pt x="703" y="1040"/>
                  </a:lnTo>
                  <a:lnTo>
                    <a:pt x="687" y="1027"/>
                  </a:lnTo>
                  <a:lnTo>
                    <a:pt x="673" y="1012"/>
                  </a:lnTo>
                  <a:lnTo>
                    <a:pt x="658" y="997"/>
                  </a:lnTo>
                  <a:lnTo>
                    <a:pt x="644" y="980"/>
                  </a:lnTo>
                  <a:lnTo>
                    <a:pt x="630" y="963"/>
                  </a:lnTo>
                  <a:lnTo>
                    <a:pt x="615" y="944"/>
                  </a:lnTo>
                  <a:lnTo>
                    <a:pt x="601" y="925"/>
                  </a:lnTo>
                  <a:lnTo>
                    <a:pt x="587" y="905"/>
                  </a:lnTo>
                  <a:lnTo>
                    <a:pt x="572" y="884"/>
                  </a:lnTo>
                  <a:lnTo>
                    <a:pt x="557" y="862"/>
                  </a:lnTo>
                  <a:lnTo>
                    <a:pt x="542" y="840"/>
                  </a:lnTo>
                  <a:lnTo>
                    <a:pt x="527" y="817"/>
                  </a:lnTo>
                  <a:lnTo>
                    <a:pt x="511" y="794"/>
                  </a:lnTo>
                  <a:lnTo>
                    <a:pt x="526" y="788"/>
                  </a:lnTo>
                  <a:lnTo>
                    <a:pt x="534" y="777"/>
                  </a:lnTo>
                  <a:lnTo>
                    <a:pt x="536" y="762"/>
                  </a:lnTo>
                  <a:lnTo>
                    <a:pt x="533" y="744"/>
                  </a:lnTo>
                  <a:lnTo>
                    <a:pt x="526" y="723"/>
                  </a:lnTo>
                  <a:lnTo>
                    <a:pt x="513" y="699"/>
                  </a:lnTo>
                  <a:lnTo>
                    <a:pt x="497" y="673"/>
                  </a:lnTo>
                  <a:lnTo>
                    <a:pt x="478" y="646"/>
                  </a:lnTo>
                  <a:lnTo>
                    <a:pt x="456" y="617"/>
                  </a:lnTo>
                  <a:lnTo>
                    <a:pt x="430" y="588"/>
                  </a:lnTo>
                  <a:lnTo>
                    <a:pt x="403" y="558"/>
                  </a:lnTo>
                  <a:lnTo>
                    <a:pt x="374" y="528"/>
                  </a:lnTo>
                  <a:lnTo>
                    <a:pt x="344" y="499"/>
                  </a:lnTo>
                  <a:lnTo>
                    <a:pt x="313" y="471"/>
                  </a:lnTo>
                  <a:lnTo>
                    <a:pt x="281" y="444"/>
                  </a:lnTo>
                  <a:lnTo>
                    <a:pt x="250" y="420"/>
                  </a:lnTo>
                  <a:lnTo>
                    <a:pt x="248" y="415"/>
                  </a:lnTo>
                  <a:lnTo>
                    <a:pt x="241" y="403"/>
                  </a:lnTo>
                  <a:lnTo>
                    <a:pt x="229" y="382"/>
                  </a:lnTo>
                  <a:lnTo>
                    <a:pt x="213" y="356"/>
                  </a:lnTo>
                  <a:lnTo>
                    <a:pt x="194" y="324"/>
                  </a:lnTo>
                  <a:lnTo>
                    <a:pt x="173" y="289"/>
                  </a:lnTo>
                  <a:lnTo>
                    <a:pt x="150" y="251"/>
                  </a:lnTo>
                  <a:lnTo>
                    <a:pt x="127" y="212"/>
                  </a:lnTo>
                  <a:lnTo>
                    <a:pt x="103" y="172"/>
                  </a:lnTo>
                  <a:lnTo>
                    <a:pt x="80" y="134"/>
                  </a:lnTo>
                  <a:lnTo>
                    <a:pt x="59" y="98"/>
                  </a:lnTo>
                  <a:lnTo>
                    <a:pt x="39" y="66"/>
                  </a:lnTo>
                  <a:lnTo>
                    <a:pt x="23" y="39"/>
                  </a:lnTo>
                  <a:lnTo>
                    <a:pt x="11" y="19"/>
                  </a:lnTo>
                  <a:lnTo>
                    <a:pt x="3" y="5"/>
                  </a:lnTo>
                  <a:lnTo>
                    <a:pt x="0" y="0"/>
                  </a:lnTo>
                  <a:lnTo>
                    <a:pt x="1" y="1"/>
                  </a:lnTo>
                  <a:lnTo>
                    <a:pt x="4" y="4"/>
                  </a:lnTo>
                  <a:lnTo>
                    <a:pt x="9" y="8"/>
                  </a:lnTo>
                  <a:lnTo>
                    <a:pt x="15" y="13"/>
                  </a:lnTo>
                  <a:lnTo>
                    <a:pt x="23" y="19"/>
                  </a:lnTo>
                  <a:lnTo>
                    <a:pt x="31" y="26"/>
                  </a:lnTo>
                  <a:lnTo>
                    <a:pt x="41" y="34"/>
                  </a:lnTo>
                  <a:lnTo>
                    <a:pt x="50" y="42"/>
                  </a:lnTo>
                  <a:lnTo>
                    <a:pt x="60" y="49"/>
                  </a:lnTo>
                  <a:lnTo>
                    <a:pt x="68" y="57"/>
                  </a:lnTo>
                  <a:lnTo>
                    <a:pt x="77" y="64"/>
                  </a:lnTo>
                  <a:lnTo>
                    <a:pt x="85" y="71"/>
                  </a:lnTo>
                  <a:lnTo>
                    <a:pt x="92" y="76"/>
                  </a:lnTo>
                  <a:lnTo>
                    <a:pt x="97" y="80"/>
                  </a:lnTo>
                  <a:lnTo>
                    <a:pt x="101" y="83"/>
                  </a:lnTo>
                  <a:lnTo>
                    <a:pt x="102" y="84"/>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73" name="Freeform 152"/>
            <p:cNvSpPr>
              <a:spLocks/>
            </p:cNvSpPr>
            <p:nvPr/>
          </p:nvSpPr>
          <p:spPr bwMode="auto">
            <a:xfrm>
              <a:off x="1984" y="1885"/>
              <a:ext cx="466" cy="391"/>
            </a:xfrm>
            <a:custGeom>
              <a:avLst/>
              <a:gdLst>
                <a:gd name="T0" fmla="*/ 0 w 466"/>
                <a:gd name="T1" fmla="*/ 0 h 391"/>
                <a:gd name="T2" fmla="*/ 9 w 466"/>
                <a:gd name="T3" fmla="*/ 22 h 391"/>
                <a:gd name="T4" fmla="*/ 18 w 466"/>
                <a:gd name="T5" fmla="*/ 44 h 391"/>
                <a:gd name="T6" fmla="*/ 29 w 466"/>
                <a:gd name="T7" fmla="*/ 66 h 391"/>
                <a:gd name="T8" fmla="*/ 41 w 466"/>
                <a:gd name="T9" fmla="*/ 88 h 391"/>
                <a:gd name="T10" fmla="*/ 55 w 466"/>
                <a:gd name="T11" fmla="*/ 112 h 391"/>
                <a:gd name="T12" fmla="*/ 72 w 466"/>
                <a:gd name="T13" fmla="*/ 136 h 391"/>
                <a:gd name="T14" fmla="*/ 91 w 466"/>
                <a:gd name="T15" fmla="*/ 160 h 391"/>
                <a:gd name="T16" fmla="*/ 114 w 466"/>
                <a:gd name="T17" fmla="*/ 186 h 391"/>
                <a:gd name="T18" fmla="*/ 129 w 466"/>
                <a:gd name="T19" fmla="*/ 194 h 391"/>
                <a:gd name="T20" fmla="*/ 168 w 466"/>
                <a:gd name="T21" fmla="*/ 217 h 391"/>
                <a:gd name="T22" fmla="*/ 225 w 466"/>
                <a:gd name="T23" fmla="*/ 249 h 391"/>
                <a:gd name="T24" fmla="*/ 290 w 466"/>
                <a:gd name="T25" fmla="*/ 286 h 391"/>
                <a:gd name="T26" fmla="*/ 354 w 466"/>
                <a:gd name="T27" fmla="*/ 323 h 391"/>
                <a:gd name="T28" fmla="*/ 411 w 466"/>
                <a:gd name="T29" fmla="*/ 356 h 391"/>
                <a:gd name="T30" fmla="*/ 451 w 466"/>
                <a:gd name="T31" fmla="*/ 380 h 391"/>
                <a:gd name="T32" fmla="*/ 465 w 466"/>
                <a:gd name="T33" fmla="*/ 390 h 391"/>
                <a:gd name="T34" fmla="*/ 457 w 466"/>
                <a:gd name="T35" fmla="*/ 363 h 391"/>
                <a:gd name="T36" fmla="*/ 448 w 466"/>
                <a:gd name="T37" fmla="*/ 335 h 391"/>
                <a:gd name="T38" fmla="*/ 437 w 466"/>
                <a:gd name="T39" fmla="*/ 307 h 391"/>
                <a:gd name="T40" fmla="*/ 424 w 466"/>
                <a:gd name="T41" fmla="*/ 278 h 391"/>
                <a:gd name="T42" fmla="*/ 408 w 466"/>
                <a:gd name="T43" fmla="*/ 249 h 391"/>
                <a:gd name="T44" fmla="*/ 389 w 466"/>
                <a:gd name="T45" fmla="*/ 219 h 391"/>
                <a:gd name="T46" fmla="*/ 367 w 466"/>
                <a:gd name="T47" fmla="*/ 190 h 391"/>
                <a:gd name="T48" fmla="*/ 341 w 466"/>
                <a:gd name="T49" fmla="*/ 160 h 391"/>
                <a:gd name="T50" fmla="*/ 326 w 466"/>
                <a:gd name="T51" fmla="*/ 153 h 391"/>
                <a:gd name="T52" fmla="*/ 286 w 466"/>
                <a:gd name="T53" fmla="*/ 134 h 391"/>
                <a:gd name="T54" fmla="*/ 232 w 466"/>
                <a:gd name="T55" fmla="*/ 109 h 391"/>
                <a:gd name="T56" fmla="*/ 170 w 466"/>
                <a:gd name="T57" fmla="*/ 79 h 391"/>
                <a:gd name="T58" fmla="*/ 107 w 466"/>
                <a:gd name="T59" fmla="*/ 50 h 391"/>
                <a:gd name="T60" fmla="*/ 53 w 466"/>
                <a:gd name="T61" fmla="*/ 25 h 391"/>
                <a:gd name="T62" fmla="*/ 15 w 466"/>
                <a:gd name="T63" fmla="*/ 7 h 391"/>
                <a:gd name="T64" fmla="*/ 0 w 466"/>
                <a:gd name="T65" fmla="*/ 0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391"/>
                <a:gd name="T101" fmla="*/ 466 w 466"/>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391">
                  <a:moveTo>
                    <a:pt x="0" y="0"/>
                  </a:moveTo>
                  <a:lnTo>
                    <a:pt x="0" y="0"/>
                  </a:lnTo>
                  <a:lnTo>
                    <a:pt x="4" y="11"/>
                  </a:lnTo>
                  <a:lnTo>
                    <a:pt x="9" y="22"/>
                  </a:lnTo>
                  <a:lnTo>
                    <a:pt x="13" y="33"/>
                  </a:lnTo>
                  <a:lnTo>
                    <a:pt x="18" y="44"/>
                  </a:lnTo>
                  <a:lnTo>
                    <a:pt x="23" y="55"/>
                  </a:lnTo>
                  <a:lnTo>
                    <a:pt x="29" y="66"/>
                  </a:lnTo>
                  <a:lnTo>
                    <a:pt x="35" y="78"/>
                  </a:lnTo>
                  <a:lnTo>
                    <a:pt x="41" y="88"/>
                  </a:lnTo>
                  <a:lnTo>
                    <a:pt x="48" y="100"/>
                  </a:lnTo>
                  <a:lnTo>
                    <a:pt x="55" y="112"/>
                  </a:lnTo>
                  <a:lnTo>
                    <a:pt x="63" y="124"/>
                  </a:lnTo>
                  <a:lnTo>
                    <a:pt x="72" y="136"/>
                  </a:lnTo>
                  <a:lnTo>
                    <a:pt x="81" y="148"/>
                  </a:lnTo>
                  <a:lnTo>
                    <a:pt x="91" y="160"/>
                  </a:lnTo>
                  <a:lnTo>
                    <a:pt x="102" y="173"/>
                  </a:lnTo>
                  <a:lnTo>
                    <a:pt x="114" y="186"/>
                  </a:lnTo>
                  <a:lnTo>
                    <a:pt x="118" y="188"/>
                  </a:lnTo>
                  <a:lnTo>
                    <a:pt x="129" y="194"/>
                  </a:lnTo>
                  <a:lnTo>
                    <a:pt x="146" y="204"/>
                  </a:lnTo>
                  <a:lnTo>
                    <a:pt x="168" y="217"/>
                  </a:lnTo>
                  <a:lnTo>
                    <a:pt x="195" y="232"/>
                  </a:lnTo>
                  <a:lnTo>
                    <a:pt x="225" y="249"/>
                  </a:lnTo>
                  <a:lnTo>
                    <a:pt x="257" y="268"/>
                  </a:lnTo>
                  <a:lnTo>
                    <a:pt x="290" y="286"/>
                  </a:lnTo>
                  <a:lnTo>
                    <a:pt x="322" y="305"/>
                  </a:lnTo>
                  <a:lnTo>
                    <a:pt x="354" y="323"/>
                  </a:lnTo>
                  <a:lnTo>
                    <a:pt x="384" y="341"/>
                  </a:lnTo>
                  <a:lnTo>
                    <a:pt x="411" y="356"/>
                  </a:lnTo>
                  <a:lnTo>
                    <a:pt x="433" y="369"/>
                  </a:lnTo>
                  <a:lnTo>
                    <a:pt x="451" y="380"/>
                  </a:lnTo>
                  <a:lnTo>
                    <a:pt x="461" y="387"/>
                  </a:lnTo>
                  <a:lnTo>
                    <a:pt x="465" y="390"/>
                  </a:lnTo>
                  <a:lnTo>
                    <a:pt x="461" y="376"/>
                  </a:lnTo>
                  <a:lnTo>
                    <a:pt x="457" y="363"/>
                  </a:lnTo>
                  <a:lnTo>
                    <a:pt x="453" y="349"/>
                  </a:lnTo>
                  <a:lnTo>
                    <a:pt x="448" y="335"/>
                  </a:lnTo>
                  <a:lnTo>
                    <a:pt x="443" y="321"/>
                  </a:lnTo>
                  <a:lnTo>
                    <a:pt x="437" y="307"/>
                  </a:lnTo>
                  <a:lnTo>
                    <a:pt x="431" y="292"/>
                  </a:lnTo>
                  <a:lnTo>
                    <a:pt x="424" y="278"/>
                  </a:lnTo>
                  <a:lnTo>
                    <a:pt x="417" y="263"/>
                  </a:lnTo>
                  <a:lnTo>
                    <a:pt x="408" y="249"/>
                  </a:lnTo>
                  <a:lnTo>
                    <a:pt x="399" y="234"/>
                  </a:lnTo>
                  <a:lnTo>
                    <a:pt x="389" y="219"/>
                  </a:lnTo>
                  <a:lnTo>
                    <a:pt x="379" y="205"/>
                  </a:lnTo>
                  <a:lnTo>
                    <a:pt x="367" y="190"/>
                  </a:lnTo>
                  <a:lnTo>
                    <a:pt x="354" y="175"/>
                  </a:lnTo>
                  <a:lnTo>
                    <a:pt x="341" y="160"/>
                  </a:lnTo>
                  <a:lnTo>
                    <a:pt x="337" y="158"/>
                  </a:lnTo>
                  <a:lnTo>
                    <a:pt x="326" y="153"/>
                  </a:lnTo>
                  <a:lnTo>
                    <a:pt x="309" y="144"/>
                  </a:lnTo>
                  <a:lnTo>
                    <a:pt x="286" y="134"/>
                  </a:lnTo>
                  <a:lnTo>
                    <a:pt x="260" y="122"/>
                  </a:lnTo>
                  <a:lnTo>
                    <a:pt x="232" y="109"/>
                  </a:lnTo>
                  <a:lnTo>
                    <a:pt x="201" y="94"/>
                  </a:lnTo>
                  <a:lnTo>
                    <a:pt x="170" y="79"/>
                  </a:lnTo>
                  <a:lnTo>
                    <a:pt x="138" y="64"/>
                  </a:lnTo>
                  <a:lnTo>
                    <a:pt x="107" y="50"/>
                  </a:lnTo>
                  <a:lnTo>
                    <a:pt x="79" y="37"/>
                  </a:lnTo>
                  <a:lnTo>
                    <a:pt x="53" y="25"/>
                  </a:lnTo>
                  <a:lnTo>
                    <a:pt x="31" y="15"/>
                  </a:lnTo>
                  <a:lnTo>
                    <a:pt x="15" y="7"/>
                  </a:lnTo>
                  <a:lnTo>
                    <a:pt x="4" y="2"/>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74" name="Freeform 153"/>
            <p:cNvSpPr>
              <a:spLocks/>
            </p:cNvSpPr>
            <p:nvPr/>
          </p:nvSpPr>
          <p:spPr bwMode="auto">
            <a:xfrm>
              <a:off x="2988" y="2336"/>
              <a:ext cx="385" cy="258"/>
            </a:xfrm>
            <a:custGeom>
              <a:avLst/>
              <a:gdLst>
                <a:gd name="T0" fmla="*/ 0 w 385"/>
                <a:gd name="T1" fmla="*/ 0 h 258"/>
                <a:gd name="T2" fmla="*/ 286 w 385"/>
                <a:gd name="T3" fmla="*/ 97 h 258"/>
                <a:gd name="T4" fmla="*/ 293 w 385"/>
                <a:gd name="T5" fmla="*/ 106 h 258"/>
                <a:gd name="T6" fmla="*/ 302 w 385"/>
                <a:gd name="T7" fmla="*/ 115 h 258"/>
                <a:gd name="T8" fmla="*/ 311 w 385"/>
                <a:gd name="T9" fmla="*/ 124 h 258"/>
                <a:gd name="T10" fmla="*/ 320 w 385"/>
                <a:gd name="T11" fmla="*/ 135 h 258"/>
                <a:gd name="T12" fmla="*/ 327 w 385"/>
                <a:gd name="T13" fmla="*/ 145 h 258"/>
                <a:gd name="T14" fmla="*/ 336 w 385"/>
                <a:gd name="T15" fmla="*/ 156 h 258"/>
                <a:gd name="T16" fmla="*/ 344 w 385"/>
                <a:gd name="T17" fmla="*/ 167 h 258"/>
                <a:gd name="T18" fmla="*/ 352 w 385"/>
                <a:gd name="T19" fmla="*/ 179 h 258"/>
                <a:gd name="T20" fmla="*/ 359 w 385"/>
                <a:gd name="T21" fmla="*/ 190 h 258"/>
                <a:gd name="T22" fmla="*/ 365 w 385"/>
                <a:gd name="T23" fmla="*/ 201 h 258"/>
                <a:gd name="T24" fmla="*/ 371 w 385"/>
                <a:gd name="T25" fmla="*/ 212 h 258"/>
                <a:gd name="T26" fmla="*/ 375 w 385"/>
                <a:gd name="T27" fmla="*/ 222 h 258"/>
                <a:gd name="T28" fmla="*/ 379 w 385"/>
                <a:gd name="T29" fmla="*/ 232 h 258"/>
                <a:gd name="T30" fmla="*/ 382 w 385"/>
                <a:gd name="T31" fmla="*/ 241 h 258"/>
                <a:gd name="T32" fmla="*/ 384 w 385"/>
                <a:gd name="T33" fmla="*/ 249 h 258"/>
                <a:gd name="T34" fmla="*/ 384 w 385"/>
                <a:gd name="T35" fmla="*/ 257 h 258"/>
                <a:gd name="T36" fmla="*/ 381 w 385"/>
                <a:gd name="T37" fmla="*/ 257 h 258"/>
                <a:gd name="T38" fmla="*/ 371 w 385"/>
                <a:gd name="T39" fmla="*/ 256 h 258"/>
                <a:gd name="T40" fmla="*/ 359 w 385"/>
                <a:gd name="T41" fmla="*/ 255 h 258"/>
                <a:gd name="T42" fmla="*/ 341 w 385"/>
                <a:gd name="T43" fmla="*/ 253 h 258"/>
                <a:gd name="T44" fmla="*/ 322 w 385"/>
                <a:gd name="T45" fmla="*/ 251 h 258"/>
                <a:gd name="T46" fmla="*/ 299 w 385"/>
                <a:gd name="T47" fmla="*/ 249 h 258"/>
                <a:gd name="T48" fmla="*/ 275 w 385"/>
                <a:gd name="T49" fmla="*/ 246 h 258"/>
                <a:gd name="T50" fmla="*/ 250 w 385"/>
                <a:gd name="T51" fmla="*/ 244 h 258"/>
                <a:gd name="T52" fmla="*/ 225 w 385"/>
                <a:gd name="T53" fmla="*/ 241 h 258"/>
                <a:gd name="T54" fmla="*/ 201 w 385"/>
                <a:gd name="T55" fmla="*/ 238 h 258"/>
                <a:gd name="T56" fmla="*/ 178 w 385"/>
                <a:gd name="T57" fmla="*/ 236 h 258"/>
                <a:gd name="T58" fmla="*/ 159 w 385"/>
                <a:gd name="T59" fmla="*/ 233 h 258"/>
                <a:gd name="T60" fmla="*/ 141 w 385"/>
                <a:gd name="T61" fmla="*/ 230 h 258"/>
                <a:gd name="T62" fmla="*/ 128 w 385"/>
                <a:gd name="T63" fmla="*/ 227 h 258"/>
                <a:gd name="T64" fmla="*/ 119 w 385"/>
                <a:gd name="T65" fmla="*/ 224 h 258"/>
                <a:gd name="T66" fmla="*/ 116 w 385"/>
                <a:gd name="T67" fmla="*/ 222 h 258"/>
                <a:gd name="T68" fmla="*/ 114 w 385"/>
                <a:gd name="T69" fmla="*/ 218 h 258"/>
                <a:gd name="T70" fmla="*/ 110 w 385"/>
                <a:gd name="T71" fmla="*/ 209 h 258"/>
                <a:gd name="T72" fmla="*/ 104 w 385"/>
                <a:gd name="T73" fmla="*/ 197 h 258"/>
                <a:gd name="T74" fmla="*/ 96 w 385"/>
                <a:gd name="T75" fmla="*/ 182 h 258"/>
                <a:gd name="T76" fmla="*/ 88 w 385"/>
                <a:gd name="T77" fmla="*/ 165 h 258"/>
                <a:gd name="T78" fmla="*/ 78 w 385"/>
                <a:gd name="T79" fmla="*/ 146 h 258"/>
                <a:gd name="T80" fmla="*/ 67 w 385"/>
                <a:gd name="T81" fmla="*/ 126 h 258"/>
                <a:gd name="T82" fmla="*/ 57 w 385"/>
                <a:gd name="T83" fmla="*/ 106 h 258"/>
                <a:gd name="T84" fmla="*/ 46 w 385"/>
                <a:gd name="T85" fmla="*/ 86 h 258"/>
                <a:gd name="T86" fmla="*/ 35 w 385"/>
                <a:gd name="T87" fmla="*/ 66 h 258"/>
                <a:gd name="T88" fmla="*/ 25 w 385"/>
                <a:gd name="T89" fmla="*/ 48 h 258"/>
                <a:gd name="T90" fmla="*/ 17 w 385"/>
                <a:gd name="T91" fmla="*/ 32 h 258"/>
                <a:gd name="T92" fmla="*/ 10 w 385"/>
                <a:gd name="T93" fmla="*/ 18 h 258"/>
                <a:gd name="T94" fmla="*/ 4 w 385"/>
                <a:gd name="T95" fmla="*/ 9 h 258"/>
                <a:gd name="T96" fmla="*/ 1 w 385"/>
                <a:gd name="T97" fmla="*/ 2 h 258"/>
                <a:gd name="T98" fmla="*/ 0 w 385"/>
                <a:gd name="T99" fmla="*/ 0 h 2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
                <a:gd name="T151" fmla="*/ 0 h 258"/>
                <a:gd name="T152" fmla="*/ 385 w 385"/>
                <a:gd name="T153" fmla="*/ 258 h 2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 h="258">
                  <a:moveTo>
                    <a:pt x="0" y="0"/>
                  </a:moveTo>
                  <a:lnTo>
                    <a:pt x="286" y="97"/>
                  </a:lnTo>
                  <a:lnTo>
                    <a:pt x="293" y="106"/>
                  </a:lnTo>
                  <a:lnTo>
                    <a:pt x="302" y="115"/>
                  </a:lnTo>
                  <a:lnTo>
                    <a:pt x="311" y="124"/>
                  </a:lnTo>
                  <a:lnTo>
                    <a:pt x="320" y="135"/>
                  </a:lnTo>
                  <a:lnTo>
                    <a:pt x="327" y="145"/>
                  </a:lnTo>
                  <a:lnTo>
                    <a:pt x="336" y="156"/>
                  </a:lnTo>
                  <a:lnTo>
                    <a:pt x="344" y="167"/>
                  </a:lnTo>
                  <a:lnTo>
                    <a:pt x="352" y="179"/>
                  </a:lnTo>
                  <a:lnTo>
                    <a:pt x="359" y="190"/>
                  </a:lnTo>
                  <a:lnTo>
                    <a:pt x="365" y="201"/>
                  </a:lnTo>
                  <a:lnTo>
                    <a:pt x="371" y="212"/>
                  </a:lnTo>
                  <a:lnTo>
                    <a:pt x="375" y="222"/>
                  </a:lnTo>
                  <a:lnTo>
                    <a:pt x="379" y="232"/>
                  </a:lnTo>
                  <a:lnTo>
                    <a:pt x="382" y="241"/>
                  </a:lnTo>
                  <a:lnTo>
                    <a:pt x="384" y="249"/>
                  </a:lnTo>
                  <a:lnTo>
                    <a:pt x="384" y="257"/>
                  </a:lnTo>
                  <a:lnTo>
                    <a:pt x="381" y="257"/>
                  </a:lnTo>
                  <a:lnTo>
                    <a:pt x="371" y="256"/>
                  </a:lnTo>
                  <a:lnTo>
                    <a:pt x="359" y="255"/>
                  </a:lnTo>
                  <a:lnTo>
                    <a:pt x="341" y="253"/>
                  </a:lnTo>
                  <a:lnTo>
                    <a:pt x="322" y="251"/>
                  </a:lnTo>
                  <a:lnTo>
                    <a:pt x="299" y="249"/>
                  </a:lnTo>
                  <a:lnTo>
                    <a:pt x="275" y="246"/>
                  </a:lnTo>
                  <a:lnTo>
                    <a:pt x="250" y="244"/>
                  </a:lnTo>
                  <a:lnTo>
                    <a:pt x="225" y="241"/>
                  </a:lnTo>
                  <a:lnTo>
                    <a:pt x="201" y="238"/>
                  </a:lnTo>
                  <a:lnTo>
                    <a:pt x="178" y="236"/>
                  </a:lnTo>
                  <a:lnTo>
                    <a:pt x="159" y="233"/>
                  </a:lnTo>
                  <a:lnTo>
                    <a:pt x="141" y="230"/>
                  </a:lnTo>
                  <a:lnTo>
                    <a:pt x="128" y="227"/>
                  </a:lnTo>
                  <a:lnTo>
                    <a:pt x="119" y="224"/>
                  </a:lnTo>
                  <a:lnTo>
                    <a:pt x="116" y="222"/>
                  </a:lnTo>
                  <a:lnTo>
                    <a:pt x="114" y="218"/>
                  </a:lnTo>
                  <a:lnTo>
                    <a:pt x="110" y="209"/>
                  </a:lnTo>
                  <a:lnTo>
                    <a:pt x="104" y="197"/>
                  </a:lnTo>
                  <a:lnTo>
                    <a:pt x="96" y="182"/>
                  </a:lnTo>
                  <a:lnTo>
                    <a:pt x="88" y="165"/>
                  </a:lnTo>
                  <a:lnTo>
                    <a:pt x="78" y="146"/>
                  </a:lnTo>
                  <a:lnTo>
                    <a:pt x="67" y="126"/>
                  </a:lnTo>
                  <a:lnTo>
                    <a:pt x="57" y="106"/>
                  </a:lnTo>
                  <a:lnTo>
                    <a:pt x="46" y="86"/>
                  </a:lnTo>
                  <a:lnTo>
                    <a:pt x="35" y="66"/>
                  </a:lnTo>
                  <a:lnTo>
                    <a:pt x="25" y="48"/>
                  </a:lnTo>
                  <a:lnTo>
                    <a:pt x="17" y="32"/>
                  </a:lnTo>
                  <a:lnTo>
                    <a:pt x="10" y="18"/>
                  </a:lnTo>
                  <a:lnTo>
                    <a:pt x="4" y="9"/>
                  </a:lnTo>
                  <a:lnTo>
                    <a:pt x="1" y="2"/>
                  </a:lnTo>
                  <a:lnTo>
                    <a:pt x="0" y="0"/>
                  </a:lnTo>
                </a:path>
              </a:pathLst>
            </a:custGeom>
            <a:solidFill>
              <a:srgbClr val="E5E5E5"/>
            </a:solidFill>
            <a:ln w="12700" cap="rnd" cmpd="sng">
              <a:noFill/>
              <a:prstDash val="solid"/>
              <a:round/>
              <a:headEnd type="none" w="med" len="med"/>
              <a:tailEnd type="none" w="med" len="med"/>
            </a:ln>
          </p:spPr>
          <p:txBody>
            <a:bodyPr/>
            <a:lstStyle/>
            <a:p>
              <a:endParaRPr lang="en-GB"/>
            </a:p>
          </p:txBody>
        </p:sp>
        <p:sp>
          <p:nvSpPr>
            <p:cNvPr id="49175" name="Freeform 154"/>
            <p:cNvSpPr>
              <a:spLocks/>
            </p:cNvSpPr>
            <p:nvPr/>
          </p:nvSpPr>
          <p:spPr bwMode="auto">
            <a:xfrm>
              <a:off x="2988" y="2336"/>
              <a:ext cx="395" cy="268"/>
            </a:xfrm>
            <a:custGeom>
              <a:avLst/>
              <a:gdLst>
                <a:gd name="T0" fmla="*/ 0 w 395"/>
                <a:gd name="T1" fmla="*/ 0 h 268"/>
                <a:gd name="T2" fmla="*/ 293 w 395"/>
                <a:gd name="T3" fmla="*/ 101 h 268"/>
                <a:gd name="T4" fmla="*/ 301 w 395"/>
                <a:gd name="T5" fmla="*/ 110 h 268"/>
                <a:gd name="T6" fmla="*/ 310 w 395"/>
                <a:gd name="T7" fmla="*/ 119 h 268"/>
                <a:gd name="T8" fmla="*/ 319 w 395"/>
                <a:gd name="T9" fmla="*/ 129 h 268"/>
                <a:gd name="T10" fmla="*/ 328 w 395"/>
                <a:gd name="T11" fmla="*/ 140 h 268"/>
                <a:gd name="T12" fmla="*/ 336 w 395"/>
                <a:gd name="T13" fmla="*/ 151 h 268"/>
                <a:gd name="T14" fmla="*/ 345 w 395"/>
                <a:gd name="T15" fmla="*/ 162 h 268"/>
                <a:gd name="T16" fmla="*/ 353 w 395"/>
                <a:gd name="T17" fmla="*/ 174 h 268"/>
                <a:gd name="T18" fmla="*/ 361 w 395"/>
                <a:gd name="T19" fmla="*/ 186 h 268"/>
                <a:gd name="T20" fmla="*/ 368 w 395"/>
                <a:gd name="T21" fmla="*/ 197 h 268"/>
                <a:gd name="T22" fmla="*/ 375 w 395"/>
                <a:gd name="T23" fmla="*/ 209 h 268"/>
                <a:gd name="T24" fmla="*/ 381 w 395"/>
                <a:gd name="T25" fmla="*/ 220 h 268"/>
                <a:gd name="T26" fmla="*/ 385 w 395"/>
                <a:gd name="T27" fmla="*/ 231 h 268"/>
                <a:gd name="T28" fmla="*/ 389 w 395"/>
                <a:gd name="T29" fmla="*/ 241 h 268"/>
                <a:gd name="T30" fmla="*/ 392 w 395"/>
                <a:gd name="T31" fmla="*/ 250 h 268"/>
                <a:gd name="T32" fmla="*/ 394 w 395"/>
                <a:gd name="T33" fmla="*/ 259 h 268"/>
                <a:gd name="T34" fmla="*/ 394 w 395"/>
                <a:gd name="T35" fmla="*/ 267 h 268"/>
                <a:gd name="T36" fmla="*/ 391 w 395"/>
                <a:gd name="T37" fmla="*/ 267 h 268"/>
                <a:gd name="T38" fmla="*/ 381 w 395"/>
                <a:gd name="T39" fmla="*/ 266 h 268"/>
                <a:gd name="T40" fmla="*/ 368 w 395"/>
                <a:gd name="T41" fmla="*/ 265 h 268"/>
                <a:gd name="T42" fmla="*/ 350 w 395"/>
                <a:gd name="T43" fmla="*/ 263 h 268"/>
                <a:gd name="T44" fmla="*/ 330 w 395"/>
                <a:gd name="T45" fmla="*/ 261 h 268"/>
                <a:gd name="T46" fmla="*/ 307 w 395"/>
                <a:gd name="T47" fmla="*/ 259 h 268"/>
                <a:gd name="T48" fmla="*/ 282 w 395"/>
                <a:gd name="T49" fmla="*/ 256 h 268"/>
                <a:gd name="T50" fmla="*/ 256 w 395"/>
                <a:gd name="T51" fmla="*/ 253 h 268"/>
                <a:gd name="T52" fmla="*/ 231 w 395"/>
                <a:gd name="T53" fmla="*/ 250 h 268"/>
                <a:gd name="T54" fmla="*/ 206 w 395"/>
                <a:gd name="T55" fmla="*/ 247 h 268"/>
                <a:gd name="T56" fmla="*/ 183 w 395"/>
                <a:gd name="T57" fmla="*/ 245 h 268"/>
                <a:gd name="T58" fmla="*/ 163 w 395"/>
                <a:gd name="T59" fmla="*/ 242 h 268"/>
                <a:gd name="T60" fmla="*/ 145 w 395"/>
                <a:gd name="T61" fmla="*/ 239 h 268"/>
                <a:gd name="T62" fmla="*/ 131 w 395"/>
                <a:gd name="T63" fmla="*/ 236 h 268"/>
                <a:gd name="T64" fmla="*/ 122 w 395"/>
                <a:gd name="T65" fmla="*/ 233 h 268"/>
                <a:gd name="T66" fmla="*/ 119 w 395"/>
                <a:gd name="T67" fmla="*/ 231 h 268"/>
                <a:gd name="T68" fmla="*/ 117 w 395"/>
                <a:gd name="T69" fmla="*/ 226 h 268"/>
                <a:gd name="T70" fmla="*/ 113 w 395"/>
                <a:gd name="T71" fmla="*/ 217 h 268"/>
                <a:gd name="T72" fmla="*/ 107 w 395"/>
                <a:gd name="T73" fmla="*/ 205 h 268"/>
                <a:gd name="T74" fmla="*/ 99 w 395"/>
                <a:gd name="T75" fmla="*/ 189 h 268"/>
                <a:gd name="T76" fmla="*/ 90 w 395"/>
                <a:gd name="T77" fmla="*/ 171 h 268"/>
                <a:gd name="T78" fmla="*/ 80 w 395"/>
                <a:gd name="T79" fmla="*/ 152 h 268"/>
                <a:gd name="T80" fmla="*/ 69 w 395"/>
                <a:gd name="T81" fmla="*/ 131 h 268"/>
                <a:gd name="T82" fmla="*/ 58 w 395"/>
                <a:gd name="T83" fmla="*/ 110 h 268"/>
                <a:gd name="T84" fmla="*/ 47 w 395"/>
                <a:gd name="T85" fmla="*/ 89 h 268"/>
                <a:gd name="T86" fmla="*/ 36 w 395"/>
                <a:gd name="T87" fmla="*/ 69 h 268"/>
                <a:gd name="T88" fmla="*/ 26 w 395"/>
                <a:gd name="T89" fmla="*/ 50 h 268"/>
                <a:gd name="T90" fmla="*/ 17 w 395"/>
                <a:gd name="T91" fmla="*/ 33 h 268"/>
                <a:gd name="T92" fmla="*/ 10 w 395"/>
                <a:gd name="T93" fmla="*/ 19 h 268"/>
                <a:gd name="T94" fmla="*/ 4 w 395"/>
                <a:gd name="T95" fmla="*/ 9 h 268"/>
                <a:gd name="T96" fmla="*/ 1 w 395"/>
                <a:gd name="T97" fmla="*/ 2 h 268"/>
                <a:gd name="T98" fmla="*/ 0 w 395"/>
                <a:gd name="T99" fmla="*/ 0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5"/>
                <a:gd name="T151" fmla="*/ 0 h 268"/>
                <a:gd name="T152" fmla="*/ 395 w 395"/>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5" h="268">
                  <a:moveTo>
                    <a:pt x="0" y="0"/>
                  </a:moveTo>
                  <a:lnTo>
                    <a:pt x="293" y="101"/>
                  </a:lnTo>
                  <a:lnTo>
                    <a:pt x="301" y="110"/>
                  </a:lnTo>
                  <a:lnTo>
                    <a:pt x="310" y="119"/>
                  </a:lnTo>
                  <a:lnTo>
                    <a:pt x="319" y="129"/>
                  </a:lnTo>
                  <a:lnTo>
                    <a:pt x="328" y="140"/>
                  </a:lnTo>
                  <a:lnTo>
                    <a:pt x="336" y="151"/>
                  </a:lnTo>
                  <a:lnTo>
                    <a:pt x="345" y="162"/>
                  </a:lnTo>
                  <a:lnTo>
                    <a:pt x="353" y="174"/>
                  </a:lnTo>
                  <a:lnTo>
                    <a:pt x="361" y="186"/>
                  </a:lnTo>
                  <a:lnTo>
                    <a:pt x="368" y="197"/>
                  </a:lnTo>
                  <a:lnTo>
                    <a:pt x="375" y="209"/>
                  </a:lnTo>
                  <a:lnTo>
                    <a:pt x="381" y="220"/>
                  </a:lnTo>
                  <a:lnTo>
                    <a:pt x="385" y="231"/>
                  </a:lnTo>
                  <a:lnTo>
                    <a:pt x="389" y="241"/>
                  </a:lnTo>
                  <a:lnTo>
                    <a:pt x="392" y="250"/>
                  </a:lnTo>
                  <a:lnTo>
                    <a:pt x="394" y="259"/>
                  </a:lnTo>
                  <a:lnTo>
                    <a:pt x="394" y="267"/>
                  </a:lnTo>
                  <a:lnTo>
                    <a:pt x="391" y="267"/>
                  </a:lnTo>
                  <a:lnTo>
                    <a:pt x="381" y="266"/>
                  </a:lnTo>
                  <a:lnTo>
                    <a:pt x="368" y="265"/>
                  </a:lnTo>
                  <a:lnTo>
                    <a:pt x="350" y="263"/>
                  </a:lnTo>
                  <a:lnTo>
                    <a:pt x="330" y="261"/>
                  </a:lnTo>
                  <a:lnTo>
                    <a:pt x="307" y="259"/>
                  </a:lnTo>
                  <a:lnTo>
                    <a:pt x="282" y="256"/>
                  </a:lnTo>
                  <a:lnTo>
                    <a:pt x="256" y="253"/>
                  </a:lnTo>
                  <a:lnTo>
                    <a:pt x="231" y="250"/>
                  </a:lnTo>
                  <a:lnTo>
                    <a:pt x="206" y="247"/>
                  </a:lnTo>
                  <a:lnTo>
                    <a:pt x="183" y="245"/>
                  </a:lnTo>
                  <a:lnTo>
                    <a:pt x="163" y="242"/>
                  </a:lnTo>
                  <a:lnTo>
                    <a:pt x="145" y="239"/>
                  </a:lnTo>
                  <a:lnTo>
                    <a:pt x="131" y="236"/>
                  </a:lnTo>
                  <a:lnTo>
                    <a:pt x="122" y="233"/>
                  </a:lnTo>
                  <a:lnTo>
                    <a:pt x="119" y="231"/>
                  </a:lnTo>
                  <a:lnTo>
                    <a:pt x="117" y="226"/>
                  </a:lnTo>
                  <a:lnTo>
                    <a:pt x="113" y="217"/>
                  </a:lnTo>
                  <a:lnTo>
                    <a:pt x="107" y="205"/>
                  </a:lnTo>
                  <a:lnTo>
                    <a:pt x="99" y="189"/>
                  </a:lnTo>
                  <a:lnTo>
                    <a:pt x="90" y="171"/>
                  </a:lnTo>
                  <a:lnTo>
                    <a:pt x="80" y="152"/>
                  </a:lnTo>
                  <a:lnTo>
                    <a:pt x="69" y="131"/>
                  </a:lnTo>
                  <a:lnTo>
                    <a:pt x="58" y="110"/>
                  </a:lnTo>
                  <a:lnTo>
                    <a:pt x="47" y="89"/>
                  </a:lnTo>
                  <a:lnTo>
                    <a:pt x="36" y="69"/>
                  </a:lnTo>
                  <a:lnTo>
                    <a:pt x="26" y="50"/>
                  </a:lnTo>
                  <a:lnTo>
                    <a:pt x="17" y="33"/>
                  </a:lnTo>
                  <a:lnTo>
                    <a:pt x="10" y="19"/>
                  </a:lnTo>
                  <a:lnTo>
                    <a:pt x="4" y="9"/>
                  </a:lnTo>
                  <a:lnTo>
                    <a:pt x="1" y="2"/>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76" name="Freeform 155"/>
            <p:cNvSpPr>
              <a:spLocks/>
            </p:cNvSpPr>
            <p:nvPr/>
          </p:nvSpPr>
          <p:spPr bwMode="auto">
            <a:xfrm>
              <a:off x="2134" y="1561"/>
              <a:ext cx="328" cy="246"/>
            </a:xfrm>
            <a:custGeom>
              <a:avLst/>
              <a:gdLst>
                <a:gd name="T0" fmla="*/ 0 w 328"/>
                <a:gd name="T1" fmla="*/ 0 h 246"/>
                <a:gd name="T2" fmla="*/ 5 w 328"/>
                <a:gd name="T3" fmla="*/ 12 h 246"/>
                <a:gd name="T4" fmla="*/ 9 w 328"/>
                <a:gd name="T5" fmla="*/ 26 h 246"/>
                <a:gd name="T6" fmla="*/ 12 w 328"/>
                <a:gd name="T7" fmla="*/ 37 h 246"/>
                <a:gd name="T8" fmla="*/ 16 w 328"/>
                <a:gd name="T9" fmla="*/ 49 h 246"/>
                <a:gd name="T10" fmla="*/ 21 w 328"/>
                <a:gd name="T11" fmla="*/ 62 h 246"/>
                <a:gd name="T12" fmla="*/ 29 w 328"/>
                <a:gd name="T13" fmla="*/ 76 h 246"/>
                <a:gd name="T14" fmla="*/ 41 w 328"/>
                <a:gd name="T15" fmla="*/ 92 h 246"/>
                <a:gd name="T16" fmla="*/ 57 w 328"/>
                <a:gd name="T17" fmla="*/ 111 h 246"/>
                <a:gd name="T18" fmla="*/ 60 w 328"/>
                <a:gd name="T19" fmla="*/ 112 h 246"/>
                <a:gd name="T20" fmla="*/ 70 w 328"/>
                <a:gd name="T21" fmla="*/ 117 h 246"/>
                <a:gd name="T22" fmla="*/ 82 w 328"/>
                <a:gd name="T23" fmla="*/ 124 h 246"/>
                <a:gd name="T24" fmla="*/ 100 w 328"/>
                <a:gd name="T25" fmla="*/ 132 h 246"/>
                <a:gd name="T26" fmla="*/ 121 w 328"/>
                <a:gd name="T27" fmla="*/ 142 h 246"/>
                <a:gd name="T28" fmla="*/ 144 w 328"/>
                <a:gd name="T29" fmla="*/ 154 h 246"/>
                <a:gd name="T30" fmla="*/ 169 w 328"/>
                <a:gd name="T31" fmla="*/ 165 h 246"/>
                <a:gd name="T32" fmla="*/ 193 w 328"/>
                <a:gd name="T33" fmla="*/ 179 h 246"/>
                <a:gd name="T34" fmla="*/ 218 w 328"/>
                <a:gd name="T35" fmla="*/ 191 h 246"/>
                <a:gd name="T36" fmla="*/ 244 w 328"/>
                <a:gd name="T37" fmla="*/ 204 h 246"/>
                <a:gd name="T38" fmla="*/ 266 w 328"/>
                <a:gd name="T39" fmla="*/ 215 h 246"/>
                <a:gd name="T40" fmla="*/ 286 w 328"/>
                <a:gd name="T41" fmla="*/ 225 h 246"/>
                <a:gd name="T42" fmla="*/ 303 w 328"/>
                <a:gd name="T43" fmla="*/ 233 h 246"/>
                <a:gd name="T44" fmla="*/ 316 w 328"/>
                <a:gd name="T45" fmla="*/ 240 h 246"/>
                <a:gd name="T46" fmla="*/ 324 w 328"/>
                <a:gd name="T47" fmla="*/ 244 h 246"/>
                <a:gd name="T48" fmla="*/ 327 w 328"/>
                <a:gd name="T49" fmla="*/ 245 h 246"/>
                <a:gd name="T50" fmla="*/ 326 w 328"/>
                <a:gd name="T51" fmla="*/ 242 h 246"/>
                <a:gd name="T52" fmla="*/ 322 w 328"/>
                <a:gd name="T53" fmla="*/ 236 h 246"/>
                <a:gd name="T54" fmla="*/ 318 w 328"/>
                <a:gd name="T55" fmla="*/ 228 h 246"/>
                <a:gd name="T56" fmla="*/ 312 w 328"/>
                <a:gd name="T57" fmla="*/ 216 h 246"/>
                <a:gd name="T58" fmla="*/ 306 w 328"/>
                <a:gd name="T59" fmla="*/ 204 h 246"/>
                <a:gd name="T60" fmla="*/ 298 w 328"/>
                <a:gd name="T61" fmla="*/ 188 h 246"/>
                <a:gd name="T62" fmla="*/ 290 w 328"/>
                <a:gd name="T63" fmla="*/ 173 h 246"/>
                <a:gd name="T64" fmla="*/ 281 w 328"/>
                <a:gd name="T65" fmla="*/ 157 h 246"/>
                <a:gd name="T66" fmla="*/ 273 w 328"/>
                <a:gd name="T67" fmla="*/ 140 h 246"/>
                <a:gd name="T68" fmla="*/ 265 w 328"/>
                <a:gd name="T69" fmla="*/ 124 h 246"/>
                <a:gd name="T70" fmla="*/ 256 w 328"/>
                <a:gd name="T71" fmla="*/ 110 h 246"/>
                <a:gd name="T72" fmla="*/ 249 w 328"/>
                <a:gd name="T73" fmla="*/ 95 h 246"/>
                <a:gd name="T74" fmla="*/ 243 w 328"/>
                <a:gd name="T75" fmla="*/ 84 h 246"/>
                <a:gd name="T76" fmla="*/ 238 w 328"/>
                <a:gd name="T77" fmla="*/ 75 h 246"/>
                <a:gd name="T78" fmla="*/ 234 w 328"/>
                <a:gd name="T79" fmla="*/ 68 h 246"/>
                <a:gd name="T80" fmla="*/ 231 w 328"/>
                <a:gd name="T81" fmla="*/ 65 h 246"/>
                <a:gd name="T82" fmla="*/ 227 w 328"/>
                <a:gd name="T83" fmla="*/ 63 h 246"/>
                <a:gd name="T84" fmla="*/ 218 w 328"/>
                <a:gd name="T85" fmla="*/ 61 h 246"/>
                <a:gd name="T86" fmla="*/ 207 w 328"/>
                <a:gd name="T87" fmla="*/ 58 h 246"/>
                <a:gd name="T88" fmla="*/ 191 w 328"/>
                <a:gd name="T89" fmla="*/ 52 h 246"/>
                <a:gd name="T90" fmla="*/ 173 w 328"/>
                <a:gd name="T91" fmla="*/ 47 h 246"/>
                <a:gd name="T92" fmla="*/ 153 w 328"/>
                <a:gd name="T93" fmla="*/ 41 h 246"/>
                <a:gd name="T94" fmla="*/ 133 w 328"/>
                <a:gd name="T95" fmla="*/ 36 h 246"/>
                <a:gd name="T96" fmla="*/ 112 w 328"/>
                <a:gd name="T97" fmla="*/ 29 h 246"/>
                <a:gd name="T98" fmla="*/ 90 w 328"/>
                <a:gd name="T99" fmla="*/ 23 h 246"/>
                <a:gd name="T100" fmla="*/ 70 w 328"/>
                <a:gd name="T101" fmla="*/ 17 h 246"/>
                <a:gd name="T102" fmla="*/ 51 w 328"/>
                <a:gd name="T103" fmla="*/ 12 h 246"/>
                <a:gd name="T104" fmla="*/ 34 w 328"/>
                <a:gd name="T105" fmla="*/ 8 h 246"/>
                <a:gd name="T106" fmla="*/ 19 w 328"/>
                <a:gd name="T107" fmla="*/ 4 h 246"/>
                <a:gd name="T108" fmla="*/ 9 w 328"/>
                <a:gd name="T109" fmla="*/ 1 h 246"/>
                <a:gd name="T110" fmla="*/ 2 w 328"/>
                <a:gd name="T111" fmla="*/ 0 h 246"/>
                <a:gd name="T112" fmla="*/ 0 w 328"/>
                <a:gd name="T113" fmla="*/ 0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246"/>
                <a:gd name="T173" fmla="*/ 328 w 328"/>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246">
                  <a:moveTo>
                    <a:pt x="0" y="0"/>
                  </a:moveTo>
                  <a:lnTo>
                    <a:pt x="5" y="12"/>
                  </a:lnTo>
                  <a:lnTo>
                    <a:pt x="9" y="26"/>
                  </a:lnTo>
                  <a:lnTo>
                    <a:pt x="12" y="37"/>
                  </a:lnTo>
                  <a:lnTo>
                    <a:pt x="16" y="49"/>
                  </a:lnTo>
                  <a:lnTo>
                    <a:pt x="21" y="62"/>
                  </a:lnTo>
                  <a:lnTo>
                    <a:pt x="29" y="76"/>
                  </a:lnTo>
                  <a:lnTo>
                    <a:pt x="41" y="92"/>
                  </a:lnTo>
                  <a:lnTo>
                    <a:pt x="57" y="111"/>
                  </a:lnTo>
                  <a:lnTo>
                    <a:pt x="60" y="112"/>
                  </a:lnTo>
                  <a:lnTo>
                    <a:pt x="70" y="117"/>
                  </a:lnTo>
                  <a:lnTo>
                    <a:pt x="82" y="124"/>
                  </a:lnTo>
                  <a:lnTo>
                    <a:pt x="100" y="132"/>
                  </a:lnTo>
                  <a:lnTo>
                    <a:pt x="121" y="142"/>
                  </a:lnTo>
                  <a:lnTo>
                    <a:pt x="144" y="154"/>
                  </a:lnTo>
                  <a:lnTo>
                    <a:pt x="169" y="165"/>
                  </a:lnTo>
                  <a:lnTo>
                    <a:pt x="193" y="179"/>
                  </a:lnTo>
                  <a:lnTo>
                    <a:pt x="218" y="191"/>
                  </a:lnTo>
                  <a:lnTo>
                    <a:pt x="244" y="204"/>
                  </a:lnTo>
                  <a:lnTo>
                    <a:pt x="266" y="215"/>
                  </a:lnTo>
                  <a:lnTo>
                    <a:pt x="286" y="225"/>
                  </a:lnTo>
                  <a:lnTo>
                    <a:pt x="303" y="233"/>
                  </a:lnTo>
                  <a:lnTo>
                    <a:pt x="316" y="240"/>
                  </a:lnTo>
                  <a:lnTo>
                    <a:pt x="324" y="244"/>
                  </a:lnTo>
                  <a:lnTo>
                    <a:pt x="327" y="245"/>
                  </a:lnTo>
                  <a:lnTo>
                    <a:pt x="326" y="242"/>
                  </a:lnTo>
                  <a:lnTo>
                    <a:pt x="322" y="236"/>
                  </a:lnTo>
                  <a:lnTo>
                    <a:pt x="318" y="228"/>
                  </a:lnTo>
                  <a:lnTo>
                    <a:pt x="312" y="216"/>
                  </a:lnTo>
                  <a:lnTo>
                    <a:pt x="306" y="204"/>
                  </a:lnTo>
                  <a:lnTo>
                    <a:pt x="298" y="188"/>
                  </a:lnTo>
                  <a:lnTo>
                    <a:pt x="290" y="173"/>
                  </a:lnTo>
                  <a:lnTo>
                    <a:pt x="281" y="157"/>
                  </a:lnTo>
                  <a:lnTo>
                    <a:pt x="273" y="140"/>
                  </a:lnTo>
                  <a:lnTo>
                    <a:pt x="265" y="124"/>
                  </a:lnTo>
                  <a:lnTo>
                    <a:pt x="256" y="110"/>
                  </a:lnTo>
                  <a:lnTo>
                    <a:pt x="249" y="95"/>
                  </a:lnTo>
                  <a:lnTo>
                    <a:pt x="243" y="84"/>
                  </a:lnTo>
                  <a:lnTo>
                    <a:pt x="238" y="75"/>
                  </a:lnTo>
                  <a:lnTo>
                    <a:pt x="234" y="68"/>
                  </a:lnTo>
                  <a:lnTo>
                    <a:pt x="231" y="65"/>
                  </a:lnTo>
                  <a:lnTo>
                    <a:pt x="227" y="63"/>
                  </a:lnTo>
                  <a:lnTo>
                    <a:pt x="218" y="61"/>
                  </a:lnTo>
                  <a:lnTo>
                    <a:pt x="207" y="58"/>
                  </a:lnTo>
                  <a:lnTo>
                    <a:pt x="191" y="52"/>
                  </a:lnTo>
                  <a:lnTo>
                    <a:pt x="173" y="47"/>
                  </a:lnTo>
                  <a:lnTo>
                    <a:pt x="153" y="41"/>
                  </a:lnTo>
                  <a:lnTo>
                    <a:pt x="133" y="36"/>
                  </a:lnTo>
                  <a:lnTo>
                    <a:pt x="112" y="29"/>
                  </a:lnTo>
                  <a:lnTo>
                    <a:pt x="90" y="23"/>
                  </a:lnTo>
                  <a:lnTo>
                    <a:pt x="70" y="17"/>
                  </a:lnTo>
                  <a:lnTo>
                    <a:pt x="51" y="12"/>
                  </a:lnTo>
                  <a:lnTo>
                    <a:pt x="34" y="8"/>
                  </a:lnTo>
                  <a:lnTo>
                    <a:pt x="19" y="4"/>
                  </a:lnTo>
                  <a:lnTo>
                    <a:pt x="9" y="1"/>
                  </a:lnTo>
                  <a:lnTo>
                    <a:pt x="2" y="0"/>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9177" name="Freeform 156"/>
            <p:cNvSpPr>
              <a:spLocks/>
            </p:cNvSpPr>
            <p:nvPr/>
          </p:nvSpPr>
          <p:spPr bwMode="auto">
            <a:xfrm>
              <a:off x="2134" y="1561"/>
              <a:ext cx="338" cy="256"/>
            </a:xfrm>
            <a:custGeom>
              <a:avLst/>
              <a:gdLst>
                <a:gd name="T0" fmla="*/ 0 w 338"/>
                <a:gd name="T1" fmla="*/ 0 h 256"/>
                <a:gd name="T2" fmla="*/ 0 w 338"/>
                <a:gd name="T3" fmla="*/ 0 h 256"/>
                <a:gd name="T4" fmla="*/ 5 w 338"/>
                <a:gd name="T5" fmla="*/ 13 h 256"/>
                <a:gd name="T6" fmla="*/ 9 w 338"/>
                <a:gd name="T7" fmla="*/ 27 h 256"/>
                <a:gd name="T8" fmla="*/ 12 w 338"/>
                <a:gd name="T9" fmla="*/ 39 h 256"/>
                <a:gd name="T10" fmla="*/ 16 w 338"/>
                <a:gd name="T11" fmla="*/ 51 h 256"/>
                <a:gd name="T12" fmla="*/ 22 w 338"/>
                <a:gd name="T13" fmla="*/ 65 h 256"/>
                <a:gd name="T14" fmla="*/ 30 w 338"/>
                <a:gd name="T15" fmla="*/ 79 h 256"/>
                <a:gd name="T16" fmla="*/ 42 w 338"/>
                <a:gd name="T17" fmla="*/ 96 h 256"/>
                <a:gd name="T18" fmla="*/ 59 w 338"/>
                <a:gd name="T19" fmla="*/ 116 h 256"/>
                <a:gd name="T20" fmla="*/ 62 w 338"/>
                <a:gd name="T21" fmla="*/ 117 h 256"/>
                <a:gd name="T22" fmla="*/ 72 w 338"/>
                <a:gd name="T23" fmla="*/ 122 h 256"/>
                <a:gd name="T24" fmla="*/ 85 w 338"/>
                <a:gd name="T25" fmla="*/ 129 h 256"/>
                <a:gd name="T26" fmla="*/ 103 w 338"/>
                <a:gd name="T27" fmla="*/ 137 h 256"/>
                <a:gd name="T28" fmla="*/ 125 w 338"/>
                <a:gd name="T29" fmla="*/ 148 h 256"/>
                <a:gd name="T30" fmla="*/ 148 w 338"/>
                <a:gd name="T31" fmla="*/ 160 h 256"/>
                <a:gd name="T32" fmla="*/ 174 w 338"/>
                <a:gd name="T33" fmla="*/ 172 h 256"/>
                <a:gd name="T34" fmla="*/ 199 w 338"/>
                <a:gd name="T35" fmla="*/ 186 h 256"/>
                <a:gd name="T36" fmla="*/ 225 w 338"/>
                <a:gd name="T37" fmla="*/ 199 h 256"/>
                <a:gd name="T38" fmla="*/ 251 w 338"/>
                <a:gd name="T39" fmla="*/ 212 h 256"/>
                <a:gd name="T40" fmla="*/ 274 w 338"/>
                <a:gd name="T41" fmla="*/ 224 h 256"/>
                <a:gd name="T42" fmla="*/ 295 w 338"/>
                <a:gd name="T43" fmla="*/ 234 h 256"/>
                <a:gd name="T44" fmla="*/ 312 w 338"/>
                <a:gd name="T45" fmla="*/ 243 h 256"/>
                <a:gd name="T46" fmla="*/ 326 w 338"/>
                <a:gd name="T47" fmla="*/ 250 h 256"/>
                <a:gd name="T48" fmla="*/ 334 w 338"/>
                <a:gd name="T49" fmla="*/ 254 h 256"/>
                <a:gd name="T50" fmla="*/ 337 w 338"/>
                <a:gd name="T51" fmla="*/ 255 h 256"/>
                <a:gd name="T52" fmla="*/ 336 w 338"/>
                <a:gd name="T53" fmla="*/ 252 h 256"/>
                <a:gd name="T54" fmla="*/ 332 w 338"/>
                <a:gd name="T55" fmla="*/ 246 h 256"/>
                <a:gd name="T56" fmla="*/ 328 w 338"/>
                <a:gd name="T57" fmla="*/ 237 h 256"/>
                <a:gd name="T58" fmla="*/ 322 w 338"/>
                <a:gd name="T59" fmla="*/ 225 h 256"/>
                <a:gd name="T60" fmla="*/ 315 w 338"/>
                <a:gd name="T61" fmla="*/ 212 h 256"/>
                <a:gd name="T62" fmla="*/ 307 w 338"/>
                <a:gd name="T63" fmla="*/ 196 h 256"/>
                <a:gd name="T64" fmla="*/ 299 w 338"/>
                <a:gd name="T65" fmla="*/ 180 h 256"/>
                <a:gd name="T66" fmla="*/ 290 w 338"/>
                <a:gd name="T67" fmla="*/ 163 h 256"/>
                <a:gd name="T68" fmla="*/ 281 w 338"/>
                <a:gd name="T69" fmla="*/ 146 h 256"/>
                <a:gd name="T70" fmla="*/ 273 w 338"/>
                <a:gd name="T71" fmla="*/ 129 h 256"/>
                <a:gd name="T72" fmla="*/ 264 w 338"/>
                <a:gd name="T73" fmla="*/ 114 h 256"/>
                <a:gd name="T74" fmla="*/ 257 w 338"/>
                <a:gd name="T75" fmla="*/ 99 h 256"/>
                <a:gd name="T76" fmla="*/ 250 w 338"/>
                <a:gd name="T77" fmla="*/ 87 h 256"/>
                <a:gd name="T78" fmla="*/ 245 w 338"/>
                <a:gd name="T79" fmla="*/ 78 h 256"/>
                <a:gd name="T80" fmla="*/ 241 w 338"/>
                <a:gd name="T81" fmla="*/ 71 h 256"/>
                <a:gd name="T82" fmla="*/ 238 w 338"/>
                <a:gd name="T83" fmla="*/ 68 h 256"/>
                <a:gd name="T84" fmla="*/ 234 w 338"/>
                <a:gd name="T85" fmla="*/ 66 h 256"/>
                <a:gd name="T86" fmla="*/ 225 w 338"/>
                <a:gd name="T87" fmla="*/ 64 h 256"/>
                <a:gd name="T88" fmla="*/ 213 w 338"/>
                <a:gd name="T89" fmla="*/ 60 h 256"/>
                <a:gd name="T90" fmla="*/ 197 w 338"/>
                <a:gd name="T91" fmla="*/ 54 h 256"/>
                <a:gd name="T92" fmla="*/ 178 w 338"/>
                <a:gd name="T93" fmla="*/ 49 h 256"/>
                <a:gd name="T94" fmla="*/ 158 w 338"/>
                <a:gd name="T95" fmla="*/ 43 h 256"/>
                <a:gd name="T96" fmla="*/ 137 w 338"/>
                <a:gd name="T97" fmla="*/ 37 h 256"/>
                <a:gd name="T98" fmla="*/ 115 w 338"/>
                <a:gd name="T99" fmla="*/ 30 h 256"/>
                <a:gd name="T100" fmla="*/ 93 w 338"/>
                <a:gd name="T101" fmla="*/ 24 h 256"/>
                <a:gd name="T102" fmla="*/ 72 w 338"/>
                <a:gd name="T103" fmla="*/ 18 h 256"/>
                <a:gd name="T104" fmla="*/ 53 w 338"/>
                <a:gd name="T105" fmla="*/ 12 h 256"/>
                <a:gd name="T106" fmla="*/ 35 w 338"/>
                <a:gd name="T107" fmla="*/ 8 h 256"/>
                <a:gd name="T108" fmla="*/ 20 w 338"/>
                <a:gd name="T109" fmla="*/ 4 h 256"/>
                <a:gd name="T110" fmla="*/ 9 w 338"/>
                <a:gd name="T111" fmla="*/ 1 h 256"/>
                <a:gd name="T112" fmla="*/ 2 w 338"/>
                <a:gd name="T113" fmla="*/ 0 h 256"/>
                <a:gd name="T114" fmla="*/ 0 w 338"/>
                <a:gd name="T115" fmla="*/ 0 h 2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8"/>
                <a:gd name="T175" fmla="*/ 0 h 256"/>
                <a:gd name="T176" fmla="*/ 338 w 338"/>
                <a:gd name="T177" fmla="*/ 256 h 2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8" h="256">
                  <a:moveTo>
                    <a:pt x="0" y="0"/>
                  </a:moveTo>
                  <a:lnTo>
                    <a:pt x="0" y="0"/>
                  </a:lnTo>
                  <a:lnTo>
                    <a:pt x="5" y="13"/>
                  </a:lnTo>
                  <a:lnTo>
                    <a:pt x="9" y="27"/>
                  </a:lnTo>
                  <a:lnTo>
                    <a:pt x="12" y="39"/>
                  </a:lnTo>
                  <a:lnTo>
                    <a:pt x="16" y="51"/>
                  </a:lnTo>
                  <a:lnTo>
                    <a:pt x="22" y="65"/>
                  </a:lnTo>
                  <a:lnTo>
                    <a:pt x="30" y="79"/>
                  </a:lnTo>
                  <a:lnTo>
                    <a:pt x="42" y="96"/>
                  </a:lnTo>
                  <a:lnTo>
                    <a:pt x="59" y="116"/>
                  </a:lnTo>
                  <a:lnTo>
                    <a:pt x="62" y="117"/>
                  </a:lnTo>
                  <a:lnTo>
                    <a:pt x="72" y="122"/>
                  </a:lnTo>
                  <a:lnTo>
                    <a:pt x="85" y="129"/>
                  </a:lnTo>
                  <a:lnTo>
                    <a:pt x="103" y="137"/>
                  </a:lnTo>
                  <a:lnTo>
                    <a:pt x="125" y="148"/>
                  </a:lnTo>
                  <a:lnTo>
                    <a:pt x="148" y="160"/>
                  </a:lnTo>
                  <a:lnTo>
                    <a:pt x="174" y="172"/>
                  </a:lnTo>
                  <a:lnTo>
                    <a:pt x="199" y="186"/>
                  </a:lnTo>
                  <a:lnTo>
                    <a:pt x="225" y="199"/>
                  </a:lnTo>
                  <a:lnTo>
                    <a:pt x="251" y="212"/>
                  </a:lnTo>
                  <a:lnTo>
                    <a:pt x="274" y="224"/>
                  </a:lnTo>
                  <a:lnTo>
                    <a:pt x="295" y="234"/>
                  </a:lnTo>
                  <a:lnTo>
                    <a:pt x="312" y="243"/>
                  </a:lnTo>
                  <a:lnTo>
                    <a:pt x="326" y="250"/>
                  </a:lnTo>
                  <a:lnTo>
                    <a:pt x="334" y="254"/>
                  </a:lnTo>
                  <a:lnTo>
                    <a:pt x="337" y="255"/>
                  </a:lnTo>
                  <a:lnTo>
                    <a:pt x="336" y="252"/>
                  </a:lnTo>
                  <a:lnTo>
                    <a:pt x="332" y="246"/>
                  </a:lnTo>
                  <a:lnTo>
                    <a:pt x="328" y="237"/>
                  </a:lnTo>
                  <a:lnTo>
                    <a:pt x="322" y="225"/>
                  </a:lnTo>
                  <a:lnTo>
                    <a:pt x="315" y="212"/>
                  </a:lnTo>
                  <a:lnTo>
                    <a:pt x="307" y="196"/>
                  </a:lnTo>
                  <a:lnTo>
                    <a:pt x="299" y="180"/>
                  </a:lnTo>
                  <a:lnTo>
                    <a:pt x="290" y="163"/>
                  </a:lnTo>
                  <a:lnTo>
                    <a:pt x="281" y="146"/>
                  </a:lnTo>
                  <a:lnTo>
                    <a:pt x="273" y="129"/>
                  </a:lnTo>
                  <a:lnTo>
                    <a:pt x="264" y="114"/>
                  </a:lnTo>
                  <a:lnTo>
                    <a:pt x="257" y="99"/>
                  </a:lnTo>
                  <a:lnTo>
                    <a:pt x="250" y="87"/>
                  </a:lnTo>
                  <a:lnTo>
                    <a:pt x="245" y="78"/>
                  </a:lnTo>
                  <a:lnTo>
                    <a:pt x="241" y="71"/>
                  </a:lnTo>
                  <a:lnTo>
                    <a:pt x="238" y="68"/>
                  </a:lnTo>
                  <a:lnTo>
                    <a:pt x="234" y="66"/>
                  </a:lnTo>
                  <a:lnTo>
                    <a:pt x="225" y="64"/>
                  </a:lnTo>
                  <a:lnTo>
                    <a:pt x="213" y="60"/>
                  </a:lnTo>
                  <a:lnTo>
                    <a:pt x="197" y="54"/>
                  </a:lnTo>
                  <a:lnTo>
                    <a:pt x="178" y="49"/>
                  </a:lnTo>
                  <a:lnTo>
                    <a:pt x="158" y="43"/>
                  </a:lnTo>
                  <a:lnTo>
                    <a:pt x="137" y="37"/>
                  </a:lnTo>
                  <a:lnTo>
                    <a:pt x="115" y="30"/>
                  </a:lnTo>
                  <a:lnTo>
                    <a:pt x="93" y="24"/>
                  </a:lnTo>
                  <a:lnTo>
                    <a:pt x="72" y="18"/>
                  </a:lnTo>
                  <a:lnTo>
                    <a:pt x="53" y="12"/>
                  </a:lnTo>
                  <a:lnTo>
                    <a:pt x="35" y="8"/>
                  </a:lnTo>
                  <a:lnTo>
                    <a:pt x="20" y="4"/>
                  </a:lnTo>
                  <a:lnTo>
                    <a:pt x="9" y="1"/>
                  </a:lnTo>
                  <a:lnTo>
                    <a:pt x="2" y="0"/>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78" name="Freeform 157"/>
            <p:cNvSpPr>
              <a:spLocks/>
            </p:cNvSpPr>
            <p:nvPr/>
          </p:nvSpPr>
          <p:spPr bwMode="auto">
            <a:xfrm>
              <a:off x="2781" y="2017"/>
              <a:ext cx="287" cy="411"/>
            </a:xfrm>
            <a:custGeom>
              <a:avLst/>
              <a:gdLst>
                <a:gd name="T0" fmla="*/ 37 w 287"/>
                <a:gd name="T1" fmla="*/ 0 h 411"/>
                <a:gd name="T2" fmla="*/ 24 w 287"/>
                <a:gd name="T3" fmla="*/ 4 h 411"/>
                <a:gd name="T4" fmla="*/ 14 w 287"/>
                <a:gd name="T5" fmla="*/ 13 h 411"/>
                <a:gd name="T6" fmla="*/ 5 w 287"/>
                <a:gd name="T7" fmla="*/ 24 h 411"/>
                <a:gd name="T8" fmla="*/ 1 w 287"/>
                <a:gd name="T9" fmla="*/ 32 h 411"/>
                <a:gd name="T10" fmla="*/ 6 w 287"/>
                <a:gd name="T11" fmla="*/ 52 h 411"/>
                <a:gd name="T12" fmla="*/ 14 w 287"/>
                <a:gd name="T13" fmla="*/ 82 h 411"/>
                <a:gd name="T14" fmla="*/ 24 w 287"/>
                <a:gd name="T15" fmla="*/ 117 h 411"/>
                <a:gd name="T16" fmla="*/ 42 w 287"/>
                <a:gd name="T17" fmla="*/ 167 h 411"/>
                <a:gd name="T18" fmla="*/ 70 w 287"/>
                <a:gd name="T19" fmla="*/ 230 h 411"/>
                <a:gd name="T20" fmla="*/ 98 w 287"/>
                <a:gd name="T21" fmla="*/ 284 h 411"/>
                <a:gd name="T22" fmla="*/ 115 w 287"/>
                <a:gd name="T23" fmla="*/ 315 h 411"/>
                <a:gd name="T24" fmla="*/ 121 w 287"/>
                <a:gd name="T25" fmla="*/ 325 h 411"/>
                <a:gd name="T26" fmla="*/ 138 w 287"/>
                <a:gd name="T27" fmla="*/ 347 h 411"/>
                <a:gd name="T28" fmla="*/ 159 w 287"/>
                <a:gd name="T29" fmla="*/ 374 h 411"/>
                <a:gd name="T30" fmla="*/ 175 w 287"/>
                <a:gd name="T31" fmla="*/ 393 h 411"/>
                <a:gd name="T32" fmla="*/ 184 w 287"/>
                <a:gd name="T33" fmla="*/ 393 h 411"/>
                <a:gd name="T34" fmla="*/ 198 w 287"/>
                <a:gd name="T35" fmla="*/ 390 h 411"/>
                <a:gd name="T36" fmla="*/ 212 w 287"/>
                <a:gd name="T37" fmla="*/ 390 h 411"/>
                <a:gd name="T38" fmla="*/ 224 w 287"/>
                <a:gd name="T39" fmla="*/ 390 h 411"/>
                <a:gd name="T40" fmla="*/ 237 w 287"/>
                <a:gd name="T41" fmla="*/ 391 h 411"/>
                <a:gd name="T42" fmla="*/ 249 w 287"/>
                <a:gd name="T43" fmla="*/ 395 h 411"/>
                <a:gd name="T44" fmla="*/ 264 w 287"/>
                <a:gd name="T45" fmla="*/ 400 h 411"/>
                <a:gd name="T46" fmla="*/ 278 w 287"/>
                <a:gd name="T47" fmla="*/ 406 h 411"/>
                <a:gd name="T48" fmla="*/ 282 w 287"/>
                <a:gd name="T49" fmla="*/ 369 h 411"/>
                <a:gd name="T50" fmla="*/ 268 w 287"/>
                <a:gd name="T51" fmla="*/ 295 h 411"/>
                <a:gd name="T52" fmla="*/ 245 w 287"/>
                <a:gd name="T53" fmla="*/ 229 h 411"/>
                <a:gd name="T54" fmla="*/ 217 w 287"/>
                <a:gd name="T55" fmla="*/ 173 h 411"/>
                <a:gd name="T56" fmla="*/ 184 w 287"/>
                <a:gd name="T57" fmla="*/ 123 h 411"/>
                <a:gd name="T58" fmla="*/ 147 w 287"/>
                <a:gd name="T59" fmla="*/ 81 h 411"/>
                <a:gd name="T60" fmla="*/ 108 w 287"/>
                <a:gd name="T61" fmla="*/ 45 h 411"/>
                <a:gd name="T62" fmla="*/ 66 w 287"/>
                <a:gd name="T63" fmla="*/ 15 h 4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411"/>
                <a:gd name="T98" fmla="*/ 287 w 287"/>
                <a:gd name="T99" fmla="*/ 411 h 4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411">
                  <a:moveTo>
                    <a:pt x="45" y="1"/>
                  </a:moveTo>
                  <a:lnTo>
                    <a:pt x="37" y="0"/>
                  </a:lnTo>
                  <a:lnTo>
                    <a:pt x="30" y="1"/>
                  </a:lnTo>
                  <a:lnTo>
                    <a:pt x="24" y="4"/>
                  </a:lnTo>
                  <a:lnTo>
                    <a:pt x="18" y="8"/>
                  </a:lnTo>
                  <a:lnTo>
                    <a:pt x="14" y="13"/>
                  </a:lnTo>
                  <a:lnTo>
                    <a:pt x="9" y="19"/>
                  </a:lnTo>
                  <a:lnTo>
                    <a:pt x="5" y="24"/>
                  </a:lnTo>
                  <a:lnTo>
                    <a:pt x="0" y="29"/>
                  </a:lnTo>
                  <a:lnTo>
                    <a:pt x="1" y="32"/>
                  </a:lnTo>
                  <a:lnTo>
                    <a:pt x="3" y="40"/>
                  </a:lnTo>
                  <a:lnTo>
                    <a:pt x="6" y="52"/>
                  </a:lnTo>
                  <a:lnTo>
                    <a:pt x="10" y="65"/>
                  </a:lnTo>
                  <a:lnTo>
                    <a:pt x="14" y="82"/>
                  </a:lnTo>
                  <a:lnTo>
                    <a:pt x="19" y="100"/>
                  </a:lnTo>
                  <a:lnTo>
                    <a:pt x="24" y="117"/>
                  </a:lnTo>
                  <a:lnTo>
                    <a:pt x="30" y="134"/>
                  </a:lnTo>
                  <a:lnTo>
                    <a:pt x="42" y="167"/>
                  </a:lnTo>
                  <a:lnTo>
                    <a:pt x="55" y="199"/>
                  </a:lnTo>
                  <a:lnTo>
                    <a:pt x="70" y="230"/>
                  </a:lnTo>
                  <a:lnTo>
                    <a:pt x="84" y="260"/>
                  </a:lnTo>
                  <a:lnTo>
                    <a:pt x="98" y="284"/>
                  </a:lnTo>
                  <a:lnTo>
                    <a:pt x="108" y="304"/>
                  </a:lnTo>
                  <a:lnTo>
                    <a:pt x="115" y="315"/>
                  </a:lnTo>
                  <a:lnTo>
                    <a:pt x="118" y="321"/>
                  </a:lnTo>
                  <a:lnTo>
                    <a:pt x="121" y="325"/>
                  </a:lnTo>
                  <a:lnTo>
                    <a:pt x="129" y="334"/>
                  </a:lnTo>
                  <a:lnTo>
                    <a:pt x="138" y="347"/>
                  </a:lnTo>
                  <a:lnTo>
                    <a:pt x="149" y="360"/>
                  </a:lnTo>
                  <a:lnTo>
                    <a:pt x="159" y="374"/>
                  </a:lnTo>
                  <a:lnTo>
                    <a:pt x="168" y="386"/>
                  </a:lnTo>
                  <a:lnTo>
                    <a:pt x="175" y="393"/>
                  </a:lnTo>
                  <a:lnTo>
                    <a:pt x="177" y="395"/>
                  </a:lnTo>
                  <a:lnTo>
                    <a:pt x="184" y="393"/>
                  </a:lnTo>
                  <a:lnTo>
                    <a:pt x="191" y="392"/>
                  </a:lnTo>
                  <a:lnTo>
                    <a:pt x="198" y="390"/>
                  </a:lnTo>
                  <a:lnTo>
                    <a:pt x="205" y="390"/>
                  </a:lnTo>
                  <a:lnTo>
                    <a:pt x="212" y="390"/>
                  </a:lnTo>
                  <a:lnTo>
                    <a:pt x="217" y="390"/>
                  </a:lnTo>
                  <a:lnTo>
                    <a:pt x="224" y="390"/>
                  </a:lnTo>
                  <a:lnTo>
                    <a:pt x="230" y="390"/>
                  </a:lnTo>
                  <a:lnTo>
                    <a:pt x="237" y="391"/>
                  </a:lnTo>
                  <a:lnTo>
                    <a:pt x="243" y="393"/>
                  </a:lnTo>
                  <a:lnTo>
                    <a:pt x="249" y="395"/>
                  </a:lnTo>
                  <a:lnTo>
                    <a:pt x="256" y="397"/>
                  </a:lnTo>
                  <a:lnTo>
                    <a:pt x="264" y="400"/>
                  </a:lnTo>
                  <a:lnTo>
                    <a:pt x="271" y="403"/>
                  </a:lnTo>
                  <a:lnTo>
                    <a:pt x="278" y="406"/>
                  </a:lnTo>
                  <a:lnTo>
                    <a:pt x="286" y="410"/>
                  </a:lnTo>
                  <a:lnTo>
                    <a:pt x="282" y="369"/>
                  </a:lnTo>
                  <a:lnTo>
                    <a:pt x="275" y="331"/>
                  </a:lnTo>
                  <a:lnTo>
                    <a:pt x="268" y="295"/>
                  </a:lnTo>
                  <a:lnTo>
                    <a:pt x="257" y="261"/>
                  </a:lnTo>
                  <a:lnTo>
                    <a:pt x="245" y="229"/>
                  </a:lnTo>
                  <a:lnTo>
                    <a:pt x="232" y="200"/>
                  </a:lnTo>
                  <a:lnTo>
                    <a:pt x="217" y="173"/>
                  </a:lnTo>
                  <a:lnTo>
                    <a:pt x="201" y="146"/>
                  </a:lnTo>
                  <a:lnTo>
                    <a:pt x="184" y="123"/>
                  </a:lnTo>
                  <a:lnTo>
                    <a:pt x="166" y="101"/>
                  </a:lnTo>
                  <a:lnTo>
                    <a:pt x="147" y="81"/>
                  </a:lnTo>
                  <a:lnTo>
                    <a:pt x="128" y="62"/>
                  </a:lnTo>
                  <a:lnTo>
                    <a:pt x="108" y="45"/>
                  </a:lnTo>
                  <a:lnTo>
                    <a:pt x="87" y="29"/>
                  </a:lnTo>
                  <a:lnTo>
                    <a:pt x="66" y="15"/>
                  </a:lnTo>
                  <a:lnTo>
                    <a:pt x="45" y="1"/>
                  </a:lnTo>
                </a:path>
              </a:pathLst>
            </a:custGeom>
            <a:solidFill>
              <a:srgbClr val="99CCCC"/>
            </a:solidFill>
            <a:ln w="12700" cap="rnd" cmpd="sng">
              <a:noFill/>
              <a:prstDash val="solid"/>
              <a:round/>
              <a:headEnd type="none" w="med" len="med"/>
              <a:tailEnd type="none" w="med" len="med"/>
            </a:ln>
          </p:spPr>
          <p:txBody>
            <a:bodyPr/>
            <a:lstStyle/>
            <a:p>
              <a:endParaRPr lang="en-GB"/>
            </a:p>
          </p:txBody>
        </p:sp>
        <p:sp>
          <p:nvSpPr>
            <p:cNvPr id="49179" name="Freeform 158"/>
            <p:cNvSpPr>
              <a:spLocks/>
            </p:cNvSpPr>
            <p:nvPr/>
          </p:nvSpPr>
          <p:spPr bwMode="auto">
            <a:xfrm>
              <a:off x="2781" y="2017"/>
              <a:ext cx="297" cy="421"/>
            </a:xfrm>
            <a:custGeom>
              <a:avLst/>
              <a:gdLst>
                <a:gd name="T0" fmla="*/ 47 w 297"/>
                <a:gd name="T1" fmla="*/ 1 h 421"/>
                <a:gd name="T2" fmla="*/ 31 w 297"/>
                <a:gd name="T3" fmla="*/ 1 h 421"/>
                <a:gd name="T4" fmla="*/ 19 w 297"/>
                <a:gd name="T5" fmla="*/ 8 h 421"/>
                <a:gd name="T6" fmla="*/ 9 w 297"/>
                <a:gd name="T7" fmla="*/ 19 h 421"/>
                <a:gd name="T8" fmla="*/ 0 w 297"/>
                <a:gd name="T9" fmla="*/ 30 h 421"/>
                <a:gd name="T10" fmla="*/ 3 w 297"/>
                <a:gd name="T11" fmla="*/ 41 h 421"/>
                <a:gd name="T12" fmla="*/ 10 w 297"/>
                <a:gd name="T13" fmla="*/ 67 h 421"/>
                <a:gd name="T14" fmla="*/ 20 w 297"/>
                <a:gd name="T15" fmla="*/ 102 h 421"/>
                <a:gd name="T16" fmla="*/ 31 w 297"/>
                <a:gd name="T17" fmla="*/ 137 h 421"/>
                <a:gd name="T18" fmla="*/ 57 w 297"/>
                <a:gd name="T19" fmla="*/ 204 h 421"/>
                <a:gd name="T20" fmla="*/ 87 w 297"/>
                <a:gd name="T21" fmla="*/ 266 h 421"/>
                <a:gd name="T22" fmla="*/ 112 w 297"/>
                <a:gd name="T23" fmla="*/ 311 h 421"/>
                <a:gd name="T24" fmla="*/ 122 w 297"/>
                <a:gd name="T25" fmla="*/ 329 h 421"/>
                <a:gd name="T26" fmla="*/ 133 w 297"/>
                <a:gd name="T27" fmla="*/ 342 h 421"/>
                <a:gd name="T28" fmla="*/ 154 w 297"/>
                <a:gd name="T29" fmla="*/ 369 h 421"/>
                <a:gd name="T30" fmla="*/ 174 w 297"/>
                <a:gd name="T31" fmla="*/ 395 h 421"/>
                <a:gd name="T32" fmla="*/ 183 w 297"/>
                <a:gd name="T33" fmla="*/ 405 h 421"/>
                <a:gd name="T34" fmla="*/ 198 w 297"/>
                <a:gd name="T35" fmla="*/ 402 h 421"/>
                <a:gd name="T36" fmla="*/ 212 w 297"/>
                <a:gd name="T37" fmla="*/ 399 h 421"/>
                <a:gd name="T38" fmla="*/ 225 w 297"/>
                <a:gd name="T39" fmla="*/ 399 h 421"/>
                <a:gd name="T40" fmla="*/ 238 w 297"/>
                <a:gd name="T41" fmla="*/ 400 h 421"/>
                <a:gd name="T42" fmla="*/ 252 w 297"/>
                <a:gd name="T43" fmla="*/ 403 h 421"/>
                <a:gd name="T44" fmla="*/ 265 w 297"/>
                <a:gd name="T45" fmla="*/ 407 h 421"/>
                <a:gd name="T46" fmla="*/ 280 w 297"/>
                <a:gd name="T47" fmla="*/ 413 h 421"/>
                <a:gd name="T48" fmla="*/ 296 w 297"/>
                <a:gd name="T49" fmla="*/ 420 h 421"/>
                <a:gd name="T50" fmla="*/ 285 w 297"/>
                <a:gd name="T51" fmla="*/ 339 h 421"/>
                <a:gd name="T52" fmla="*/ 266 w 297"/>
                <a:gd name="T53" fmla="*/ 267 h 421"/>
                <a:gd name="T54" fmla="*/ 240 w 297"/>
                <a:gd name="T55" fmla="*/ 205 h 421"/>
                <a:gd name="T56" fmla="*/ 208 w 297"/>
                <a:gd name="T57" fmla="*/ 150 h 421"/>
                <a:gd name="T58" fmla="*/ 172 w 297"/>
                <a:gd name="T59" fmla="*/ 103 h 421"/>
                <a:gd name="T60" fmla="*/ 132 w 297"/>
                <a:gd name="T61" fmla="*/ 64 h 421"/>
                <a:gd name="T62" fmla="*/ 90 w 297"/>
                <a:gd name="T63" fmla="*/ 30 h 421"/>
                <a:gd name="T64" fmla="*/ 47 w 297"/>
                <a:gd name="T65" fmla="*/ 1 h 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421"/>
                <a:gd name="T101" fmla="*/ 297 w 297"/>
                <a:gd name="T102" fmla="*/ 421 h 4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421">
                  <a:moveTo>
                    <a:pt x="47" y="1"/>
                  </a:moveTo>
                  <a:lnTo>
                    <a:pt x="47" y="1"/>
                  </a:lnTo>
                  <a:lnTo>
                    <a:pt x="38" y="0"/>
                  </a:lnTo>
                  <a:lnTo>
                    <a:pt x="31" y="1"/>
                  </a:lnTo>
                  <a:lnTo>
                    <a:pt x="25" y="4"/>
                  </a:lnTo>
                  <a:lnTo>
                    <a:pt x="19" y="8"/>
                  </a:lnTo>
                  <a:lnTo>
                    <a:pt x="14" y="13"/>
                  </a:lnTo>
                  <a:lnTo>
                    <a:pt x="9" y="19"/>
                  </a:lnTo>
                  <a:lnTo>
                    <a:pt x="5" y="25"/>
                  </a:lnTo>
                  <a:lnTo>
                    <a:pt x="0" y="30"/>
                  </a:lnTo>
                  <a:lnTo>
                    <a:pt x="1" y="33"/>
                  </a:lnTo>
                  <a:lnTo>
                    <a:pt x="3" y="41"/>
                  </a:lnTo>
                  <a:lnTo>
                    <a:pt x="6" y="53"/>
                  </a:lnTo>
                  <a:lnTo>
                    <a:pt x="10" y="67"/>
                  </a:lnTo>
                  <a:lnTo>
                    <a:pt x="15" y="84"/>
                  </a:lnTo>
                  <a:lnTo>
                    <a:pt x="20" y="102"/>
                  </a:lnTo>
                  <a:lnTo>
                    <a:pt x="25" y="120"/>
                  </a:lnTo>
                  <a:lnTo>
                    <a:pt x="31" y="137"/>
                  </a:lnTo>
                  <a:lnTo>
                    <a:pt x="43" y="171"/>
                  </a:lnTo>
                  <a:lnTo>
                    <a:pt x="57" y="204"/>
                  </a:lnTo>
                  <a:lnTo>
                    <a:pt x="72" y="236"/>
                  </a:lnTo>
                  <a:lnTo>
                    <a:pt x="87" y="266"/>
                  </a:lnTo>
                  <a:lnTo>
                    <a:pt x="101" y="291"/>
                  </a:lnTo>
                  <a:lnTo>
                    <a:pt x="112" y="311"/>
                  </a:lnTo>
                  <a:lnTo>
                    <a:pt x="119" y="323"/>
                  </a:lnTo>
                  <a:lnTo>
                    <a:pt x="122" y="329"/>
                  </a:lnTo>
                  <a:lnTo>
                    <a:pt x="125" y="333"/>
                  </a:lnTo>
                  <a:lnTo>
                    <a:pt x="133" y="342"/>
                  </a:lnTo>
                  <a:lnTo>
                    <a:pt x="143" y="355"/>
                  </a:lnTo>
                  <a:lnTo>
                    <a:pt x="154" y="369"/>
                  </a:lnTo>
                  <a:lnTo>
                    <a:pt x="165" y="383"/>
                  </a:lnTo>
                  <a:lnTo>
                    <a:pt x="174" y="395"/>
                  </a:lnTo>
                  <a:lnTo>
                    <a:pt x="181" y="403"/>
                  </a:lnTo>
                  <a:lnTo>
                    <a:pt x="183" y="405"/>
                  </a:lnTo>
                  <a:lnTo>
                    <a:pt x="190" y="403"/>
                  </a:lnTo>
                  <a:lnTo>
                    <a:pt x="198" y="402"/>
                  </a:lnTo>
                  <a:lnTo>
                    <a:pt x="205" y="400"/>
                  </a:lnTo>
                  <a:lnTo>
                    <a:pt x="212" y="399"/>
                  </a:lnTo>
                  <a:lnTo>
                    <a:pt x="219" y="399"/>
                  </a:lnTo>
                  <a:lnTo>
                    <a:pt x="225" y="399"/>
                  </a:lnTo>
                  <a:lnTo>
                    <a:pt x="232" y="399"/>
                  </a:lnTo>
                  <a:lnTo>
                    <a:pt x="238" y="400"/>
                  </a:lnTo>
                  <a:lnTo>
                    <a:pt x="245" y="401"/>
                  </a:lnTo>
                  <a:lnTo>
                    <a:pt x="252" y="403"/>
                  </a:lnTo>
                  <a:lnTo>
                    <a:pt x="258" y="405"/>
                  </a:lnTo>
                  <a:lnTo>
                    <a:pt x="265" y="407"/>
                  </a:lnTo>
                  <a:lnTo>
                    <a:pt x="273" y="410"/>
                  </a:lnTo>
                  <a:lnTo>
                    <a:pt x="280" y="413"/>
                  </a:lnTo>
                  <a:lnTo>
                    <a:pt x="288" y="416"/>
                  </a:lnTo>
                  <a:lnTo>
                    <a:pt x="296" y="420"/>
                  </a:lnTo>
                  <a:lnTo>
                    <a:pt x="292" y="378"/>
                  </a:lnTo>
                  <a:lnTo>
                    <a:pt x="285" y="339"/>
                  </a:lnTo>
                  <a:lnTo>
                    <a:pt x="277" y="302"/>
                  </a:lnTo>
                  <a:lnTo>
                    <a:pt x="266" y="267"/>
                  </a:lnTo>
                  <a:lnTo>
                    <a:pt x="254" y="235"/>
                  </a:lnTo>
                  <a:lnTo>
                    <a:pt x="240" y="205"/>
                  </a:lnTo>
                  <a:lnTo>
                    <a:pt x="225" y="177"/>
                  </a:lnTo>
                  <a:lnTo>
                    <a:pt x="208" y="150"/>
                  </a:lnTo>
                  <a:lnTo>
                    <a:pt x="190" y="126"/>
                  </a:lnTo>
                  <a:lnTo>
                    <a:pt x="172" y="103"/>
                  </a:lnTo>
                  <a:lnTo>
                    <a:pt x="152" y="83"/>
                  </a:lnTo>
                  <a:lnTo>
                    <a:pt x="132" y="64"/>
                  </a:lnTo>
                  <a:lnTo>
                    <a:pt x="112" y="46"/>
                  </a:lnTo>
                  <a:lnTo>
                    <a:pt x="90" y="30"/>
                  </a:lnTo>
                  <a:lnTo>
                    <a:pt x="68" y="15"/>
                  </a:lnTo>
                  <a:lnTo>
                    <a:pt x="47" y="1"/>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80" name="Freeform 159"/>
            <p:cNvSpPr>
              <a:spLocks/>
            </p:cNvSpPr>
            <p:nvPr/>
          </p:nvSpPr>
          <p:spPr bwMode="auto">
            <a:xfrm>
              <a:off x="2272" y="2009"/>
              <a:ext cx="573" cy="476"/>
            </a:xfrm>
            <a:custGeom>
              <a:avLst/>
              <a:gdLst>
                <a:gd name="T0" fmla="*/ 0 w 573"/>
                <a:gd name="T1" fmla="*/ 0 h 476"/>
                <a:gd name="T2" fmla="*/ 5 w 573"/>
                <a:gd name="T3" fmla="*/ 7 h 476"/>
                <a:gd name="T4" fmla="*/ 18 w 573"/>
                <a:gd name="T5" fmla="*/ 24 h 476"/>
                <a:gd name="T6" fmla="*/ 36 w 573"/>
                <a:gd name="T7" fmla="*/ 51 h 476"/>
                <a:gd name="T8" fmla="*/ 57 w 573"/>
                <a:gd name="T9" fmla="*/ 84 h 476"/>
                <a:gd name="T10" fmla="*/ 79 w 573"/>
                <a:gd name="T11" fmla="*/ 121 h 476"/>
                <a:gd name="T12" fmla="*/ 99 w 573"/>
                <a:gd name="T13" fmla="*/ 159 h 476"/>
                <a:gd name="T14" fmla="*/ 116 w 573"/>
                <a:gd name="T15" fmla="*/ 196 h 476"/>
                <a:gd name="T16" fmla="*/ 125 w 573"/>
                <a:gd name="T17" fmla="*/ 228 h 476"/>
                <a:gd name="T18" fmla="*/ 131 w 573"/>
                <a:gd name="T19" fmla="*/ 232 h 476"/>
                <a:gd name="T20" fmla="*/ 144 w 573"/>
                <a:gd name="T21" fmla="*/ 240 h 476"/>
                <a:gd name="T22" fmla="*/ 166 w 573"/>
                <a:gd name="T23" fmla="*/ 252 h 476"/>
                <a:gd name="T24" fmla="*/ 193 w 573"/>
                <a:gd name="T25" fmla="*/ 268 h 476"/>
                <a:gd name="T26" fmla="*/ 224 w 573"/>
                <a:gd name="T27" fmla="*/ 287 h 476"/>
                <a:gd name="T28" fmla="*/ 260 w 573"/>
                <a:gd name="T29" fmla="*/ 308 h 476"/>
                <a:gd name="T30" fmla="*/ 298 w 573"/>
                <a:gd name="T31" fmla="*/ 330 h 476"/>
                <a:gd name="T32" fmla="*/ 338 w 573"/>
                <a:gd name="T33" fmla="*/ 353 h 476"/>
                <a:gd name="T34" fmla="*/ 377 w 573"/>
                <a:gd name="T35" fmla="*/ 376 h 476"/>
                <a:gd name="T36" fmla="*/ 415 w 573"/>
                <a:gd name="T37" fmla="*/ 398 h 476"/>
                <a:gd name="T38" fmla="*/ 451 w 573"/>
                <a:gd name="T39" fmla="*/ 419 h 476"/>
                <a:gd name="T40" fmla="*/ 482 w 573"/>
                <a:gd name="T41" fmla="*/ 437 h 476"/>
                <a:gd name="T42" fmla="*/ 509 w 573"/>
                <a:gd name="T43" fmla="*/ 453 h 476"/>
                <a:gd name="T44" fmla="*/ 530 w 573"/>
                <a:gd name="T45" fmla="*/ 465 h 476"/>
                <a:gd name="T46" fmla="*/ 543 w 573"/>
                <a:gd name="T47" fmla="*/ 473 h 476"/>
                <a:gd name="T48" fmla="*/ 549 w 573"/>
                <a:gd name="T49" fmla="*/ 475 h 476"/>
                <a:gd name="T50" fmla="*/ 569 w 573"/>
                <a:gd name="T51" fmla="*/ 462 h 476"/>
                <a:gd name="T52" fmla="*/ 568 w 573"/>
                <a:gd name="T53" fmla="*/ 430 h 476"/>
                <a:gd name="T54" fmla="*/ 549 w 573"/>
                <a:gd name="T55" fmla="*/ 384 h 476"/>
                <a:gd name="T56" fmla="*/ 513 w 573"/>
                <a:gd name="T57" fmla="*/ 328 h 476"/>
                <a:gd name="T58" fmla="*/ 466 w 573"/>
                <a:gd name="T59" fmla="*/ 268 h 476"/>
                <a:gd name="T60" fmla="*/ 411 w 573"/>
                <a:gd name="T61" fmla="*/ 208 h 476"/>
                <a:gd name="T62" fmla="*/ 350 w 573"/>
                <a:gd name="T63" fmla="*/ 152 h 476"/>
                <a:gd name="T64" fmla="*/ 288 w 573"/>
                <a:gd name="T65" fmla="*/ 106 h 476"/>
                <a:gd name="T66" fmla="*/ 269 w 573"/>
                <a:gd name="T67" fmla="*/ 111 h 476"/>
                <a:gd name="T68" fmla="*/ 233 w 573"/>
                <a:gd name="T69" fmla="*/ 103 h 476"/>
                <a:gd name="T70" fmla="*/ 187 w 573"/>
                <a:gd name="T71" fmla="*/ 87 h 476"/>
                <a:gd name="T72" fmla="*/ 136 w 573"/>
                <a:gd name="T73" fmla="*/ 66 h 476"/>
                <a:gd name="T74" fmla="*/ 86 w 573"/>
                <a:gd name="T75" fmla="*/ 43 h 476"/>
                <a:gd name="T76" fmla="*/ 42 w 573"/>
                <a:gd name="T77" fmla="*/ 22 h 476"/>
                <a:gd name="T78" fmla="*/ 12 w 573"/>
                <a:gd name="T79" fmla="*/ 7 h 476"/>
                <a:gd name="T80" fmla="*/ 0 w 573"/>
                <a:gd name="T81" fmla="*/ 0 h 4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3"/>
                <a:gd name="T124" fmla="*/ 0 h 476"/>
                <a:gd name="T125" fmla="*/ 573 w 573"/>
                <a:gd name="T126" fmla="*/ 476 h 4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3" h="476">
                  <a:moveTo>
                    <a:pt x="0" y="0"/>
                  </a:moveTo>
                  <a:lnTo>
                    <a:pt x="0" y="0"/>
                  </a:lnTo>
                  <a:lnTo>
                    <a:pt x="2" y="2"/>
                  </a:lnTo>
                  <a:lnTo>
                    <a:pt x="5" y="7"/>
                  </a:lnTo>
                  <a:lnTo>
                    <a:pt x="11" y="14"/>
                  </a:lnTo>
                  <a:lnTo>
                    <a:pt x="18" y="24"/>
                  </a:lnTo>
                  <a:lnTo>
                    <a:pt x="26" y="37"/>
                  </a:lnTo>
                  <a:lnTo>
                    <a:pt x="36" y="51"/>
                  </a:lnTo>
                  <a:lnTo>
                    <a:pt x="46" y="67"/>
                  </a:lnTo>
                  <a:lnTo>
                    <a:pt x="57" y="84"/>
                  </a:lnTo>
                  <a:lnTo>
                    <a:pt x="68" y="102"/>
                  </a:lnTo>
                  <a:lnTo>
                    <a:pt x="79" y="121"/>
                  </a:lnTo>
                  <a:lnTo>
                    <a:pt x="89" y="140"/>
                  </a:lnTo>
                  <a:lnTo>
                    <a:pt x="99" y="159"/>
                  </a:lnTo>
                  <a:lnTo>
                    <a:pt x="108" y="177"/>
                  </a:lnTo>
                  <a:lnTo>
                    <a:pt x="116" y="196"/>
                  </a:lnTo>
                  <a:lnTo>
                    <a:pt x="121" y="212"/>
                  </a:lnTo>
                  <a:lnTo>
                    <a:pt x="125" y="228"/>
                  </a:lnTo>
                  <a:lnTo>
                    <a:pt x="127" y="229"/>
                  </a:lnTo>
                  <a:lnTo>
                    <a:pt x="131" y="232"/>
                  </a:lnTo>
                  <a:lnTo>
                    <a:pt x="136" y="235"/>
                  </a:lnTo>
                  <a:lnTo>
                    <a:pt x="144" y="240"/>
                  </a:lnTo>
                  <a:lnTo>
                    <a:pt x="154" y="246"/>
                  </a:lnTo>
                  <a:lnTo>
                    <a:pt x="166" y="252"/>
                  </a:lnTo>
                  <a:lnTo>
                    <a:pt x="178" y="260"/>
                  </a:lnTo>
                  <a:lnTo>
                    <a:pt x="193" y="268"/>
                  </a:lnTo>
                  <a:lnTo>
                    <a:pt x="208" y="277"/>
                  </a:lnTo>
                  <a:lnTo>
                    <a:pt x="224" y="287"/>
                  </a:lnTo>
                  <a:lnTo>
                    <a:pt x="242" y="297"/>
                  </a:lnTo>
                  <a:lnTo>
                    <a:pt x="260" y="308"/>
                  </a:lnTo>
                  <a:lnTo>
                    <a:pt x="279" y="319"/>
                  </a:lnTo>
                  <a:lnTo>
                    <a:pt x="298" y="330"/>
                  </a:lnTo>
                  <a:lnTo>
                    <a:pt x="318" y="341"/>
                  </a:lnTo>
                  <a:lnTo>
                    <a:pt x="338" y="353"/>
                  </a:lnTo>
                  <a:lnTo>
                    <a:pt x="357" y="364"/>
                  </a:lnTo>
                  <a:lnTo>
                    <a:pt x="377" y="376"/>
                  </a:lnTo>
                  <a:lnTo>
                    <a:pt x="396" y="387"/>
                  </a:lnTo>
                  <a:lnTo>
                    <a:pt x="415" y="398"/>
                  </a:lnTo>
                  <a:lnTo>
                    <a:pt x="433" y="409"/>
                  </a:lnTo>
                  <a:lnTo>
                    <a:pt x="451" y="419"/>
                  </a:lnTo>
                  <a:lnTo>
                    <a:pt x="467" y="428"/>
                  </a:lnTo>
                  <a:lnTo>
                    <a:pt x="482" y="437"/>
                  </a:lnTo>
                  <a:lnTo>
                    <a:pt x="497" y="445"/>
                  </a:lnTo>
                  <a:lnTo>
                    <a:pt x="509" y="453"/>
                  </a:lnTo>
                  <a:lnTo>
                    <a:pt x="520" y="459"/>
                  </a:lnTo>
                  <a:lnTo>
                    <a:pt x="530" y="465"/>
                  </a:lnTo>
                  <a:lnTo>
                    <a:pt x="538" y="470"/>
                  </a:lnTo>
                  <a:lnTo>
                    <a:pt x="543" y="473"/>
                  </a:lnTo>
                  <a:lnTo>
                    <a:pt x="547" y="475"/>
                  </a:lnTo>
                  <a:lnTo>
                    <a:pt x="549" y="475"/>
                  </a:lnTo>
                  <a:lnTo>
                    <a:pt x="562" y="471"/>
                  </a:lnTo>
                  <a:lnTo>
                    <a:pt x="569" y="462"/>
                  </a:lnTo>
                  <a:lnTo>
                    <a:pt x="572" y="448"/>
                  </a:lnTo>
                  <a:lnTo>
                    <a:pt x="568" y="430"/>
                  </a:lnTo>
                  <a:lnTo>
                    <a:pt x="561" y="409"/>
                  </a:lnTo>
                  <a:lnTo>
                    <a:pt x="549" y="384"/>
                  </a:lnTo>
                  <a:lnTo>
                    <a:pt x="532" y="357"/>
                  </a:lnTo>
                  <a:lnTo>
                    <a:pt x="513" y="328"/>
                  </a:lnTo>
                  <a:lnTo>
                    <a:pt x="491" y="299"/>
                  </a:lnTo>
                  <a:lnTo>
                    <a:pt x="466" y="268"/>
                  </a:lnTo>
                  <a:lnTo>
                    <a:pt x="439" y="238"/>
                  </a:lnTo>
                  <a:lnTo>
                    <a:pt x="411" y="208"/>
                  </a:lnTo>
                  <a:lnTo>
                    <a:pt x="381" y="179"/>
                  </a:lnTo>
                  <a:lnTo>
                    <a:pt x="350" y="152"/>
                  </a:lnTo>
                  <a:lnTo>
                    <a:pt x="319" y="128"/>
                  </a:lnTo>
                  <a:lnTo>
                    <a:pt x="288" y="106"/>
                  </a:lnTo>
                  <a:lnTo>
                    <a:pt x="281" y="110"/>
                  </a:lnTo>
                  <a:lnTo>
                    <a:pt x="269" y="111"/>
                  </a:lnTo>
                  <a:lnTo>
                    <a:pt x="253" y="109"/>
                  </a:lnTo>
                  <a:lnTo>
                    <a:pt x="233" y="103"/>
                  </a:lnTo>
                  <a:lnTo>
                    <a:pt x="211" y="96"/>
                  </a:lnTo>
                  <a:lnTo>
                    <a:pt x="187" y="87"/>
                  </a:lnTo>
                  <a:lnTo>
                    <a:pt x="162" y="77"/>
                  </a:lnTo>
                  <a:lnTo>
                    <a:pt x="136" y="66"/>
                  </a:lnTo>
                  <a:lnTo>
                    <a:pt x="110" y="54"/>
                  </a:lnTo>
                  <a:lnTo>
                    <a:pt x="86" y="43"/>
                  </a:lnTo>
                  <a:lnTo>
                    <a:pt x="63" y="32"/>
                  </a:lnTo>
                  <a:lnTo>
                    <a:pt x="42" y="22"/>
                  </a:lnTo>
                  <a:lnTo>
                    <a:pt x="26" y="14"/>
                  </a:lnTo>
                  <a:lnTo>
                    <a:pt x="12" y="7"/>
                  </a:lnTo>
                  <a:lnTo>
                    <a:pt x="4" y="2"/>
                  </a:lnTo>
                  <a:lnTo>
                    <a:pt x="0" y="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81" name="Freeform 160"/>
            <p:cNvSpPr>
              <a:spLocks/>
            </p:cNvSpPr>
            <p:nvPr/>
          </p:nvSpPr>
          <p:spPr bwMode="auto">
            <a:xfrm>
              <a:off x="2829" y="2566"/>
              <a:ext cx="94" cy="57"/>
            </a:xfrm>
            <a:custGeom>
              <a:avLst/>
              <a:gdLst>
                <a:gd name="T0" fmla="*/ 28 w 94"/>
                <a:gd name="T1" fmla="*/ 2 h 57"/>
                <a:gd name="T2" fmla="*/ 19 w 94"/>
                <a:gd name="T3" fmla="*/ 0 h 57"/>
                <a:gd name="T4" fmla="*/ 12 w 94"/>
                <a:gd name="T5" fmla="*/ 1 h 57"/>
                <a:gd name="T6" fmla="*/ 6 w 94"/>
                <a:gd name="T7" fmla="*/ 3 h 57"/>
                <a:gd name="T8" fmla="*/ 3 w 94"/>
                <a:gd name="T9" fmla="*/ 8 h 57"/>
                <a:gd name="T10" fmla="*/ 0 w 94"/>
                <a:gd name="T11" fmla="*/ 13 h 57"/>
                <a:gd name="T12" fmla="*/ 0 w 94"/>
                <a:gd name="T13" fmla="*/ 18 h 57"/>
                <a:gd name="T14" fmla="*/ 1 w 94"/>
                <a:gd name="T15" fmla="*/ 22 h 57"/>
                <a:gd name="T16" fmla="*/ 4 w 94"/>
                <a:gd name="T17" fmla="*/ 25 h 57"/>
                <a:gd name="T18" fmla="*/ 5 w 94"/>
                <a:gd name="T19" fmla="*/ 27 h 57"/>
                <a:gd name="T20" fmla="*/ 10 w 94"/>
                <a:gd name="T21" fmla="*/ 31 h 57"/>
                <a:gd name="T22" fmla="*/ 16 w 94"/>
                <a:gd name="T23" fmla="*/ 37 h 57"/>
                <a:gd name="T24" fmla="*/ 25 w 94"/>
                <a:gd name="T25" fmla="*/ 44 h 57"/>
                <a:gd name="T26" fmla="*/ 37 w 94"/>
                <a:gd name="T27" fmla="*/ 50 h 57"/>
                <a:gd name="T28" fmla="*/ 50 w 94"/>
                <a:gd name="T29" fmla="*/ 54 h 57"/>
                <a:gd name="T30" fmla="*/ 64 w 94"/>
                <a:gd name="T31" fmla="*/ 56 h 57"/>
                <a:gd name="T32" fmla="*/ 80 w 94"/>
                <a:gd name="T33" fmla="*/ 54 h 57"/>
                <a:gd name="T34" fmla="*/ 87 w 94"/>
                <a:gd name="T35" fmla="*/ 51 h 57"/>
                <a:gd name="T36" fmla="*/ 91 w 94"/>
                <a:gd name="T37" fmla="*/ 46 h 57"/>
                <a:gd name="T38" fmla="*/ 93 w 94"/>
                <a:gd name="T39" fmla="*/ 40 h 57"/>
                <a:gd name="T40" fmla="*/ 93 w 94"/>
                <a:gd name="T41" fmla="*/ 33 h 57"/>
                <a:gd name="T42" fmla="*/ 90 w 94"/>
                <a:gd name="T43" fmla="*/ 27 h 57"/>
                <a:gd name="T44" fmla="*/ 86 w 94"/>
                <a:gd name="T45" fmla="*/ 23 h 57"/>
                <a:gd name="T46" fmla="*/ 79 w 94"/>
                <a:gd name="T47" fmla="*/ 20 h 57"/>
                <a:gd name="T48" fmla="*/ 72 w 94"/>
                <a:gd name="T49" fmla="*/ 20 h 57"/>
                <a:gd name="T50" fmla="*/ 71 w 94"/>
                <a:gd name="T51" fmla="*/ 20 h 57"/>
                <a:gd name="T52" fmla="*/ 68 w 94"/>
                <a:gd name="T53" fmla="*/ 21 h 57"/>
                <a:gd name="T54" fmla="*/ 61 w 94"/>
                <a:gd name="T55" fmla="*/ 21 h 57"/>
                <a:gd name="T56" fmla="*/ 55 w 94"/>
                <a:gd name="T57" fmla="*/ 20 h 57"/>
                <a:gd name="T58" fmla="*/ 48 w 94"/>
                <a:gd name="T59" fmla="*/ 18 h 57"/>
                <a:gd name="T60" fmla="*/ 41 w 94"/>
                <a:gd name="T61" fmla="*/ 14 h 57"/>
                <a:gd name="T62" fmla="*/ 33 w 94"/>
                <a:gd name="T63" fmla="*/ 9 h 57"/>
                <a:gd name="T64" fmla="*/ 28 w 94"/>
                <a:gd name="T65" fmla="*/ 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57"/>
                <a:gd name="T101" fmla="*/ 94 w 9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57">
                  <a:moveTo>
                    <a:pt x="28" y="2"/>
                  </a:moveTo>
                  <a:lnTo>
                    <a:pt x="19" y="0"/>
                  </a:lnTo>
                  <a:lnTo>
                    <a:pt x="12" y="1"/>
                  </a:lnTo>
                  <a:lnTo>
                    <a:pt x="6" y="3"/>
                  </a:lnTo>
                  <a:lnTo>
                    <a:pt x="3" y="8"/>
                  </a:lnTo>
                  <a:lnTo>
                    <a:pt x="0" y="13"/>
                  </a:lnTo>
                  <a:lnTo>
                    <a:pt x="0" y="18"/>
                  </a:lnTo>
                  <a:lnTo>
                    <a:pt x="1" y="22"/>
                  </a:lnTo>
                  <a:lnTo>
                    <a:pt x="4" y="25"/>
                  </a:lnTo>
                  <a:lnTo>
                    <a:pt x="5" y="27"/>
                  </a:lnTo>
                  <a:lnTo>
                    <a:pt x="10" y="31"/>
                  </a:lnTo>
                  <a:lnTo>
                    <a:pt x="16" y="37"/>
                  </a:lnTo>
                  <a:lnTo>
                    <a:pt x="25" y="44"/>
                  </a:lnTo>
                  <a:lnTo>
                    <a:pt x="37" y="50"/>
                  </a:lnTo>
                  <a:lnTo>
                    <a:pt x="50" y="54"/>
                  </a:lnTo>
                  <a:lnTo>
                    <a:pt x="64" y="56"/>
                  </a:lnTo>
                  <a:lnTo>
                    <a:pt x="80" y="54"/>
                  </a:lnTo>
                  <a:lnTo>
                    <a:pt x="87" y="51"/>
                  </a:lnTo>
                  <a:lnTo>
                    <a:pt x="91" y="46"/>
                  </a:lnTo>
                  <a:lnTo>
                    <a:pt x="93" y="40"/>
                  </a:lnTo>
                  <a:lnTo>
                    <a:pt x="93" y="33"/>
                  </a:lnTo>
                  <a:lnTo>
                    <a:pt x="90" y="27"/>
                  </a:lnTo>
                  <a:lnTo>
                    <a:pt x="86" y="23"/>
                  </a:lnTo>
                  <a:lnTo>
                    <a:pt x="79" y="20"/>
                  </a:lnTo>
                  <a:lnTo>
                    <a:pt x="72" y="20"/>
                  </a:lnTo>
                  <a:lnTo>
                    <a:pt x="71" y="20"/>
                  </a:lnTo>
                  <a:lnTo>
                    <a:pt x="68" y="21"/>
                  </a:lnTo>
                  <a:lnTo>
                    <a:pt x="61" y="21"/>
                  </a:lnTo>
                  <a:lnTo>
                    <a:pt x="55" y="20"/>
                  </a:lnTo>
                  <a:lnTo>
                    <a:pt x="48" y="18"/>
                  </a:lnTo>
                  <a:lnTo>
                    <a:pt x="41" y="14"/>
                  </a:lnTo>
                  <a:lnTo>
                    <a:pt x="33" y="9"/>
                  </a:lnTo>
                  <a:lnTo>
                    <a:pt x="28" y="2"/>
                  </a:lnTo>
                </a:path>
              </a:pathLst>
            </a:custGeom>
            <a:solidFill>
              <a:srgbClr val="669999"/>
            </a:solidFill>
            <a:ln w="12700" cap="rnd" cmpd="sng">
              <a:noFill/>
              <a:prstDash val="solid"/>
              <a:round/>
              <a:headEnd type="none" w="med" len="med"/>
              <a:tailEnd type="none" w="med" len="med"/>
            </a:ln>
          </p:spPr>
          <p:txBody>
            <a:bodyPr/>
            <a:lstStyle/>
            <a:p>
              <a:endParaRPr lang="en-GB"/>
            </a:p>
          </p:txBody>
        </p:sp>
        <p:sp>
          <p:nvSpPr>
            <p:cNvPr id="49182" name="Freeform 161"/>
            <p:cNvSpPr>
              <a:spLocks/>
            </p:cNvSpPr>
            <p:nvPr/>
          </p:nvSpPr>
          <p:spPr bwMode="auto">
            <a:xfrm>
              <a:off x="2829" y="2566"/>
              <a:ext cx="104" cy="67"/>
            </a:xfrm>
            <a:custGeom>
              <a:avLst/>
              <a:gdLst>
                <a:gd name="T0" fmla="*/ 31 w 104"/>
                <a:gd name="T1" fmla="*/ 2 h 67"/>
                <a:gd name="T2" fmla="*/ 31 w 104"/>
                <a:gd name="T3" fmla="*/ 2 h 67"/>
                <a:gd name="T4" fmla="*/ 21 w 104"/>
                <a:gd name="T5" fmla="*/ 0 h 67"/>
                <a:gd name="T6" fmla="*/ 13 w 104"/>
                <a:gd name="T7" fmla="*/ 1 h 67"/>
                <a:gd name="T8" fmla="*/ 7 w 104"/>
                <a:gd name="T9" fmla="*/ 4 h 67"/>
                <a:gd name="T10" fmla="*/ 3 w 104"/>
                <a:gd name="T11" fmla="*/ 9 h 67"/>
                <a:gd name="T12" fmla="*/ 0 w 104"/>
                <a:gd name="T13" fmla="*/ 15 h 67"/>
                <a:gd name="T14" fmla="*/ 0 w 104"/>
                <a:gd name="T15" fmla="*/ 21 h 67"/>
                <a:gd name="T16" fmla="*/ 1 w 104"/>
                <a:gd name="T17" fmla="*/ 26 h 67"/>
                <a:gd name="T18" fmla="*/ 4 w 104"/>
                <a:gd name="T19" fmla="*/ 30 h 67"/>
                <a:gd name="T20" fmla="*/ 6 w 104"/>
                <a:gd name="T21" fmla="*/ 32 h 67"/>
                <a:gd name="T22" fmla="*/ 11 w 104"/>
                <a:gd name="T23" fmla="*/ 37 h 67"/>
                <a:gd name="T24" fmla="*/ 18 w 104"/>
                <a:gd name="T25" fmla="*/ 44 h 67"/>
                <a:gd name="T26" fmla="*/ 28 w 104"/>
                <a:gd name="T27" fmla="*/ 52 h 67"/>
                <a:gd name="T28" fmla="*/ 41 w 104"/>
                <a:gd name="T29" fmla="*/ 59 h 67"/>
                <a:gd name="T30" fmla="*/ 55 w 104"/>
                <a:gd name="T31" fmla="*/ 64 h 67"/>
                <a:gd name="T32" fmla="*/ 71 w 104"/>
                <a:gd name="T33" fmla="*/ 66 h 67"/>
                <a:gd name="T34" fmla="*/ 89 w 104"/>
                <a:gd name="T35" fmla="*/ 64 h 67"/>
                <a:gd name="T36" fmla="*/ 96 w 104"/>
                <a:gd name="T37" fmla="*/ 60 h 67"/>
                <a:gd name="T38" fmla="*/ 101 w 104"/>
                <a:gd name="T39" fmla="*/ 54 h 67"/>
                <a:gd name="T40" fmla="*/ 103 w 104"/>
                <a:gd name="T41" fmla="*/ 47 h 67"/>
                <a:gd name="T42" fmla="*/ 103 w 104"/>
                <a:gd name="T43" fmla="*/ 39 h 67"/>
                <a:gd name="T44" fmla="*/ 100 w 104"/>
                <a:gd name="T45" fmla="*/ 32 h 67"/>
                <a:gd name="T46" fmla="*/ 95 w 104"/>
                <a:gd name="T47" fmla="*/ 27 h 67"/>
                <a:gd name="T48" fmla="*/ 88 w 104"/>
                <a:gd name="T49" fmla="*/ 23 h 67"/>
                <a:gd name="T50" fmla="*/ 80 w 104"/>
                <a:gd name="T51" fmla="*/ 24 h 67"/>
                <a:gd name="T52" fmla="*/ 79 w 104"/>
                <a:gd name="T53" fmla="*/ 24 h 67"/>
                <a:gd name="T54" fmla="*/ 75 w 104"/>
                <a:gd name="T55" fmla="*/ 25 h 67"/>
                <a:gd name="T56" fmla="*/ 68 w 104"/>
                <a:gd name="T57" fmla="*/ 25 h 67"/>
                <a:gd name="T58" fmla="*/ 61 w 104"/>
                <a:gd name="T59" fmla="*/ 24 h 67"/>
                <a:gd name="T60" fmla="*/ 53 w 104"/>
                <a:gd name="T61" fmla="*/ 21 h 67"/>
                <a:gd name="T62" fmla="*/ 45 w 104"/>
                <a:gd name="T63" fmla="*/ 17 h 67"/>
                <a:gd name="T64" fmla="*/ 37 w 104"/>
                <a:gd name="T65" fmla="*/ 11 h 67"/>
                <a:gd name="T66" fmla="*/ 31 w 104"/>
                <a:gd name="T67" fmla="*/ 2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67"/>
                <a:gd name="T104" fmla="*/ 104 w 104"/>
                <a:gd name="T105" fmla="*/ 67 h 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67">
                  <a:moveTo>
                    <a:pt x="31" y="2"/>
                  </a:moveTo>
                  <a:lnTo>
                    <a:pt x="31" y="2"/>
                  </a:lnTo>
                  <a:lnTo>
                    <a:pt x="21" y="0"/>
                  </a:lnTo>
                  <a:lnTo>
                    <a:pt x="13" y="1"/>
                  </a:lnTo>
                  <a:lnTo>
                    <a:pt x="7" y="4"/>
                  </a:lnTo>
                  <a:lnTo>
                    <a:pt x="3" y="9"/>
                  </a:lnTo>
                  <a:lnTo>
                    <a:pt x="0" y="15"/>
                  </a:lnTo>
                  <a:lnTo>
                    <a:pt x="0" y="21"/>
                  </a:lnTo>
                  <a:lnTo>
                    <a:pt x="1" y="26"/>
                  </a:lnTo>
                  <a:lnTo>
                    <a:pt x="4" y="30"/>
                  </a:lnTo>
                  <a:lnTo>
                    <a:pt x="6" y="32"/>
                  </a:lnTo>
                  <a:lnTo>
                    <a:pt x="11" y="37"/>
                  </a:lnTo>
                  <a:lnTo>
                    <a:pt x="18" y="44"/>
                  </a:lnTo>
                  <a:lnTo>
                    <a:pt x="28" y="52"/>
                  </a:lnTo>
                  <a:lnTo>
                    <a:pt x="41" y="59"/>
                  </a:lnTo>
                  <a:lnTo>
                    <a:pt x="55" y="64"/>
                  </a:lnTo>
                  <a:lnTo>
                    <a:pt x="71" y="66"/>
                  </a:lnTo>
                  <a:lnTo>
                    <a:pt x="89" y="64"/>
                  </a:lnTo>
                  <a:lnTo>
                    <a:pt x="96" y="60"/>
                  </a:lnTo>
                  <a:lnTo>
                    <a:pt x="101" y="54"/>
                  </a:lnTo>
                  <a:lnTo>
                    <a:pt x="103" y="47"/>
                  </a:lnTo>
                  <a:lnTo>
                    <a:pt x="103" y="39"/>
                  </a:lnTo>
                  <a:lnTo>
                    <a:pt x="100" y="32"/>
                  </a:lnTo>
                  <a:lnTo>
                    <a:pt x="95" y="27"/>
                  </a:lnTo>
                  <a:lnTo>
                    <a:pt x="88" y="23"/>
                  </a:lnTo>
                  <a:lnTo>
                    <a:pt x="80" y="24"/>
                  </a:lnTo>
                  <a:lnTo>
                    <a:pt x="79" y="24"/>
                  </a:lnTo>
                  <a:lnTo>
                    <a:pt x="75" y="25"/>
                  </a:lnTo>
                  <a:lnTo>
                    <a:pt x="68" y="25"/>
                  </a:lnTo>
                  <a:lnTo>
                    <a:pt x="61" y="24"/>
                  </a:lnTo>
                  <a:lnTo>
                    <a:pt x="53" y="21"/>
                  </a:lnTo>
                  <a:lnTo>
                    <a:pt x="45" y="17"/>
                  </a:lnTo>
                  <a:lnTo>
                    <a:pt x="37" y="11"/>
                  </a:lnTo>
                  <a:lnTo>
                    <a:pt x="31" y="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83" name="Freeform 162"/>
            <p:cNvSpPr>
              <a:spLocks/>
            </p:cNvSpPr>
            <p:nvPr/>
          </p:nvSpPr>
          <p:spPr bwMode="auto">
            <a:xfrm>
              <a:off x="3134" y="2722"/>
              <a:ext cx="89" cy="90"/>
            </a:xfrm>
            <a:custGeom>
              <a:avLst/>
              <a:gdLst>
                <a:gd name="T0" fmla="*/ 0 w 89"/>
                <a:gd name="T1" fmla="*/ 45 h 90"/>
                <a:gd name="T2" fmla="*/ 4 w 89"/>
                <a:gd name="T3" fmla="*/ 48 h 90"/>
                <a:gd name="T4" fmla="*/ 11 w 89"/>
                <a:gd name="T5" fmla="*/ 54 h 90"/>
                <a:gd name="T6" fmla="*/ 22 w 89"/>
                <a:gd name="T7" fmla="*/ 61 h 90"/>
                <a:gd name="T8" fmla="*/ 36 w 89"/>
                <a:gd name="T9" fmla="*/ 71 h 90"/>
                <a:gd name="T10" fmla="*/ 49 w 89"/>
                <a:gd name="T11" fmla="*/ 79 h 90"/>
                <a:gd name="T12" fmla="*/ 63 w 89"/>
                <a:gd name="T13" fmla="*/ 85 h 90"/>
                <a:gd name="T14" fmla="*/ 75 w 89"/>
                <a:gd name="T15" fmla="*/ 89 h 90"/>
                <a:gd name="T16" fmla="*/ 82 w 89"/>
                <a:gd name="T17" fmla="*/ 88 h 90"/>
                <a:gd name="T18" fmla="*/ 87 w 89"/>
                <a:gd name="T19" fmla="*/ 82 h 90"/>
                <a:gd name="T20" fmla="*/ 88 w 89"/>
                <a:gd name="T21" fmla="*/ 73 h 90"/>
                <a:gd name="T22" fmla="*/ 88 w 89"/>
                <a:gd name="T23" fmla="*/ 63 h 90"/>
                <a:gd name="T24" fmla="*/ 87 w 89"/>
                <a:gd name="T25" fmla="*/ 50 h 90"/>
                <a:gd name="T26" fmla="*/ 84 w 89"/>
                <a:gd name="T27" fmla="*/ 38 h 90"/>
                <a:gd name="T28" fmla="*/ 81 w 89"/>
                <a:gd name="T29" fmla="*/ 24 h 90"/>
                <a:gd name="T30" fmla="*/ 77 w 89"/>
                <a:gd name="T31" fmla="*/ 12 h 90"/>
                <a:gd name="T32" fmla="*/ 74 w 89"/>
                <a:gd name="T33" fmla="*/ 0 h 90"/>
                <a:gd name="T34" fmla="*/ 61 w 89"/>
                <a:gd name="T35" fmla="*/ 3 h 90"/>
                <a:gd name="T36" fmla="*/ 50 w 89"/>
                <a:gd name="T37" fmla="*/ 6 h 90"/>
                <a:gd name="T38" fmla="*/ 40 w 89"/>
                <a:gd name="T39" fmla="*/ 11 h 90"/>
                <a:gd name="T40" fmla="*/ 31 w 89"/>
                <a:gd name="T41" fmla="*/ 16 h 90"/>
                <a:gd name="T42" fmla="*/ 22 w 89"/>
                <a:gd name="T43" fmla="*/ 22 h 90"/>
                <a:gd name="T44" fmla="*/ 13 w 89"/>
                <a:gd name="T45" fmla="*/ 29 h 90"/>
                <a:gd name="T46" fmla="*/ 6 w 89"/>
                <a:gd name="T47" fmla="*/ 37 h 90"/>
                <a:gd name="T48" fmla="*/ 0 w 89"/>
                <a:gd name="T49" fmla="*/ 45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0"/>
                <a:gd name="T77" fmla="*/ 89 w 89"/>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0">
                  <a:moveTo>
                    <a:pt x="0" y="45"/>
                  </a:moveTo>
                  <a:lnTo>
                    <a:pt x="4" y="48"/>
                  </a:lnTo>
                  <a:lnTo>
                    <a:pt x="11" y="54"/>
                  </a:lnTo>
                  <a:lnTo>
                    <a:pt x="22" y="61"/>
                  </a:lnTo>
                  <a:lnTo>
                    <a:pt x="36" y="71"/>
                  </a:lnTo>
                  <a:lnTo>
                    <a:pt x="49" y="79"/>
                  </a:lnTo>
                  <a:lnTo>
                    <a:pt x="63" y="85"/>
                  </a:lnTo>
                  <a:lnTo>
                    <a:pt x="75" y="89"/>
                  </a:lnTo>
                  <a:lnTo>
                    <a:pt x="82" y="88"/>
                  </a:lnTo>
                  <a:lnTo>
                    <a:pt x="87" y="82"/>
                  </a:lnTo>
                  <a:lnTo>
                    <a:pt x="88" y="73"/>
                  </a:lnTo>
                  <a:lnTo>
                    <a:pt x="88" y="63"/>
                  </a:lnTo>
                  <a:lnTo>
                    <a:pt x="87" y="50"/>
                  </a:lnTo>
                  <a:lnTo>
                    <a:pt x="84" y="38"/>
                  </a:lnTo>
                  <a:lnTo>
                    <a:pt x="81" y="24"/>
                  </a:lnTo>
                  <a:lnTo>
                    <a:pt x="77" y="12"/>
                  </a:lnTo>
                  <a:lnTo>
                    <a:pt x="74" y="0"/>
                  </a:lnTo>
                  <a:lnTo>
                    <a:pt x="61" y="3"/>
                  </a:lnTo>
                  <a:lnTo>
                    <a:pt x="50" y="6"/>
                  </a:lnTo>
                  <a:lnTo>
                    <a:pt x="40" y="11"/>
                  </a:lnTo>
                  <a:lnTo>
                    <a:pt x="31" y="16"/>
                  </a:lnTo>
                  <a:lnTo>
                    <a:pt x="22" y="22"/>
                  </a:lnTo>
                  <a:lnTo>
                    <a:pt x="13" y="29"/>
                  </a:lnTo>
                  <a:lnTo>
                    <a:pt x="6" y="37"/>
                  </a:lnTo>
                  <a:lnTo>
                    <a:pt x="0" y="45"/>
                  </a:lnTo>
                </a:path>
              </a:pathLst>
            </a:custGeom>
            <a:solidFill>
              <a:srgbClr val="FFFFFF"/>
            </a:solidFill>
            <a:ln w="12700" cap="rnd" cmpd="sng">
              <a:noFill/>
              <a:prstDash val="solid"/>
              <a:round/>
              <a:headEnd type="none" w="med" len="med"/>
              <a:tailEnd type="none" w="med" len="med"/>
            </a:ln>
          </p:spPr>
          <p:txBody>
            <a:bodyPr/>
            <a:lstStyle/>
            <a:p>
              <a:endParaRPr lang="en-GB"/>
            </a:p>
          </p:txBody>
        </p:sp>
        <p:sp>
          <p:nvSpPr>
            <p:cNvPr id="49184" name="Freeform 163"/>
            <p:cNvSpPr>
              <a:spLocks/>
            </p:cNvSpPr>
            <p:nvPr/>
          </p:nvSpPr>
          <p:spPr bwMode="auto">
            <a:xfrm>
              <a:off x="3134" y="2722"/>
              <a:ext cx="99" cy="100"/>
            </a:xfrm>
            <a:custGeom>
              <a:avLst/>
              <a:gdLst>
                <a:gd name="T0" fmla="*/ 0 w 99"/>
                <a:gd name="T1" fmla="*/ 50 h 100"/>
                <a:gd name="T2" fmla="*/ 0 w 99"/>
                <a:gd name="T3" fmla="*/ 50 h 100"/>
                <a:gd name="T4" fmla="*/ 4 w 99"/>
                <a:gd name="T5" fmla="*/ 53 h 100"/>
                <a:gd name="T6" fmla="*/ 12 w 99"/>
                <a:gd name="T7" fmla="*/ 60 h 100"/>
                <a:gd name="T8" fmla="*/ 25 w 99"/>
                <a:gd name="T9" fmla="*/ 68 h 100"/>
                <a:gd name="T10" fmla="*/ 40 w 99"/>
                <a:gd name="T11" fmla="*/ 79 h 100"/>
                <a:gd name="T12" fmla="*/ 55 w 99"/>
                <a:gd name="T13" fmla="*/ 88 h 100"/>
                <a:gd name="T14" fmla="*/ 70 w 99"/>
                <a:gd name="T15" fmla="*/ 95 h 100"/>
                <a:gd name="T16" fmla="*/ 83 w 99"/>
                <a:gd name="T17" fmla="*/ 99 h 100"/>
                <a:gd name="T18" fmla="*/ 91 w 99"/>
                <a:gd name="T19" fmla="*/ 98 h 100"/>
                <a:gd name="T20" fmla="*/ 97 w 99"/>
                <a:gd name="T21" fmla="*/ 91 h 100"/>
                <a:gd name="T22" fmla="*/ 98 w 99"/>
                <a:gd name="T23" fmla="*/ 81 h 100"/>
                <a:gd name="T24" fmla="*/ 98 w 99"/>
                <a:gd name="T25" fmla="*/ 70 h 100"/>
                <a:gd name="T26" fmla="*/ 97 w 99"/>
                <a:gd name="T27" fmla="*/ 56 h 100"/>
                <a:gd name="T28" fmla="*/ 94 w 99"/>
                <a:gd name="T29" fmla="*/ 42 h 100"/>
                <a:gd name="T30" fmla="*/ 90 w 99"/>
                <a:gd name="T31" fmla="*/ 27 h 100"/>
                <a:gd name="T32" fmla="*/ 86 w 99"/>
                <a:gd name="T33" fmla="*/ 13 h 100"/>
                <a:gd name="T34" fmla="*/ 82 w 99"/>
                <a:gd name="T35" fmla="*/ 0 h 100"/>
                <a:gd name="T36" fmla="*/ 68 w 99"/>
                <a:gd name="T37" fmla="*/ 3 h 100"/>
                <a:gd name="T38" fmla="*/ 56 w 99"/>
                <a:gd name="T39" fmla="*/ 7 h 100"/>
                <a:gd name="T40" fmla="*/ 44 w 99"/>
                <a:gd name="T41" fmla="*/ 12 h 100"/>
                <a:gd name="T42" fmla="*/ 34 w 99"/>
                <a:gd name="T43" fmla="*/ 18 h 100"/>
                <a:gd name="T44" fmla="*/ 24 w 99"/>
                <a:gd name="T45" fmla="*/ 24 h 100"/>
                <a:gd name="T46" fmla="*/ 15 w 99"/>
                <a:gd name="T47" fmla="*/ 32 h 100"/>
                <a:gd name="T48" fmla="*/ 7 w 99"/>
                <a:gd name="T49" fmla="*/ 41 h 100"/>
                <a:gd name="T50" fmla="*/ 0 w 99"/>
                <a:gd name="T51" fmla="*/ 50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100"/>
                <a:gd name="T80" fmla="*/ 99 w 99"/>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100">
                  <a:moveTo>
                    <a:pt x="0" y="50"/>
                  </a:moveTo>
                  <a:lnTo>
                    <a:pt x="0" y="50"/>
                  </a:lnTo>
                  <a:lnTo>
                    <a:pt x="4" y="53"/>
                  </a:lnTo>
                  <a:lnTo>
                    <a:pt x="12" y="60"/>
                  </a:lnTo>
                  <a:lnTo>
                    <a:pt x="25" y="68"/>
                  </a:lnTo>
                  <a:lnTo>
                    <a:pt x="40" y="79"/>
                  </a:lnTo>
                  <a:lnTo>
                    <a:pt x="55" y="88"/>
                  </a:lnTo>
                  <a:lnTo>
                    <a:pt x="70" y="95"/>
                  </a:lnTo>
                  <a:lnTo>
                    <a:pt x="83" y="99"/>
                  </a:lnTo>
                  <a:lnTo>
                    <a:pt x="91" y="98"/>
                  </a:lnTo>
                  <a:lnTo>
                    <a:pt x="97" y="91"/>
                  </a:lnTo>
                  <a:lnTo>
                    <a:pt x="98" y="81"/>
                  </a:lnTo>
                  <a:lnTo>
                    <a:pt x="98" y="70"/>
                  </a:lnTo>
                  <a:lnTo>
                    <a:pt x="97" y="56"/>
                  </a:lnTo>
                  <a:lnTo>
                    <a:pt x="94" y="42"/>
                  </a:lnTo>
                  <a:lnTo>
                    <a:pt x="90" y="27"/>
                  </a:lnTo>
                  <a:lnTo>
                    <a:pt x="86" y="13"/>
                  </a:lnTo>
                  <a:lnTo>
                    <a:pt x="82" y="0"/>
                  </a:lnTo>
                  <a:lnTo>
                    <a:pt x="68" y="3"/>
                  </a:lnTo>
                  <a:lnTo>
                    <a:pt x="56" y="7"/>
                  </a:lnTo>
                  <a:lnTo>
                    <a:pt x="44" y="12"/>
                  </a:lnTo>
                  <a:lnTo>
                    <a:pt x="34" y="18"/>
                  </a:lnTo>
                  <a:lnTo>
                    <a:pt x="24" y="24"/>
                  </a:lnTo>
                  <a:lnTo>
                    <a:pt x="15" y="32"/>
                  </a:lnTo>
                  <a:lnTo>
                    <a:pt x="7" y="41"/>
                  </a:lnTo>
                  <a:lnTo>
                    <a:pt x="0" y="50"/>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85" name="Freeform 164"/>
            <p:cNvSpPr>
              <a:spLocks/>
            </p:cNvSpPr>
            <p:nvPr/>
          </p:nvSpPr>
          <p:spPr bwMode="auto">
            <a:xfrm>
              <a:off x="3162" y="2722"/>
              <a:ext cx="62" cy="89"/>
            </a:xfrm>
            <a:custGeom>
              <a:avLst/>
              <a:gdLst>
                <a:gd name="T0" fmla="*/ 0 w 62"/>
                <a:gd name="T1" fmla="*/ 21 h 89"/>
                <a:gd name="T2" fmla="*/ 5 w 62"/>
                <a:gd name="T3" fmla="*/ 29 h 89"/>
                <a:gd name="T4" fmla="*/ 11 w 62"/>
                <a:gd name="T5" fmla="*/ 40 h 89"/>
                <a:gd name="T6" fmla="*/ 20 w 62"/>
                <a:gd name="T7" fmla="*/ 50 h 89"/>
                <a:gd name="T8" fmla="*/ 28 w 62"/>
                <a:gd name="T9" fmla="*/ 61 h 89"/>
                <a:gd name="T10" fmla="*/ 37 w 62"/>
                <a:gd name="T11" fmla="*/ 71 h 89"/>
                <a:gd name="T12" fmla="*/ 45 w 62"/>
                <a:gd name="T13" fmla="*/ 79 h 89"/>
                <a:gd name="T14" fmla="*/ 51 w 62"/>
                <a:gd name="T15" fmla="*/ 85 h 89"/>
                <a:gd name="T16" fmla="*/ 55 w 62"/>
                <a:gd name="T17" fmla="*/ 88 h 89"/>
                <a:gd name="T18" fmla="*/ 60 w 62"/>
                <a:gd name="T19" fmla="*/ 80 h 89"/>
                <a:gd name="T20" fmla="*/ 61 w 62"/>
                <a:gd name="T21" fmla="*/ 71 h 89"/>
                <a:gd name="T22" fmla="*/ 61 w 62"/>
                <a:gd name="T23" fmla="*/ 60 h 89"/>
                <a:gd name="T24" fmla="*/ 59 w 62"/>
                <a:gd name="T25" fmla="*/ 48 h 89"/>
                <a:gd name="T26" fmla="*/ 56 w 62"/>
                <a:gd name="T27" fmla="*/ 37 h 89"/>
                <a:gd name="T28" fmla="*/ 53 w 62"/>
                <a:gd name="T29" fmla="*/ 24 h 89"/>
                <a:gd name="T30" fmla="*/ 50 w 62"/>
                <a:gd name="T31" fmla="*/ 13 h 89"/>
                <a:gd name="T32" fmla="*/ 48 w 62"/>
                <a:gd name="T33" fmla="*/ 4 h 89"/>
                <a:gd name="T34" fmla="*/ 46 w 62"/>
                <a:gd name="T35" fmla="*/ 1 h 89"/>
                <a:gd name="T36" fmla="*/ 40 w 62"/>
                <a:gd name="T37" fmla="*/ 0 h 89"/>
                <a:gd name="T38" fmla="*/ 32 w 62"/>
                <a:gd name="T39" fmla="*/ 2 h 89"/>
                <a:gd name="T40" fmla="*/ 23 w 62"/>
                <a:gd name="T41" fmla="*/ 4 h 89"/>
                <a:gd name="T42" fmla="*/ 14 w 62"/>
                <a:gd name="T43" fmla="*/ 9 h 89"/>
                <a:gd name="T44" fmla="*/ 7 w 62"/>
                <a:gd name="T45" fmla="*/ 13 h 89"/>
                <a:gd name="T46" fmla="*/ 2 w 62"/>
                <a:gd name="T47" fmla="*/ 17 h 89"/>
                <a:gd name="T48" fmla="*/ 0 w 62"/>
                <a:gd name="T49" fmla="*/ 21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89"/>
                <a:gd name="T77" fmla="*/ 62 w 62"/>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89">
                  <a:moveTo>
                    <a:pt x="0" y="21"/>
                  </a:moveTo>
                  <a:lnTo>
                    <a:pt x="5" y="29"/>
                  </a:lnTo>
                  <a:lnTo>
                    <a:pt x="11" y="40"/>
                  </a:lnTo>
                  <a:lnTo>
                    <a:pt x="20" y="50"/>
                  </a:lnTo>
                  <a:lnTo>
                    <a:pt x="28" y="61"/>
                  </a:lnTo>
                  <a:lnTo>
                    <a:pt x="37" y="71"/>
                  </a:lnTo>
                  <a:lnTo>
                    <a:pt x="45" y="79"/>
                  </a:lnTo>
                  <a:lnTo>
                    <a:pt x="51" y="85"/>
                  </a:lnTo>
                  <a:lnTo>
                    <a:pt x="55" y="88"/>
                  </a:lnTo>
                  <a:lnTo>
                    <a:pt x="60" y="80"/>
                  </a:lnTo>
                  <a:lnTo>
                    <a:pt x="61" y="71"/>
                  </a:lnTo>
                  <a:lnTo>
                    <a:pt x="61" y="60"/>
                  </a:lnTo>
                  <a:lnTo>
                    <a:pt x="59" y="48"/>
                  </a:lnTo>
                  <a:lnTo>
                    <a:pt x="56" y="37"/>
                  </a:lnTo>
                  <a:lnTo>
                    <a:pt x="53" y="24"/>
                  </a:lnTo>
                  <a:lnTo>
                    <a:pt x="50" y="13"/>
                  </a:lnTo>
                  <a:lnTo>
                    <a:pt x="48" y="4"/>
                  </a:lnTo>
                  <a:lnTo>
                    <a:pt x="46" y="1"/>
                  </a:lnTo>
                  <a:lnTo>
                    <a:pt x="40" y="0"/>
                  </a:lnTo>
                  <a:lnTo>
                    <a:pt x="32" y="2"/>
                  </a:lnTo>
                  <a:lnTo>
                    <a:pt x="23" y="4"/>
                  </a:lnTo>
                  <a:lnTo>
                    <a:pt x="14" y="9"/>
                  </a:lnTo>
                  <a:lnTo>
                    <a:pt x="7" y="13"/>
                  </a:lnTo>
                  <a:lnTo>
                    <a:pt x="2" y="17"/>
                  </a:lnTo>
                  <a:lnTo>
                    <a:pt x="0" y="21"/>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49186" name="Freeform 165"/>
            <p:cNvSpPr>
              <a:spLocks/>
            </p:cNvSpPr>
            <p:nvPr/>
          </p:nvSpPr>
          <p:spPr bwMode="auto">
            <a:xfrm>
              <a:off x="3162" y="2722"/>
              <a:ext cx="72" cy="99"/>
            </a:xfrm>
            <a:custGeom>
              <a:avLst/>
              <a:gdLst>
                <a:gd name="T0" fmla="*/ 0 w 72"/>
                <a:gd name="T1" fmla="*/ 23 h 99"/>
                <a:gd name="T2" fmla="*/ 0 w 72"/>
                <a:gd name="T3" fmla="*/ 23 h 99"/>
                <a:gd name="T4" fmla="*/ 6 w 72"/>
                <a:gd name="T5" fmla="*/ 32 h 99"/>
                <a:gd name="T6" fmla="*/ 13 w 72"/>
                <a:gd name="T7" fmla="*/ 44 h 99"/>
                <a:gd name="T8" fmla="*/ 23 w 72"/>
                <a:gd name="T9" fmla="*/ 56 h 99"/>
                <a:gd name="T10" fmla="*/ 33 w 72"/>
                <a:gd name="T11" fmla="*/ 68 h 99"/>
                <a:gd name="T12" fmla="*/ 43 w 72"/>
                <a:gd name="T13" fmla="*/ 79 h 99"/>
                <a:gd name="T14" fmla="*/ 52 w 72"/>
                <a:gd name="T15" fmla="*/ 88 h 99"/>
                <a:gd name="T16" fmla="*/ 59 w 72"/>
                <a:gd name="T17" fmla="*/ 95 h 99"/>
                <a:gd name="T18" fmla="*/ 64 w 72"/>
                <a:gd name="T19" fmla="*/ 98 h 99"/>
                <a:gd name="T20" fmla="*/ 70 w 72"/>
                <a:gd name="T21" fmla="*/ 89 h 99"/>
                <a:gd name="T22" fmla="*/ 71 w 72"/>
                <a:gd name="T23" fmla="*/ 79 h 99"/>
                <a:gd name="T24" fmla="*/ 71 w 72"/>
                <a:gd name="T25" fmla="*/ 67 h 99"/>
                <a:gd name="T26" fmla="*/ 69 w 72"/>
                <a:gd name="T27" fmla="*/ 54 h 99"/>
                <a:gd name="T28" fmla="*/ 65 w 72"/>
                <a:gd name="T29" fmla="*/ 41 h 99"/>
                <a:gd name="T30" fmla="*/ 62 w 72"/>
                <a:gd name="T31" fmla="*/ 27 h 99"/>
                <a:gd name="T32" fmla="*/ 58 w 72"/>
                <a:gd name="T33" fmla="*/ 15 h 99"/>
                <a:gd name="T34" fmla="*/ 56 w 72"/>
                <a:gd name="T35" fmla="*/ 4 h 99"/>
                <a:gd name="T36" fmla="*/ 53 w 72"/>
                <a:gd name="T37" fmla="*/ 1 h 99"/>
                <a:gd name="T38" fmla="*/ 46 w 72"/>
                <a:gd name="T39" fmla="*/ 0 h 99"/>
                <a:gd name="T40" fmla="*/ 37 w 72"/>
                <a:gd name="T41" fmla="*/ 2 h 99"/>
                <a:gd name="T42" fmla="*/ 27 w 72"/>
                <a:gd name="T43" fmla="*/ 5 h 99"/>
                <a:gd name="T44" fmla="*/ 16 w 72"/>
                <a:gd name="T45" fmla="*/ 10 h 99"/>
                <a:gd name="T46" fmla="*/ 8 w 72"/>
                <a:gd name="T47" fmla="*/ 15 h 99"/>
                <a:gd name="T48" fmla="*/ 2 w 72"/>
                <a:gd name="T49" fmla="*/ 19 h 99"/>
                <a:gd name="T50" fmla="*/ 0 w 72"/>
                <a:gd name="T51" fmla="*/ 23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99"/>
                <a:gd name="T80" fmla="*/ 72 w 72"/>
                <a:gd name="T81" fmla="*/ 99 h 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99">
                  <a:moveTo>
                    <a:pt x="0" y="23"/>
                  </a:moveTo>
                  <a:lnTo>
                    <a:pt x="0" y="23"/>
                  </a:lnTo>
                  <a:lnTo>
                    <a:pt x="6" y="32"/>
                  </a:lnTo>
                  <a:lnTo>
                    <a:pt x="13" y="44"/>
                  </a:lnTo>
                  <a:lnTo>
                    <a:pt x="23" y="56"/>
                  </a:lnTo>
                  <a:lnTo>
                    <a:pt x="33" y="68"/>
                  </a:lnTo>
                  <a:lnTo>
                    <a:pt x="43" y="79"/>
                  </a:lnTo>
                  <a:lnTo>
                    <a:pt x="52" y="88"/>
                  </a:lnTo>
                  <a:lnTo>
                    <a:pt x="59" y="95"/>
                  </a:lnTo>
                  <a:lnTo>
                    <a:pt x="64" y="98"/>
                  </a:lnTo>
                  <a:lnTo>
                    <a:pt x="70" y="89"/>
                  </a:lnTo>
                  <a:lnTo>
                    <a:pt x="71" y="79"/>
                  </a:lnTo>
                  <a:lnTo>
                    <a:pt x="71" y="67"/>
                  </a:lnTo>
                  <a:lnTo>
                    <a:pt x="69" y="54"/>
                  </a:lnTo>
                  <a:lnTo>
                    <a:pt x="65" y="41"/>
                  </a:lnTo>
                  <a:lnTo>
                    <a:pt x="62" y="27"/>
                  </a:lnTo>
                  <a:lnTo>
                    <a:pt x="58" y="15"/>
                  </a:lnTo>
                  <a:lnTo>
                    <a:pt x="56" y="4"/>
                  </a:lnTo>
                  <a:lnTo>
                    <a:pt x="53" y="1"/>
                  </a:lnTo>
                  <a:lnTo>
                    <a:pt x="46" y="0"/>
                  </a:lnTo>
                  <a:lnTo>
                    <a:pt x="37" y="2"/>
                  </a:lnTo>
                  <a:lnTo>
                    <a:pt x="27" y="5"/>
                  </a:lnTo>
                  <a:lnTo>
                    <a:pt x="16" y="10"/>
                  </a:lnTo>
                  <a:lnTo>
                    <a:pt x="8" y="15"/>
                  </a:lnTo>
                  <a:lnTo>
                    <a:pt x="2" y="19"/>
                  </a:lnTo>
                  <a:lnTo>
                    <a:pt x="0" y="23"/>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87" name="Freeform 166"/>
            <p:cNvSpPr>
              <a:spLocks/>
            </p:cNvSpPr>
            <p:nvPr/>
          </p:nvSpPr>
          <p:spPr bwMode="auto">
            <a:xfrm>
              <a:off x="2970" y="2423"/>
              <a:ext cx="230" cy="270"/>
            </a:xfrm>
            <a:custGeom>
              <a:avLst/>
              <a:gdLst>
                <a:gd name="T0" fmla="*/ 0 w 230"/>
                <a:gd name="T1" fmla="*/ 12 h 270"/>
                <a:gd name="T2" fmla="*/ 11 w 230"/>
                <a:gd name="T3" fmla="*/ 30 h 270"/>
                <a:gd name="T4" fmla="*/ 23 w 230"/>
                <a:gd name="T5" fmla="*/ 49 h 270"/>
                <a:gd name="T6" fmla="*/ 35 w 230"/>
                <a:gd name="T7" fmla="*/ 67 h 270"/>
                <a:gd name="T8" fmla="*/ 47 w 230"/>
                <a:gd name="T9" fmla="*/ 86 h 270"/>
                <a:gd name="T10" fmla="*/ 58 w 230"/>
                <a:gd name="T11" fmla="*/ 103 h 270"/>
                <a:gd name="T12" fmla="*/ 72 w 230"/>
                <a:gd name="T13" fmla="*/ 121 h 270"/>
                <a:gd name="T14" fmla="*/ 83 w 230"/>
                <a:gd name="T15" fmla="*/ 139 h 270"/>
                <a:gd name="T16" fmla="*/ 96 w 230"/>
                <a:gd name="T17" fmla="*/ 156 h 270"/>
                <a:gd name="T18" fmla="*/ 108 w 230"/>
                <a:gd name="T19" fmla="*/ 173 h 270"/>
                <a:gd name="T20" fmla="*/ 120 w 230"/>
                <a:gd name="T21" fmla="*/ 189 h 270"/>
                <a:gd name="T22" fmla="*/ 132 w 230"/>
                <a:gd name="T23" fmla="*/ 204 h 270"/>
                <a:gd name="T24" fmla="*/ 144 w 230"/>
                <a:gd name="T25" fmla="*/ 219 h 270"/>
                <a:gd name="T26" fmla="*/ 155 w 230"/>
                <a:gd name="T27" fmla="*/ 232 h 270"/>
                <a:gd name="T28" fmla="*/ 166 w 230"/>
                <a:gd name="T29" fmla="*/ 246 h 270"/>
                <a:gd name="T30" fmla="*/ 177 w 230"/>
                <a:gd name="T31" fmla="*/ 257 h 270"/>
                <a:gd name="T32" fmla="*/ 187 w 230"/>
                <a:gd name="T33" fmla="*/ 269 h 270"/>
                <a:gd name="T34" fmla="*/ 194 w 230"/>
                <a:gd name="T35" fmla="*/ 264 h 270"/>
                <a:gd name="T36" fmla="*/ 201 w 230"/>
                <a:gd name="T37" fmla="*/ 262 h 270"/>
                <a:gd name="T38" fmla="*/ 209 w 230"/>
                <a:gd name="T39" fmla="*/ 263 h 270"/>
                <a:gd name="T40" fmla="*/ 216 w 230"/>
                <a:gd name="T41" fmla="*/ 264 h 270"/>
                <a:gd name="T42" fmla="*/ 221 w 230"/>
                <a:gd name="T43" fmla="*/ 266 h 270"/>
                <a:gd name="T44" fmla="*/ 226 w 230"/>
                <a:gd name="T45" fmla="*/ 268 h 270"/>
                <a:gd name="T46" fmla="*/ 229 w 230"/>
                <a:gd name="T47" fmla="*/ 269 h 270"/>
                <a:gd name="T48" fmla="*/ 224 w 230"/>
                <a:gd name="T49" fmla="*/ 255 h 270"/>
                <a:gd name="T50" fmla="*/ 218 w 230"/>
                <a:gd name="T51" fmla="*/ 241 h 270"/>
                <a:gd name="T52" fmla="*/ 214 w 230"/>
                <a:gd name="T53" fmla="*/ 227 h 270"/>
                <a:gd name="T54" fmla="*/ 207 w 230"/>
                <a:gd name="T55" fmla="*/ 212 h 270"/>
                <a:gd name="T56" fmla="*/ 201 w 230"/>
                <a:gd name="T57" fmla="*/ 198 h 270"/>
                <a:gd name="T58" fmla="*/ 195 w 230"/>
                <a:gd name="T59" fmla="*/ 183 h 270"/>
                <a:gd name="T60" fmla="*/ 189 w 230"/>
                <a:gd name="T61" fmla="*/ 169 h 270"/>
                <a:gd name="T62" fmla="*/ 182 w 230"/>
                <a:gd name="T63" fmla="*/ 153 h 270"/>
                <a:gd name="T64" fmla="*/ 174 w 230"/>
                <a:gd name="T65" fmla="*/ 138 h 270"/>
                <a:gd name="T66" fmla="*/ 167 w 230"/>
                <a:gd name="T67" fmla="*/ 122 h 270"/>
                <a:gd name="T68" fmla="*/ 158 w 230"/>
                <a:gd name="T69" fmla="*/ 106 h 270"/>
                <a:gd name="T70" fmla="*/ 149 w 230"/>
                <a:gd name="T71" fmla="*/ 90 h 270"/>
                <a:gd name="T72" fmla="*/ 140 w 230"/>
                <a:gd name="T73" fmla="*/ 73 h 270"/>
                <a:gd name="T74" fmla="*/ 129 w 230"/>
                <a:gd name="T75" fmla="*/ 57 h 270"/>
                <a:gd name="T76" fmla="*/ 119 w 230"/>
                <a:gd name="T77" fmla="*/ 39 h 270"/>
                <a:gd name="T78" fmla="*/ 106 w 230"/>
                <a:gd name="T79" fmla="*/ 21 h 270"/>
                <a:gd name="T80" fmla="*/ 97 w 230"/>
                <a:gd name="T81" fmla="*/ 15 h 270"/>
                <a:gd name="T82" fmla="*/ 87 w 230"/>
                <a:gd name="T83" fmla="*/ 12 h 270"/>
                <a:gd name="T84" fmla="*/ 77 w 230"/>
                <a:gd name="T85" fmla="*/ 8 h 270"/>
                <a:gd name="T86" fmla="*/ 68 w 230"/>
                <a:gd name="T87" fmla="*/ 5 h 270"/>
                <a:gd name="T88" fmla="*/ 58 w 230"/>
                <a:gd name="T89" fmla="*/ 3 h 270"/>
                <a:gd name="T90" fmla="*/ 49 w 230"/>
                <a:gd name="T91" fmla="*/ 1 h 270"/>
                <a:gd name="T92" fmla="*/ 40 w 230"/>
                <a:gd name="T93" fmla="*/ 1 h 270"/>
                <a:gd name="T94" fmla="*/ 33 w 230"/>
                <a:gd name="T95" fmla="*/ 0 h 270"/>
                <a:gd name="T96" fmla="*/ 25 w 230"/>
                <a:gd name="T97" fmla="*/ 1 h 270"/>
                <a:gd name="T98" fmla="*/ 19 w 230"/>
                <a:gd name="T99" fmla="*/ 1 h 270"/>
                <a:gd name="T100" fmla="*/ 13 w 230"/>
                <a:gd name="T101" fmla="*/ 3 h 270"/>
                <a:gd name="T102" fmla="*/ 9 w 230"/>
                <a:gd name="T103" fmla="*/ 4 h 270"/>
                <a:gd name="T104" fmla="*/ 5 w 230"/>
                <a:gd name="T105" fmla="*/ 6 h 270"/>
                <a:gd name="T106" fmla="*/ 2 w 230"/>
                <a:gd name="T107" fmla="*/ 8 h 270"/>
                <a:gd name="T108" fmla="*/ 0 w 230"/>
                <a:gd name="T109" fmla="*/ 10 h 270"/>
                <a:gd name="T110" fmla="*/ 0 w 230"/>
                <a:gd name="T111" fmla="*/ 12 h 2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270"/>
                <a:gd name="T170" fmla="*/ 230 w 230"/>
                <a:gd name="T171" fmla="*/ 270 h 2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270">
                  <a:moveTo>
                    <a:pt x="0" y="12"/>
                  </a:moveTo>
                  <a:lnTo>
                    <a:pt x="11" y="30"/>
                  </a:lnTo>
                  <a:lnTo>
                    <a:pt x="23" y="49"/>
                  </a:lnTo>
                  <a:lnTo>
                    <a:pt x="35" y="67"/>
                  </a:lnTo>
                  <a:lnTo>
                    <a:pt x="47" y="86"/>
                  </a:lnTo>
                  <a:lnTo>
                    <a:pt x="58" y="103"/>
                  </a:lnTo>
                  <a:lnTo>
                    <a:pt x="72" y="121"/>
                  </a:lnTo>
                  <a:lnTo>
                    <a:pt x="83" y="139"/>
                  </a:lnTo>
                  <a:lnTo>
                    <a:pt x="96" y="156"/>
                  </a:lnTo>
                  <a:lnTo>
                    <a:pt x="108" y="173"/>
                  </a:lnTo>
                  <a:lnTo>
                    <a:pt x="120" y="189"/>
                  </a:lnTo>
                  <a:lnTo>
                    <a:pt x="132" y="204"/>
                  </a:lnTo>
                  <a:lnTo>
                    <a:pt x="144" y="219"/>
                  </a:lnTo>
                  <a:lnTo>
                    <a:pt x="155" y="232"/>
                  </a:lnTo>
                  <a:lnTo>
                    <a:pt x="166" y="246"/>
                  </a:lnTo>
                  <a:lnTo>
                    <a:pt x="177" y="257"/>
                  </a:lnTo>
                  <a:lnTo>
                    <a:pt x="187" y="269"/>
                  </a:lnTo>
                  <a:lnTo>
                    <a:pt x="194" y="264"/>
                  </a:lnTo>
                  <a:lnTo>
                    <a:pt x="201" y="262"/>
                  </a:lnTo>
                  <a:lnTo>
                    <a:pt x="209" y="263"/>
                  </a:lnTo>
                  <a:lnTo>
                    <a:pt x="216" y="264"/>
                  </a:lnTo>
                  <a:lnTo>
                    <a:pt x="221" y="266"/>
                  </a:lnTo>
                  <a:lnTo>
                    <a:pt x="226" y="268"/>
                  </a:lnTo>
                  <a:lnTo>
                    <a:pt x="229" y="269"/>
                  </a:lnTo>
                  <a:lnTo>
                    <a:pt x="224" y="255"/>
                  </a:lnTo>
                  <a:lnTo>
                    <a:pt x="218" y="241"/>
                  </a:lnTo>
                  <a:lnTo>
                    <a:pt x="214" y="227"/>
                  </a:lnTo>
                  <a:lnTo>
                    <a:pt x="207" y="212"/>
                  </a:lnTo>
                  <a:lnTo>
                    <a:pt x="201" y="198"/>
                  </a:lnTo>
                  <a:lnTo>
                    <a:pt x="195" y="183"/>
                  </a:lnTo>
                  <a:lnTo>
                    <a:pt x="189" y="169"/>
                  </a:lnTo>
                  <a:lnTo>
                    <a:pt x="182" y="153"/>
                  </a:lnTo>
                  <a:lnTo>
                    <a:pt x="174" y="138"/>
                  </a:lnTo>
                  <a:lnTo>
                    <a:pt x="167" y="122"/>
                  </a:lnTo>
                  <a:lnTo>
                    <a:pt x="158" y="106"/>
                  </a:lnTo>
                  <a:lnTo>
                    <a:pt x="149" y="90"/>
                  </a:lnTo>
                  <a:lnTo>
                    <a:pt x="140" y="73"/>
                  </a:lnTo>
                  <a:lnTo>
                    <a:pt x="129" y="57"/>
                  </a:lnTo>
                  <a:lnTo>
                    <a:pt x="119" y="39"/>
                  </a:lnTo>
                  <a:lnTo>
                    <a:pt x="106" y="21"/>
                  </a:lnTo>
                  <a:lnTo>
                    <a:pt x="97" y="15"/>
                  </a:lnTo>
                  <a:lnTo>
                    <a:pt x="87" y="12"/>
                  </a:lnTo>
                  <a:lnTo>
                    <a:pt x="77" y="8"/>
                  </a:lnTo>
                  <a:lnTo>
                    <a:pt x="68" y="5"/>
                  </a:lnTo>
                  <a:lnTo>
                    <a:pt x="58" y="3"/>
                  </a:lnTo>
                  <a:lnTo>
                    <a:pt x="49" y="1"/>
                  </a:lnTo>
                  <a:lnTo>
                    <a:pt x="40" y="1"/>
                  </a:lnTo>
                  <a:lnTo>
                    <a:pt x="33" y="0"/>
                  </a:lnTo>
                  <a:lnTo>
                    <a:pt x="25" y="1"/>
                  </a:lnTo>
                  <a:lnTo>
                    <a:pt x="19" y="1"/>
                  </a:lnTo>
                  <a:lnTo>
                    <a:pt x="13" y="3"/>
                  </a:lnTo>
                  <a:lnTo>
                    <a:pt x="9" y="4"/>
                  </a:lnTo>
                  <a:lnTo>
                    <a:pt x="5" y="6"/>
                  </a:lnTo>
                  <a:lnTo>
                    <a:pt x="2" y="8"/>
                  </a:lnTo>
                  <a:lnTo>
                    <a:pt x="0" y="10"/>
                  </a:lnTo>
                  <a:lnTo>
                    <a:pt x="0" y="12"/>
                  </a:lnTo>
                </a:path>
              </a:pathLst>
            </a:custGeom>
            <a:solidFill>
              <a:srgbClr val="000000"/>
            </a:solidFill>
            <a:ln w="12700" cap="rnd" cmpd="sng">
              <a:noFill/>
              <a:prstDash val="solid"/>
              <a:round/>
              <a:headEnd type="none" w="med" len="med"/>
              <a:tailEnd type="none" w="med" len="med"/>
            </a:ln>
          </p:spPr>
          <p:txBody>
            <a:bodyPr/>
            <a:lstStyle/>
            <a:p>
              <a:endParaRPr lang="en-GB"/>
            </a:p>
          </p:txBody>
        </p:sp>
        <p:sp>
          <p:nvSpPr>
            <p:cNvPr id="49188" name="Freeform 167"/>
            <p:cNvSpPr>
              <a:spLocks/>
            </p:cNvSpPr>
            <p:nvPr/>
          </p:nvSpPr>
          <p:spPr bwMode="auto">
            <a:xfrm>
              <a:off x="2970" y="2423"/>
              <a:ext cx="240" cy="280"/>
            </a:xfrm>
            <a:custGeom>
              <a:avLst/>
              <a:gdLst>
                <a:gd name="T0" fmla="*/ 0 w 240"/>
                <a:gd name="T1" fmla="*/ 12 h 280"/>
                <a:gd name="T2" fmla="*/ 0 w 240"/>
                <a:gd name="T3" fmla="*/ 12 h 280"/>
                <a:gd name="T4" fmla="*/ 12 w 240"/>
                <a:gd name="T5" fmla="*/ 31 h 280"/>
                <a:gd name="T6" fmla="*/ 24 w 240"/>
                <a:gd name="T7" fmla="*/ 51 h 280"/>
                <a:gd name="T8" fmla="*/ 37 w 240"/>
                <a:gd name="T9" fmla="*/ 70 h 280"/>
                <a:gd name="T10" fmla="*/ 49 w 240"/>
                <a:gd name="T11" fmla="*/ 89 h 280"/>
                <a:gd name="T12" fmla="*/ 61 w 240"/>
                <a:gd name="T13" fmla="*/ 107 h 280"/>
                <a:gd name="T14" fmla="*/ 75 w 240"/>
                <a:gd name="T15" fmla="*/ 126 h 280"/>
                <a:gd name="T16" fmla="*/ 87 w 240"/>
                <a:gd name="T17" fmla="*/ 144 h 280"/>
                <a:gd name="T18" fmla="*/ 100 w 240"/>
                <a:gd name="T19" fmla="*/ 162 h 280"/>
                <a:gd name="T20" fmla="*/ 113 w 240"/>
                <a:gd name="T21" fmla="*/ 179 h 280"/>
                <a:gd name="T22" fmla="*/ 125 w 240"/>
                <a:gd name="T23" fmla="*/ 196 h 280"/>
                <a:gd name="T24" fmla="*/ 138 w 240"/>
                <a:gd name="T25" fmla="*/ 212 h 280"/>
                <a:gd name="T26" fmla="*/ 150 w 240"/>
                <a:gd name="T27" fmla="*/ 227 h 280"/>
                <a:gd name="T28" fmla="*/ 162 w 240"/>
                <a:gd name="T29" fmla="*/ 241 h 280"/>
                <a:gd name="T30" fmla="*/ 173 w 240"/>
                <a:gd name="T31" fmla="*/ 255 h 280"/>
                <a:gd name="T32" fmla="*/ 185 w 240"/>
                <a:gd name="T33" fmla="*/ 267 h 280"/>
                <a:gd name="T34" fmla="*/ 195 w 240"/>
                <a:gd name="T35" fmla="*/ 279 h 280"/>
                <a:gd name="T36" fmla="*/ 202 w 240"/>
                <a:gd name="T37" fmla="*/ 274 h 280"/>
                <a:gd name="T38" fmla="*/ 210 w 240"/>
                <a:gd name="T39" fmla="*/ 272 h 280"/>
                <a:gd name="T40" fmla="*/ 218 w 240"/>
                <a:gd name="T41" fmla="*/ 273 h 280"/>
                <a:gd name="T42" fmla="*/ 225 w 240"/>
                <a:gd name="T43" fmla="*/ 274 h 280"/>
                <a:gd name="T44" fmla="*/ 231 w 240"/>
                <a:gd name="T45" fmla="*/ 276 h 280"/>
                <a:gd name="T46" fmla="*/ 236 w 240"/>
                <a:gd name="T47" fmla="*/ 278 h 280"/>
                <a:gd name="T48" fmla="*/ 239 w 240"/>
                <a:gd name="T49" fmla="*/ 279 h 280"/>
                <a:gd name="T50" fmla="*/ 234 w 240"/>
                <a:gd name="T51" fmla="*/ 264 h 280"/>
                <a:gd name="T52" fmla="*/ 228 w 240"/>
                <a:gd name="T53" fmla="*/ 250 h 280"/>
                <a:gd name="T54" fmla="*/ 223 w 240"/>
                <a:gd name="T55" fmla="*/ 235 h 280"/>
                <a:gd name="T56" fmla="*/ 216 w 240"/>
                <a:gd name="T57" fmla="*/ 220 h 280"/>
                <a:gd name="T58" fmla="*/ 210 w 240"/>
                <a:gd name="T59" fmla="*/ 205 h 280"/>
                <a:gd name="T60" fmla="*/ 204 w 240"/>
                <a:gd name="T61" fmla="*/ 190 h 280"/>
                <a:gd name="T62" fmla="*/ 197 w 240"/>
                <a:gd name="T63" fmla="*/ 175 h 280"/>
                <a:gd name="T64" fmla="*/ 190 w 240"/>
                <a:gd name="T65" fmla="*/ 159 h 280"/>
                <a:gd name="T66" fmla="*/ 182 w 240"/>
                <a:gd name="T67" fmla="*/ 143 h 280"/>
                <a:gd name="T68" fmla="*/ 174 w 240"/>
                <a:gd name="T69" fmla="*/ 127 h 280"/>
                <a:gd name="T70" fmla="*/ 165 w 240"/>
                <a:gd name="T71" fmla="*/ 110 h 280"/>
                <a:gd name="T72" fmla="*/ 156 w 240"/>
                <a:gd name="T73" fmla="*/ 93 h 280"/>
                <a:gd name="T74" fmla="*/ 146 w 240"/>
                <a:gd name="T75" fmla="*/ 76 h 280"/>
                <a:gd name="T76" fmla="*/ 135 w 240"/>
                <a:gd name="T77" fmla="*/ 59 h 280"/>
                <a:gd name="T78" fmla="*/ 124 w 240"/>
                <a:gd name="T79" fmla="*/ 40 h 280"/>
                <a:gd name="T80" fmla="*/ 111 w 240"/>
                <a:gd name="T81" fmla="*/ 22 h 280"/>
                <a:gd name="T82" fmla="*/ 101 w 240"/>
                <a:gd name="T83" fmla="*/ 16 h 280"/>
                <a:gd name="T84" fmla="*/ 91 w 240"/>
                <a:gd name="T85" fmla="*/ 12 h 280"/>
                <a:gd name="T86" fmla="*/ 80 w 240"/>
                <a:gd name="T87" fmla="*/ 8 h 280"/>
                <a:gd name="T88" fmla="*/ 71 w 240"/>
                <a:gd name="T89" fmla="*/ 5 h 280"/>
                <a:gd name="T90" fmla="*/ 61 w 240"/>
                <a:gd name="T91" fmla="*/ 3 h 280"/>
                <a:gd name="T92" fmla="*/ 51 w 240"/>
                <a:gd name="T93" fmla="*/ 1 h 280"/>
                <a:gd name="T94" fmla="*/ 42 w 240"/>
                <a:gd name="T95" fmla="*/ 1 h 280"/>
                <a:gd name="T96" fmla="*/ 34 w 240"/>
                <a:gd name="T97" fmla="*/ 0 h 280"/>
                <a:gd name="T98" fmla="*/ 26 w 240"/>
                <a:gd name="T99" fmla="*/ 1 h 280"/>
                <a:gd name="T100" fmla="*/ 20 w 240"/>
                <a:gd name="T101" fmla="*/ 1 h 280"/>
                <a:gd name="T102" fmla="*/ 14 w 240"/>
                <a:gd name="T103" fmla="*/ 3 h 280"/>
                <a:gd name="T104" fmla="*/ 9 w 240"/>
                <a:gd name="T105" fmla="*/ 4 h 280"/>
                <a:gd name="T106" fmla="*/ 5 w 240"/>
                <a:gd name="T107" fmla="*/ 6 h 280"/>
                <a:gd name="T108" fmla="*/ 2 w 240"/>
                <a:gd name="T109" fmla="*/ 8 h 280"/>
                <a:gd name="T110" fmla="*/ 0 w 240"/>
                <a:gd name="T111" fmla="*/ 10 h 280"/>
                <a:gd name="T112" fmla="*/ 0 w 240"/>
                <a:gd name="T113" fmla="*/ 12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0"/>
                <a:gd name="T172" fmla="*/ 0 h 280"/>
                <a:gd name="T173" fmla="*/ 240 w 240"/>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0" h="280">
                  <a:moveTo>
                    <a:pt x="0" y="12"/>
                  </a:moveTo>
                  <a:lnTo>
                    <a:pt x="0" y="12"/>
                  </a:lnTo>
                  <a:lnTo>
                    <a:pt x="12" y="31"/>
                  </a:lnTo>
                  <a:lnTo>
                    <a:pt x="24" y="51"/>
                  </a:lnTo>
                  <a:lnTo>
                    <a:pt x="37" y="70"/>
                  </a:lnTo>
                  <a:lnTo>
                    <a:pt x="49" y="89"/>
                  </a:lnTo>
                  <a:lnTo>
                    <a:pt x="61" y="107"/>
                  </a:lnTo>
                  <a:lnTo>
                    <a:pt x="75" y="126"/>
                  </a:lnTo>
                  <a:lnTo>
                    <a:pt x="87" y="144"/>
                  </a:lnTo>
                  <a:lnTo>
                    <a:pt x="100" y="162"/>
                  </a:lnTo>
                  <a:lnTo>
                    <a:pt x="113" y="179"/>
                  </a:lnTo>
                  <a:lnTo>
                    <a:pt x="125" y="196"/>
                  </a:lnTo>
                  <a:lnTo>
                    <a:pt x="138" y="212"/>
                  </a:lnTo>
                  <a:lnTo>
                    <a:pt x="150" y="227"/>
                  </a:lnTo>
                  <a:lnTo>
                    <a:pt x="162" y="241"/>
                  </a:lnTo>
                  <a:lnTo>
                    <a:pt x="173" y="255"/>
                  </a:lnTo>
                  <a:lnTo>
                    <a:pt x="185" y="267"/>
                  </a:lnTo>
                  <a:lnTo>
                    <a:pt x="195" y="279"/>
                  </a:lnTo>
                  <a:lnTo>
                    <a:pt x="202" y="274"/>
                  </a:lnTo>
                  <a:lnTo>
                    <a:pt x="210" y="272"/>
                  </a:lnTo>
                  <a:lnTo>
                    <a:pt x="218" y="273"/>
                  </a:lnTo>
                  <a:lnTo>
                    <a:pt x="225" y="274"/>
                  </a:lnTo>
                  <a:lnTo>
                    <a:pt x="231" y="276"/>
                  </a:lnTo>
                  <a:lnTo>
                    <a:pt x="236" y="278"/>
                  </a:lnTo>
                  <a:lnTo>
                    <a:pt x="239" y="279"/>
                  </a:lnTo>
                  <a:lnTo>
                    <a:pt x="234" y="264"/>
                  </a:lnTo>
                  <a:lnTo>
                    <a:pt x="228" y="250"/>
                  </a:lnTo>
                  <a:lnTo>
                    <a:pt x="223" y="235"/>
                  </a:lnTo>
                  <a:lnTo>
                    <a:pt x="216" y="220"/>
                  </a:lnTo>
                  <a:lnTo>
                    <a:pt x="210" y="205"/>
                  </a:lnTo>
                  <a:lnTo>
                    <a:pt x="204" y="190"/>
                  </a:lnTo>
                  <a:lnTo>
                    <a:pt x="197" y="175"/>
                  </a:lnTo>
                  <a:lnTo>
                    <a:pt x="190" y="159"/>
                  </a:lnTo>
                  <a:lnTo>
                    <a:pt x="182" y="143"/>
                  </a:lnTo>
                  <a:lnTo>
                    <a:pt x="174" y="127"/>
                  </a:lnTo>
                  <a:lnTo>
                    <a:pt x="165" y="110"/>
                  </a:lnTo>
                  <a:lnTo>
                    <a:pt x="156" y="93"/>
                  </a:lnTo>
                  <a:lnTo>
                    <a:pt x="146" y="76"/>
                  </a:lnTo>
                  <a:lnTo>
                    <a:pt x="135" y="59"/>
                  </a:lnTo>
                  <a:lnTo>
                    <a:pt x="124" y="40"/>
                  </a:lnTo>
                  <a:lnTo>
                    <a:pt x="111" y="22"/>
                  </a:lnTo>
                  <a:lnTo>
                    <a:pt x="101" y="16"/>
                  </a:lnTo>
                  <a:lnTo>
                    <a:pt x="91" y="12"/>
                  </a:lnTo>
                  <a:lnTo>
                    <a:pt x="80" y="8"/>
                  </a:lnTo>
                  <a:lnTo>
                    <a:pt x="71" y="5"/>
                  </a:lnTo>
                  <a:lnTo>
                    <a:pt x="61" y="3"/>
                  </a:lnTo>
                  <a:lnTo>
                    <a:pt x="51" y="1"/>
                  </a:lnTo>
                  <a:lnTo>
                    <a:pt x="42" y="1"/>
                  </a:lnTo>
                  <a:lnTo>
                    <a:pt x="34" y="0"/>
                  </a:lnTo>
                  <a:lnTo>
                    <a:pt x="26" y="1"/>
                  </a:lnTo>
                  <a:lnTo>
                    <a:pt x="20" y="1"/>
                  </a:lnTo>
                  <a:lnTo>
                    <a:pt x="14" y="3"/>
                  </a:lnTo>
                  <a:lnTo>
                    <a:pt x="9" y="4"/>
                  </a:lnTo>
                  <a:lnTo>
                    <a:pt x="5" y="6"/>
                  </a:lnTo>
                  <a:lnTo>
                    <a:pt x="2" y="8"/>
                  </a:lnTo>
                  <a:lnTo>
                    <a:pt x="0" y="10"/>
                  </a:lnTo>
                  <a:lnTo>
                    <a:pt x="0" y="12"/>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89" name="Freeform 168"/>
            <p:cNvSpPr>
              <a:spLocks/>
            </p:cNvSpPr>
            <p:nvPr/>
          </p:nvSpPr>
          <p:spPr bwMode="auto">
            <a:xfrm>
              <a:off x="2394" y="1507"/>
              <a:ext cx="242" cy="159"/>
            </a:xfrm>
            <a:custGeom>
              <a:avLst/>
              <a:gdLst>
                <a:gd name="T0" fmla="*/ 241 w 242"/>
                <a:gd name="T1" fmla="*/ 0 h 159"/>
                <a:gd name="T2" fmla="*/ 241 w 242"/>
                <a:gd name="T3" fmla="*/ 0 h 159"/>
                <a:gd name="T4" fmla="*/ 236 w 242"/>
                <a:gd name="T5" fmla="*/ 0 h 159"/>
                <a:gd name="T6" fmla="*/ 230 w 242"/>
                <a:gd name="T7" fmla="*/ 2 h 159"/>
                <a:gd name="T8" fmla="*/ 223 w 242"/>
                <a:gd name="T9" fmla="*/ 6 h 159"/>
                <a:gd name="T10" fmla="*/ 216 w 242"/>
                <a:gd name="T11" fmla="*/ 12 h 159"/>
                <a:gd name="T12" fmla="*/ 208 w 242"/>
                <a:gd name="T13" fmla="*/ 19 h 159"/>
                <a:gd name="T14" fmla="*/ 201 w 242"/>
                <a:gd name="T15" fmla="*/ 25 h 159"/>
                <a:gd name="T16" fmla="*/ 193 w 242"/>
                <a:gd name="T17" fmla="*/ 32 h 159"/>
                <a:gd name="T18" fmla="*/ 186 w 242"/>
                <a:gd name="T19" fmla="*/ 39 h 159"/>
                <a:gd name="T20" fmla="*/ 167 w 242"/>
                <a:gd name="T21" fmla="*/ 14 h 159"/>
                <a:gd name="T22" fmla="*/ 0 w 242"/>
                <a:gd name="T23" fmla="*/ 158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159"/>
                <a:gd name="T38" fmla="*/ 242 w 242"/>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159">
                  <a:moveTo>
                    <a:pt x="241" y="0"/>
                  </a:moveTo>
                  <a:lnTo>
                    <a:pt x="241" y="0"/>
                  </a:lnTo>
                  <a:lnTo>
                    <a:pt x="236" y="0"/>
                  </a:lnTo>
                  <a:lnTo>
                    <a:pt x="230" y="2"/>
                  </a:lnTo>
                  <a:lnTo>
                    <a:pt x="223" y="6"/>
                  </a:lnTo>
                  <a:lnTo>
                    <a:pt x="216" y="12"/>
                  </a:lnTo>
                  <a:lnTo>
                    <a:pt x="208" y="19"/>
                  </a:lnTo>
                  <a:lnTo>
                    <a:pt x="201" y="25"/>
                  </a:lnTo>
                  <a:lnTo>
                    <a:pt x="193" y="32"/>
                  </a:lnTo>
                  <a:lnTo>
                    <a:pt x="186" y="39"/>
                  </a:lnTo>
                  <a:lnTo>
                    <a:pt x="167" y="14"/>
                  </a:lnTo>
                  <a:lnTo>
                    <a:pt x="0" y="158"/>
                  </a:lnTo>
                </a:path>
              </a:pathLst>
            </a:custGeom>
            <a:noFill/>
            <a:ln w="12700" cap="rnd" cmpd="sng">
              <a:solidFill>
                <a:srgbClr val="000000"/>
              </a:solidFill>
              <a:prstDash val="solid"/>
              <a:round/>
              <a:headEnd type="none" w="med" len="med"/>
              <a:tailEnd type="none" w="med" len="med"/>
            </a:ln>
          </p:spPr>
          <p:txBody>
            <a:bodyPr/>
            <a:lstStyle/>
            <a:p>
              <a:endParaRPr lang="en-GB"/>
            </a:p>
          </p:txBody>
        </p:sp>
        <p:sp>
          <p:nvSpPr>
            <p:cNvPr id="49190" name="Freeform 169"/>
            <p:cNvSpPr>
              <a:spLocks/>
            </p:cNvSpPr>
            <p:nvPr/>
          </p:nvSpPr>
          <p:spPr bwMode="auto">
            <a:xfrm>
              <a:off x="2561" y="2184"/>
              <a:ext cx="72" cy="36"/>
            </a:xfrm>
            <a:custGeom>
              <a:avLst/>
              <a:gdLst>
                <a:gd name="T0" fmla="*/ 0 w 72"/>
                <a:gd name="T1" fmla="*/ 12 h 36"/>
                <a:gd name="T2" fmla="*/ 5 w 72"/>
                <a:gd name="T3" fmla="*/ 0 h 36"/>
                <a:gd name="T4" fmla="*/ 71 w 72"/>
                <a:gd name="T5" fmla="*/ 23 h 36"/>
                <a:gd name="T6" fmla="*/ 66 w 72"/>
                <a:gd name="T7" fmla="*/ 35 h 36"/>
                <a:gd name="T8" fmla="*/ 0 w 72"/>
                <a:gd name="T9" fmla="*/ 12 h 36"/>
                <a:gd name="T10" fmla="*/ 0 60000 65536"/>
                <a:gd name="T11" fmla="*/ 0 60000 65536"/>
                <a:gd name="T12" fmla="*/ 0 60000 65536"/>
                <a:gd name="T13" fmla="*/ 0 60000 65536"/>
                <a:gd name="T14" fmla="*/ 0 60000 65536"/>
                <a:gd name="T15" fmla="*/ 0 w 72"/>
                <a:gd name="T16" fmla="*/ 0 h 36"/>
                <a:gd name="T17" fmla="*/ 72 w 72"/>
                <a:gd name="T18" fmla="*/ 36 h 36"/>
              </a:gdLst>
              <a:ahLst/>
              <a:cxnLst>
                <a:cxn ang="T10">
                  <a:pos x="T0" y="T1"/>
                </a:cxn>
                <a:cxn ang="T11">
                  <a:pos x="T2" y="T3"/>
                </a:cxn>
                <a:cxn ang="T12">
                  <a:pos x="T4" y="T5"/>
                </a:cxn>
                <a:cxn ang="T13">
                  <a:pos x="T6" y="T7"/>
                </a:cxn>
                <a:cxn ang="T14">
                  <a:pos x="T8" y="T9"/>
                </a:cxn>
              </a:cxnLst>
              <a:rect l="T15" t="T16" r="T17" b="T18"/>
              <a:pathLst>
                <a:path w="72" h="36">
                  <a:moveTo>
                    <a:pt x="0" y="12"/>
                  </a:moveTo>
                  <a:lnTo>
                    <a:pt x="5" y="0"/>
                  </a:lnTo>
                  <a:lnTo>
                    <a:pt x="71" y="23"/>
                  </a:lnTo>
                  <a:lnTo>
                    <a:pt x="66" y="35"/>
                  </a:lnTo>
                  <a:lnTo>
                    <a:pt x="0" y="12"/>
                  </a:lnTo>
                </a:path>
              </a:pathLst>
            </a:custGeom>
            <a:solidFill>
              <a:srgbClr val="FFFF00"/>
            </a:solidFill>
            <a:ln w="12700" cap="rnd" cmpd="sng">
              <a:noFill/>
              <a:prstDash val="solid"/>
              <a:round/>
              <a:headEnd type="none" w="med" len="med"/>
              <a:tailEnd type="none" w="med" len="med"/>
            </a:ln>
          </p:spPr>
          <p:txBody>
            <a:bodyPr/>
            <a:lstStyle/>
            <a:p>
              <a:endParaRPr lang="en-GB"/>
            </a:p>
          </p:txBody>
        </p:sp>
        <p:sp>
          <p:nvSpPr>
            <p:cNvPr id="49191" name="Freeform 170"/>
            <p:cNvSpPr>
              <a:spLocks/>
            </p:cNvSpPr>
            <p:nvPr/>
          </p:nvSpPr>
          <p:spPr bwMode="auto">
            <a:xfrm>
              <a:off x="2336" y="2096"/>
              <a:ext cx="147" cy="65"/>
            </a:xfrm>
            <a:custGeom>
              <a:avLst/>
              <a:gdLst>
                <a:gd name="T0" fmla="*/ 0 w 147"/>
                <a:gd name="T1" fmla="*/ 13 h 65"/>
                <a:gd name="T2" fmla="*/ 6 w 147"/>
                <a:gd name="T3" fmla="*/ 0 h 65"/>
                <a:gd name="T4" fmla="*/ 146 w 147"/>
                <a:gd name="T5" fmla="*/ 51 h 65"/>
                <a:gd name="T6" fmla="*/ 140 w 147"/>
                <a:gd name="T7" fmla="*/ 64 h 65"/>
                <a:gd name="T8" fmla="*/ 0 w 147"/>
                <a:gd name="T9" fmla="*/ 13 h 65"/>
                <a:gd name="T10" fmla="*/ 0 60000 65536"/>
                <a:gd name="T11" fmla="*/ 0 60000 65536"/>
                <a:gd name="T12" fmla="*/ 0 60000 65536"/>
                <a:gd name="T13" fmla="*/ 0 60000 65536"/>
                <a:gd name="T14" fmla="*/ 0 60000 65536"/>
                <a:gd name="T15" fmla="*/ 0 w 147"/>
                <a:gd name="T16" fmla="*/ 0 h 65"/>
                <a:gd name="T17" fmla="*/ 147 w 147"/>
                <a:gd name="T18" fmla="*/ 65 h 65"/>
              </a:gdLst>
              <a:ahLst/>
              <a:cxnLst>
                <a:cxn ang="T10">
                  <a:pos x="T0" y="T1"/>
                </a:cxn>
                <a:cxn ang="T11">
                  <a:pos x="T2" y="T3"/>
                </a:cxn>
                <a:cxn ang="T12">
                  <a:pos x="T4" y="T5"/>
                </a:cxn>
                <a:cxn ang="T13">
                  <a:pos x="T6" y="T7"/>
                </a:cxn>
                <a:cxn ang="T14">
                  <a:pos x="T8" y="T9"/>
                </a:cxn>
              </a:cxnLst>
              <a:rect l="T15" t="T16" r="T17" b="T18"/>
              <a:pathLst>
                <a:path w="147" h="65">
                  <a:moveTo>
                    <a:pt x="0" y="13"/>
                  </a:moveTo>
                  <a:lnTo>
                    <a:pt x="6" y="0"/>
                  </a:lnTo>
                  <a:lnTo>
                    <a:pt x="146" y="51"/>
                  </a:lnTo>
                  <a:lnTo>
                    <a:pt x="140" y="64"/>
                  </a:lnTo>
                  <a:lnTo>
                    <a:pt x="0" y="13"/>
                  </a:lnTo>
                </a:path>
              </a:pathLst>
            </a:custGeom>
            <a:solidFill>
              <a:srgbClr val="FFFF00"/>
            </a:solidFill>
            <a:ln w="12700" cap="rnd" cmpd="sng">
              <a:noFill/>
              <a:prstDash val="solid"/>
              <a:round/>
              <a:headEnd type="none" w="med" len="med"/>
              <a:tailEnd type="none" w="med" len="med"/>
            </a:ln>
          </p:spPr>
          <p:txBody>
            <a:bodyPr/>
            <a:lstStyle/>
            <a:p>
              <a:endParaRPr lang="en-GB"/>
            </a:p>
          </p:txBody>
        </p:sp>
        <p:sp>
          <p:nvSpPr>
            <p:cNvPr id="49192" name="Freeform 171"/>
            <p:cNvSpPr>
              <a:spLocks/>
            </p:cNvSpPr>
            <p:nvPr/>
          </p:nvSpPr>
          <p:spPr bwMode="auto">
            <a:xfrm>
              <a:off x="2187" y="2036"/>
              <a:ext cx="71" cy="36"/>
            </a:xfrm>
            <a:custGeom>
              <a:avLst/>
              <a:gdLst>
                <a:gd name="T0" fmla="*/ 0 w 71"/>
                <a:gd name="T1" fmla="*/ 12 h 36"/>
                <a:gd name="T2" fmla="*/ 4 w 71"/>
                <a:gd name="T3" fmla="*/ 0 h 36"/>
                <a:gd name="T4" fmla="*/ 70 w 71"/>
                <a:gd name="T5" fmla="*/ 23 h 36"/>
                <a:gd name="T6" fmla="*/ 65 w 71"/>
                <a:gd name="T7" fmla="*/ 35 h 36"/>
                <a:gd name="T8" fmla="*/ 0 w 71"/>
                <a:gd name="T9" fmla="*/ 12 h 36"/>
                <a:gd name="T10" fmla="*/ 0 60000 65536"/>
                <a:gd name="T11" fmla="*/ 0 60000 65536"/>
                <a:gd name="T12" fmla="*/ 0 60000 65536"/>
                <a:gd name="T13" fmla="*/ 0 60000 65536"/>
                <a:gd name="T14" fmla="*/ 0 60000 65536"/>
                <a:gd name="T15" fmla="*/ 0 w 71"/>
                <a:gd name="T16" fmla="*/ 0 h 36"/>
                <a:gd name="T17" fmla="*/ 71 w 71"/>
                <a:gd name="T18" fmla="*/ 36 h 36"/>
              </a:gdLst>
              <a:ahLst/>
              <a:cxnLst>
                <a:cxn ang="T10">
                  <a:pos x="T0" y="T1"/>
                </a:cxn>
                <a:cxn ang="T11">
                  <a:pos x="T2" y="T3"/>
                </a:cxn>
                <a:cxn ang="T12">
                  <a:pos x="T4" y="T5"/>
                </a:cxn>
                <a:cxn ang="T13">
                  <a:pos x="T6" y="T7"/>
                </a:cxn>
                <a:cxn ang="T14">
                  <a:pos x="T8" y="T9"/>
                </a:cxn>
              </a:cxnLst>
              <a:rect l="T15" t="T16" r="T17" b="T18"/>
              <a:pathLst>
                <a:path w="71" h="36">
                  <a:moveTo>
                    <a:pt x="0" y="12"/>
                  </a:moveTo>
                  <a:lnTo>
                    <a:pt x="4" y="0"/>
                  </a:lnTo>
                  <a:lnTo>
                    <a:pt x="70" y="23"/>
                  </a:lnTo>
                  <a:lnTo>
                    <a:pt x="65" y="35"/>
                  </a:lnTo>
                  <a:lnTo>
                    <a:pt x="0" y="12"/>
                  </a:lnTo>
                </a:path>
              </a:pathLst>
            </a:custGeom>
            <a:solidFill>
              <a:srgbClr val="FFFF00"/>
            </a:solidFill>
            <a:ln w="12700" cap="rnd" cmpd="sng">
              <a:noFill/>
              <a:prstDash val="solid"/>
              <a:round/>
              <a:headEnd type="none" w="med" len="med"/>
              <a:tailEnd type="none" w="med" len="med"/>
            </a:ln>
          </p:spPr>
          <p:txBody>
            <a:bodyPr/>
            <a:lstStyle/>
            <a:p>
              <a:endParaRPr lang="en-GB"/>
            </a:p>
          </p:txBody>
        </p:sp>
        <p:sp>
          <p:nvSpPr>
            <p:cNvPr id="49193" name="Freeform 172"/>
            <p:cNvSpPr>
              <a:spLocks/>
            </p:cNvSpPr>
            <p:nvPr/>
          </p:nvSpPr>
          <p:spPr bwMode="auto">
            <a:xfrm>
              <a:off x="1968" y="1872"/>
              <a:ext cx="456" cy="381"/>
            </a:xfrm>
            <a:custGeom>
              <a:avLst/>
              <a:gdLst>
                <a:gd name="T0" fmla="*/ 4 w 456"/>
                <a:gd name="T1" fmla="*/ 11 h 381"/>
                <a:gd name="T2" fmla="*/ 13 w 456"/>
                <a:gd name="T3" fmla="*/ 32 h 381"/>
                <a:gd name="T4" fmla="*/ 23 w 456"/>
                <a:gd name="T5" fmla="*/ 54 h 381"/>
                <a:gd name="T6" fmla="*/ 34 w 456"/>
                <a:gd name="T7" fmla="*/ 76 h 381"/>
                <a:gd name="T8" fmla="*/ 47 w 456"/>
                <a:gd name="T9" fmla="*/ 97 h 381"/>
                <a:gd name="T10" fmla="*/ 62 w 456"/>
                <a:gd name="T11" fmla="*/ 121 h 381"/>
                <a:gd name="T12" fmla="*/ 79 w 456"/>
                <a:gd name="T13" fmla="*/ 144 h 381"/>
                <a:gd name="T14" fmla="*/ 100 w 456"/>
                <a:gd name="T15" fmla="*/ 169 h 381"/>
                <a:gd name="T16" fmla="*/ 115 w 456"/>
                <a:gd name="T17" fmla="*/ 183 h 381"/>
                <a:gd name="T18" fmla="*/ 143 w 456"/>
                <a:gd name="T19" fmla="*/ 199 h 381"/>
                <a:gd name="T20" fmla="*/ 191 w 456"/>
                <a:gd name="T21" fmla="*/ 226 h 381"/>
                <a:gd name="T22" fmla="*/ 251 w 456"/>
                <a:gd name="T23" fmla="*/ 261 h 381"/>
                <a:gd name="T24" fmla="*/ 315 w 456"/>
                <a:gd name="T25" fmla="*/ 297 h 381"/>
                <a:gd name="T26" fmla="*/ 376 w 456"/>
                <a:gd name="T27" fmla="*/ 332 h 381"/>
                <a:gd name="T28" fmla="*/ 424 w 456"/>
                <a:gd name="T29" fmla="*/ 360 h 381"/>
                <a:gd name="T30" fmla="*/ 451 w 456"/>
                <a:gd name="T31" fmla="*/ 377 h 381"/>
                <a:gd name="T32" fmla="*/ 451 w 456"/>
                <a:gd name="T33" fmla="*/ 366 h 381"/>
                <a:gd name="T34" fmla="*/ 443 w 456"/>
                <a:gd name="T35" fmla="*/ 340 h 381"/>
                <a:gd name="T36" fmla="*/ 433 w 456"/>
                <a:gd name="T37" fmla="*/ 313 h 381"/>
                <a:gd name="T38" fmla="*/ 422 w 456"/>
                <a:gd name="T39" fmla="*/ 285 h 381"/>
                <a:gd name="T40" fmla="*/ 408 w 456"/>
                <a:gd name="T41" fmla="*/ 256 h 381"/>
                <a:gd name="T42" fmla="*/ 390 w 456"/>
                <a:gd name="T43" fmla="*/ 228 h 381"/>
                <a:gd name="T44" fmla="*/ 371 w 456"/>
                <a:gd name="T45" fmla="*/ 200 h 381"/>
                <a:gd name="T46" fmla="*/ 346 w 456"/>
                <a:gd name="T47" fmla="*/ 171 h 381"/>
                <a:gd name="T48" fmla="*/ 330 w 456"/>
                <a:gd name="T49" fmla="*/ 154 h 381"/>
                <a:gd name="T50" fmla="*/ 302 w 456"/>
                <a:gd name="T51" fmla="*/ 140 h 381"/>
                <a:gd name="T52" fmla="*/ 254 w 456"/>
                <a:gd name="T53" fmla="*/ 119 h 381"/>
                <a:gd name="T54" fmla="*/ 197 w 456"/>
                <a:gd name="T55" fmla="*/ 92 h 381"/>
                <a:gd name="T56" fmla="*/ 135 w 456"/>
                <a:gd name="T57" fmla="*/ 62 h 381"/>
                <a:gd name="T58" fmla="*/ 77 w 456"/>
                <a:gd name="T59" fmla="*/ 36 h 381"/>
                <a:gd name="T60" fmla="*/ 30 w 456"/>
                <a:gd name="T61" fmla="*/ 15 h 381"/>
                <a:gd name="T62" fmla="*/ 4 w 456"/>
                <a:gd name="T63" fmla="*/ 2 h 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6"/>
                <a:gd name="T97" fmla="*/ 0 h 381"/>
                <a:gd name="T98" fmla="*/ 456 w 456"/>
                <a:gd name="T99" fmla="*/ 381 h 3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6" h="381">
                  <a:moveTo>
                    <a:pt x="0" y="0"/>
                  </a:moveTo>
                  <a:lnTo>
                    <a:pt x="4" y="11"/>
                  </a:lnTo>
                  <a:lnTo>
                    <a:pt x="9" y="21"/>
                  </a:lnTo>
                  <a:lnTo>
                    <a:pt x="13" y="32"/>
                  </a:lnTo>
                  <a:lnTo>
                    <a:pt x="18" y="43"/>
                  </a:lnTo>
                  <a:lnTo>
                    <a:pt x="23" y="54"/>
                  </a:lnTo>
                  <a:lnTo>
                    <a:pt x="28" y="64"/>
                  </a:lnTo>
                  <a:lnTo>
                    <a:pt x="34" y="76"/>
                  </a:lnTo>
                  <a:lnTo>
                    <a:pt x="40" y="86"/>
                  </a:lnTo>
                  <a:lnTo>
                    <a:pt x="47" y="97"/>
                  </a:lnTo>
                  <a:lnTo>
                    <a:pt x="54" y="109"/>
                  </a:lnTo>
                  <a:lnTo>
                    <a:pt x="62" y="121"/>
                  </a:lnTo>
                  <a:lnTo>
                    <a:pt x="70" y="133"/>
                  </a:lnTo>
                  <a:lnTo>
                    <a:pt x="79" y="144"/>
                  </a:lnTo>
                  <a:lnTo>
                    <a:pt x="89" y="156"/>
                  </a:lnTo>
                  <a:lnTo>
                    <a:pt x="100" y="169"/>
                  </a:lnTo>
                  <a:lnTo>
                    <a:pt x="112" y="181"/>
                  </a:lnTo>
                  <a:lnTo>
                    <a:pt x="115" y="183"/>
                  </a:lnTo>
                  <a:lnTo>
                    <a:pt x="126" y="189"/>
                  </a:lnTo>
                  <a:lnTo>
                    <a:pt x="143" y="199"/>
                  </a:lnTo>
                  <a:lnTo>
                    <a:pt x="164" y="211"/>
                  </a:lnTo>
                  <a:lnTo>
                    <a:pt x="191" y="226"/>
                  </a:lnTo>
                  <a:lnTo>
                    <a:pt x="220" y="243"/>
                  </a:lnTo>
                  <a:lnTo>
                    <a:pt x="251" y="261"/>
                  </a:lnTo>
                  <a:lnTo>
                    <a:pt x="284" y="279"/>
                  </a:lnTo>
                  <a:lnTo>
                    <a:pt x="315" y="297"/>
                  </a:lnTo>
                  <a:lnTo>
                    <a:pt x="346" y="315"/>
                  </a:lnTo>
                  <a:lnTo>
                    <a:pt x="376" y="332"/>
                  </a:lnTo>
                  <a:lnTo>
                    <a:pt x="402" y="347"/>
                  </a:lnTo>
                  <a:lnTo>
                    <a:pt x="424" y="360"/>
                  </a:lnTo>
                  <a:lnTo>
                    <a:pt x="441" y="370"/>
                  </a:lnTo>
                  <a:lnTo>
                    <a:pt x="451" y="377"/>
                  </a:lnTo>
                  <a:lnTo>
                    <a:pt x="455" y="380"/>
                  </a:lnTo>
                  <a:lnTo>
                    <a:pt x="451" y="366"/>
                  </a:lnTo>
                  <a:lnTo>
                    <a:pt x="447" y="354"/>
                  </a:lnTo>
                  <a:lnTo>
                    <a:pt x="443" y="340"/>
                  </a:lnTo>
                  <a:lnTo>
                    <a:pt x="438" y="326"/>
                  </a:lnTo>
                  <a:lnTo>
                    <a:pt x="433" y="313"/>
                  </a:lnTo>
                  <a:lnTo>
                    <a:pt x="428" y="299"/>
                  </a:lnTo>
                  <a:lnTo>
                    <a:pt x="422" y="285"/>
                  </a:lnTo>
                  <a:lnTo>
                    <a:pt x="415" y="271"/>
                  </a:lnTo>
                  <a:lnTo>
                    <a:pt x="408" y="256"/>
                  </a:lnTo>
                  <a:lnTo>
                    <a:pt x="399" y="243"/>
                  </a:lnTo>
                  <a:lnTo>
                    <a:pt x="390" y="228"/>
                  </a:lnTo>
                  <a:lnTo>
                    <a:pt x="381" y="213"/>
                  </a:lnTo>
                  <a:lnTo>
                    <a:pt x="371" y="200"/>
                  </a:lnTo>
                  <a:lnTo>
                    <a:pt x="359" y="185"/>
                  </a:lnTo>
                  <a:lnTo>
                    <a:pt x="346" y="171"/>
                  </a:lnTo>
                  <a:lnTo>
                    <a:pt x="334" y="156"/>
                  </a:lnTo>
                  <a:lnTo>
                    <a:pt x="330" y="154"/>
                  </a:lnTo>
                  <a:lnTo>
                    <a:pt x="319" y="149"/>
                  </a:lnTo>
                  <a:lnTo>
                    <a:pt x="302" y="140"/>
                  </a:lnTo>
                  <a:lnTo>
                    <a:pt x="280" y="131"/>
                  </a:lnTo>
                  <a:lnTo>
                    <a:pt x="254" y="119"/>
                  </a:lnTo>
                  <a:lnTo>
                    <a:pt x="227" y="106"/>
                  </a:lnTo>
                  <a:lnTo>
                    <a:pt x="197" y="92"/>
                  </a:lnTo>
                  <a:lnTo>
                    <a:pt x="166" y="77"/>
                  </a:lnTo>
                  <a:lnTo>
                    <a:pt x="135" y="62"/>
                  </a:lnTo>
                  <a:lnTo>
                    <a:pt x="105" y="49"/>
                  </a:lnTo>
                  <a:lnTo>
                    <a:pt x="77" y="36"/>
                  </a:lnTo>
                  <a:lnTo>
                    <a:pt x="52" y="24"/>
                  </a:lnTo>
                  <a:lnTo>
                    <a:pt x="30" y="15"/>
                  </a:lnTo>
                  <a:lnTo>
                    <a:pt x="15" y="7"/>
                  </a:lnTo>
                  <a:lnTo>
                    <a:pt x="4" y="2"/>
                  </a:lnTo>
                  <a:lnTo>
                    <a:pt x="0" y="0"/>
                  </a:lnTo>
                </a:path>
              </a:pathLst>
            </a:custGeom>
            <a:solidFill>
              <a:srgbClr val="FF0000"/>
            </a:solidFill>
            <a:ln w="12700" cap="rnd" cmpd="sng">
              <a:noFill/>
              <a:prstDash val="solid"/>
              <a:round/>
              <a:headEnd type="none" w="med" len="med"/>
              <a:tailEnd type="none" w="med" len="med"/>
            </a:ln>
          </p:spPr>
          <p:txBody>
            <a:bodyPr/>
            <a:lstStyle/>
            <a:p>
              <a:endParaRPr lang="en-GB"/>
            </a:p>
          </p:txBody>
        </p:sp>
        <p:sp>
          <p:nvSpPr>
            <p:cNvPr id="49194" name="Freeform 173"/>
            <p:cNvSpPr>
              <a:spLocks/>
            </p:cNvSpPr>
            <p:nvPr/>
          </p:nvSpPr>
          <p:spPr bwMode="auto">
            <a:xfrm>
              <a:off x="2272" y="2009"/>
              <a:ext cx="563" cy="466"/>
            </a:xfrm>
            <a:custGeom>
              <a:avLst/>
              <a:gdLst>
                <a:gd name="T0" fmla="*/ 2 w 563"/>
                <a:gd name="T1" fmla="*/ 2 h 466"/>
                <a:gd name="T2" fmla="*/ 11 w 563"/>
                <a:gd name="T3" fmla="*/ 14 h 466"/>
                <a:gd name="T4" fmla="*/ 26 w 563"/>
                <a:gd name="T5" fmla="*/ 36 h 466"/>
                <a:gd name="T6" fmla="*/ 45 w 563"/>
                <a:gd name="T7" fmla="*/ 66 h 466"/>
                <a:gd name="T8" fmla="*/ 67 w 563"/>
                <a:gd name="T9" fmla="*/ 100 h 466"/>
                <a:gd name="T10" fmla="*/ 87 w 563"/>
                <a:gd name="T11" fmla="*/ 137 h 466"/>
                <a:gd name="T12" fmla="*/ 106 w 563"/>
                <a:gd name="T13" fmla="*/ 173 h 466"/>
                <a:gd name="T14" fmla="*/ 119 w 563"/>
                <a:gd name="T15" fmla="*/ 208 h 466"/>
                <a:gd name="T16" fmla="*/ 125 w 563"/>
                <a:gd name="T17" fmla="*/ 224 h 466"/>
                <a:gd name="T18" fmla="*/ 134 w 563"/>
                <a:gd name="T19" fmla="*/ 230 h 466"/>
                <a:gd name="T20" fmla="*/ 151 w 563"/>
                <a:gd name="T21" fmla="*/ 241 h 466"/>
                <a:gd name="T22" fmla="*/ 175 w 563"/>
                <a:gd name="T23" fmla="*/ 255 h 466"/>
                <a:gd name="T24" fmla="*/ 204 w 563"/>
                <a:gd name="T25" fmla="*/ 271 h 466"/>
                <a:gd name="T26" fmla="*/ 238 w 563"/>
                <a:gd name="T27" fmla="*/ 291 h 466"/>
                <a:gd name="T28" fmla="*/ 274 w 563"/>
                <a:gd name="T29" fmla="*/ 312 h 466"/>
                <a:gd name="T30" fmla="*/ 312 w 563"/>
                <a:gd name="T31" fmla="*/ 334 h 466"/>
                <a:gd name="T32" fmla="*/ 351 w 563"/>
                <a:gd name="T33" fmla="*/ 356 h 466"/>
                <a:gd name="T34" fmla="*/ 389 w 563"/>
                <a:gd name="T35" fmla="*/ 379 h 466"/>
                <a:gd name="T36" fmla="*/ 425 w 563"/>
                <a:gd name="T37" fmla="*/ 400 h 466"/>
                <a:gd name="T38" fmla="*/ 459 w 563"/>
                <a:gd name="T39" fmla="*/ 419 h 466"/>
                <a:gd name="T40" fmla="*/ 488 w 563"/>
                <a:gd name="T41" fmla="*/ 436 h 466"/>
                <a:gd name="T42" fmla="*/ 511 w 563"/>
                <a:gd name="T43" fmla="*/ 449 h 466"/>
                <a:gd name="T44" fmla="*/ 529 w 563"/>
                <a:gd name="T45" fmla="*/ 460 h 466"/>
                <a:gd name="T46" fmla="*/ 537 w 563"/>
                <a:gd name="T47" fmla="*/ 465 h 466"/>
                <a:gd name="T48" fmla="*/ 552 w 563"/>
                <a:gd name="T49" fmla="*/ 461 h 466"/>
                <a:gd name="T50" fmla="*/ 562 w 563"/>
                <a:gd name="T51" fmla="*/ 439 h 466"/>
                <a:gd name="T52" fmla="*/ 551 w 563"/>
                <a:gd name="T53" fmla="*/ 400 h 466"/>
                <a:gd name="T54" fmla="*/ 523 w 563"/>
                <a:gd name="T55" fmla="*/ 349 h 466"/>
                <a:gd name="T56" fmla="*/ 482 w 563"/>
                <a:gd name="T57" fmla="*/ 293 h 466"/>
                <a:gd name="T58" fmla="*/ 431 w 563"/>
                <a:gd name="T59" fmla="*/ 233 h 466"/>
                <a:gd name="T60" fmla="*/ 374 w 563"/>
                <a:gd name="T61" fmla="*/ 175 h 466"/>
                <a:gd name="T62" fmla="*/ 313 w 563"/>
                <a:gd name="T63" fmla="*/ 125 h 466"/>
                <a:gd name="T64" fmla="*/ 276 w 563"/>
                <a:gd name="T65" fmla="*/ 108 h 466"/>
                <a:gd name="T66" fmla="*/ 249 w 563"/>
                <a:gd name="T67" fmla="*/ 107 h 466"/>
                <a:gd name="T68" fmla="*/ 207 w 563"/>
                <a:gd name="T69" fmla="*/ 94 h 466"/>
                <a:gd name="T70" fmla="*/ 159 w 563"/>
                <a:gd name="T71" fmla="*/ 75 h 466"/>
                <a:gd name="T72" fmla="*/ 108 w 563"/>
                <a:gd name="T73" fmla="*/ 53 h 466"/>
                <a:gd name="T74" fmla="*/ 62 w 563"/>
                <a:gd name="T75" fmla="*/ 31 h 466"/>
                <a:gd name="T76" fmla="*/ 26 w 563"/>
                <a:gd name="T77" fmla="*/ 14 h 466"/>
                <a:gd name="T78" fmla="*/ 4 w 563"/>
                <a:gd name="T79" fmla="*/ 2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3"/>
                <a:gd name="T121" fmla="*/ 0 h 466"/>
                <a:gd name="T122" fmla="*/ 563 w 563"/>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3" h="466">
                  <a:moveTo>
                    <a:pt x="0" y="0"/>
                  </a:moveTo>
                  <a:lnTo>
                    <a:pt x="2" y="2"/>
                  </a:lnTo>
                  <a:lnTo>
                    <a:pt x="5" y="7"/>
                  </a:lnTo>
                  <a:lnTo>
                    <a:pt x="11" y="14"/>
                  </a:lnTo>
                  <a:lnTo>
                    <a:pt x="18" y="23"/>
                  </a:lnTo>
                  <a:lnTo>
                    <a:pt x="26" y="36"/>
                  </a:lnTo>
                  <a:lnTo>
                    <a:pt x="35" y="50"/>
                  </a:lnTo>
                  <a:lnTo>
                    <a:pt x="45" y="66"/>
                  </a:lnTo>
                  <a:lnTo>
                    <a:pt x="56" y="82"/>
                  </a:lnTo>
                  <a:lnTo>
                    <a:pt x="67" y="100"/>
                  </a:lnTo>
                  <a:lnTo>
                    <a:pt x="78" y="118"/>
                  </a:lnTo>
                  <a:lnTo>
                    <a:pt x="87" y="137"/>
                  </a:lnTo>
                  <a:lnTo>
                    <a:pt x="97" y="156"/>
                  </a:lnTo>
                  <a:lnTo>
                    <a:pt x="106" y="173"/>
                  </a:lnTo>
                  <a:lnTo>
                    <a:pt x="114" y="192"/>
                  </a:lnTo>
                  <a:lnTo>
                    <a:pt x="119" y="208"/>
                  </a:lnTo>
                  <a:lnTo>
                    <a:pt x="123" y="223"/>
                  </a:lnTo>
                  <a:lnTo>
                    <a:pt x="125" y="224"/>
                  </a:lnTo>
                  <a:lnTo>
                    <a:pt x="129" y="227"/>
                  </a:lnTo>
                  <a:lnTo>
                    <a:pt x="134" y="230"/>
                  </a:lnTo>
                  <a:lnTo>
                    <a:pt x="141" y="235"/>
                  </a:lnTo>
                  <a:lnTo>
                    <a:pt x="151" y="241"/>
                  </a:lnTo>
                  <a:lnTo>
                    <a:pt x="163" y="247"/>
                  </a:lnTo>
                  <a:lnTo>
                    <a:pt x="175" y="255"/>
                  </a:lnTo>
                  <a:lnTo>
                    <a:pt x="190" y="262"/>
                  </a:lnTo>
                  <a:lnTo>
                    <a:pt x="204" y="271"/>
                  </a:lnTo>
                  <a:lnTo>
                    <a:pt x="220" y="281"/>
                  </a:lnTo>
                  <a:lnTo>
                    <a:pt x="238" y="291"/>
                  </a:lnTo>
                  <a:lnTo>
                    <a:pt x="255" y="302"/>
                  </a:lnTo>
                  <a:lnTo>
                    <a:pt x="274" y="312"/>
                  </a:lnTo>
                  <a:lnTo>
                    <a:pt x="293" y="323"/>
                  </a:lnTo>
                  <a:lnTo>
                    <a:pt x="312" y="334"/>
                  </a:lnTo>
                  <a:lnTo>
                    <a:pt x="332" y="346"/>
                  </a:lnTo>
                  <a:lnTo>
                    <a:pt x="351" y="356"/>
                  </a:lnTo>
                  <a:lnTo>
                    <a:pt x="370" y="368"/>
                  </a:lnTo>
                  <a:lnTo>
                    <a:pt x="389" y="379"/>
                  </a:lnTo>
                  <a:lnTo>
                    <a:pt x="408" y="390"/>
                  </a:lnTo>
                  <a:lnTo>
                    <a:pt x="425" y="400"/>
                  </a:lnTo>
                  <a:lnTo>
                    <a:pt x="443" y="410"/>
                  </a:lnTo>
                  <a:lnTo>
                    <a:pt x="459" y="419"/>
                  </a:lnTo>
                  <a:lnTo>
                    <a:pt x="474" y="428"/>
                  </a:lnTo>
                  <a:lnTo>
                    <a:pt x="488" y="436"/>
                  </a:lnTo>
                  <a:lnTo>
                    <a:pt x="500" y="443"/>
                  </a:lnTo>
                  <a:lnTo>
                    <a:pt x="511" y="449"/>
                  </a:lnTo>
                  <a:lnTo>
                    <a:pt x="521" y="455"/>
                  </a:lnTo>
                  <a:lnTo>
                    <a:pt x="529" y="460"/>
                  </a:lnTo>
                  <a:lnTo>
                    <a:pt x="534" y="463"/>
                  </a:lnTo>
                  <a:lnTo>
                    <a:pt x="537" y="465"/>
                  </a:lnTo>
                  <a:lnTo>
                    <a:pt x="539" y="465"/>
                  </a:lnTo>
                  <a:lnTo>
                    <a:pt x="552" y="461"/>
                  </a:lnTo>
                  <a:lnTo>
                    <a:pt x="559" y="452"/>
                  </a:lnTo>
                  <a:lnTo>
                    <a:pt x="562" y="439"/>
                  </a:lnTo>
                  <a:lnTo>
                    <a:pt x="558" y="421"/>
                  </a:lnTo>
                  <a:lnTo>
                    <a:pt x="551" y="400"/>
                  </a:lnTo>
                  <a:lnTo>
                    <a:pt x="539" y="376"/>
                  </a:lnTo>
                  <a:lnTo>
                    <a:pt x="523" y="349"/>
                  </a:lnTo>
                  <a:lnTo>
                    <a:pt x="504" y="321"/>
                  </a:lnTo>
                  <a:lnTo>
                    <a:pt x="482" y="293"/>
                  </a:lnTo>
                  <a:lnTo>
                    <a:pt x="458" y="262"/>
                  </a:lnTo>
                  <a:lnTo>
                    <a:pt x="431" y="233"/>
                  </a:lnTo>
                  <a:lnTo>
                    <a:pt x="404" y="204"/>
                  </a:lnTo>
                  <a:lnTo>
                    <a:pt x="374" y="175"/>
                  </a:lnTo>
                  <a:lnTo>
                    <a:pt x="344" y="149"/>
                  </a:lnTo>
                  <a:lnTo>
                    <a:pt x="313" y="125"/>
                  </a:lnTo>
                  <a:lnTo>
                    <a:pt x="283" y="104"/>
                  </a:lnTo>
                  <a:lnTo>
                    <a:pt x="276" y="108"/>
                  </a:lnTo>
                  <a:lnTo>
                    <a:pt x="264" y="109"/>
                  </a:lnTo>
                  <a:lnTo>
                    <a:pt x="249" y="107"/>
                  </a:lnTo>
                  <a:lnTo>
                    <a:pt x="229" y="101"/>
                  </a:lnTo>
                  <a:lnTo>
                    <a:pt x="207" y="94"/>
                  </a:lnTo>
                  <a:lnTo>
                    <a:pt x="184" y="85"/>
                  </a:lnTo>
                  <a:lnTo>
                    <a:pt x="159" y="75"/>
                  </a:lnTo>
                  <a:lnTo>
                    <a:pt x="134" y="65"/>
                  </a:lnTo>
                  <a:lnTo>
                    <a:pt x="108" y="53"/>
                  </a:lnTo>
                  <a:lnTo>
                    <a:pt x="84" y="42"/>
                  </a:lnTo>
                  <a:lnTo>
                    <a:pt x="62" y="31"/>
                  </a:lnTo>
                  <a:lnTo>
                    <a:pt x="41" y="22"/>
                  </a:lnTo>
                  <a:lnTo>
                    <a:pt x="26" y="14"/>
                  </a:lnTo>
                  <a:lnTo>
                    <a:pt x="12" y="7"/>
                  </a:lnTo>
                  <a:lnTo>
                    <a:pt x="4" y="2"/>
                  </a:lnTo>
                  <a:lnTo>
                    <a:pt x="0" y="0"/>
                  </a:lnTo>
                </a:path>
              </a:pathLst>
            </a:custGeom>
            <a:solidFill>
              <a:srgbClr val="E5E5E5"/>
            </a:solidFill>
            <a:ln w="12700" cap="rnd" cmpd="sng">
              <a:noFill/>
              <a:prstDash val="solid"/>
              <a:round/>
              <a:headEnd type="none" w="med" len="med"/>
              <a:tailEnd type="none" w="med" len="med"/>
            </a:ln>
          </p:spPr>
          <p:txBody>
            <a:bodyPr/>
            <a:lstStyle/>
            <a:p>
              <a:endParaRPr lang="en-GB"/>
            </a:p>
          </p:txBody>
        </p:sp>
      </p:grpSp>
      <p:sp>
        <p:nvSpPr>
          <p:cNvPr id="45106" name="Rectangle 50"/>
          <p:cNvSpPr>
            <a:spLocks noChangeArrowheads="1"/>
          </p:cNvSpPr>
          <p:nvPr/>
        </p:nvSpPr>
        <p:spPr bwMode="auto">
          <a:xfrm>
            <a:off x="179512" y="620688"/>
            <a:ext cx="8486775" cy="2428870"/>
          </a:xfrm>
          <a:prstGeom prst="rect">
            <a:avLst/>
          </a:prstGeom>
          <a:noFill/>
          <a:ln w="12700">
            <a:noFill/>
            <a:miter lim="800000"/>
            <a:headEnd/>
            <a:tailEnd/>
          </a:ln>
        </p:spPr>
        <p:txBody>
          <a:bodyPr wrap="square" lIns="90488" tIns="44450" rIns="90488" bIns="44450">
            <a:spAutoFit/>
          </a:bodyPr>
          <a:lstStyle/>
          <a:p>
            <a:pPr defTabSz="762000" eaLnBrk="0" hangingPunct="0"/>
            <a:r>
              <a:rPr lang="en-GB" sz="2800" b="1" dirty="0">
                <a:solidFill>
                  <a:srgbClr val="FAFD00"/>
                </a:solidFill>
              </a:rPr>
              <a:t>2. </a:t>
            </a:r>
            <a:r>
              <a:rPr lang="en-GB" sz="2800" b="1" dirty="0" smtClean="0">
                <a:solidFill>
                  <a:srgbClr val="FAFD00"/>
                </a:solidFill>
              </a:rPr>
              <a:t>Dihedral  </a:t>
            </a:r>
          </a:p>
          <a:p>
            <a:pPr defTabSz="762000" eaLnBrk="0" hangingPunct="0"/>
            <a:endParaRPr lang="en-GB" sz="1200" b="1" dirty="0" smtClean="0">
              <a:solidFill>
                <a:srgbClr val="FAFD00"/>
              </a:solidFill>
            </a:endParaRPr>
          </a:p>
          <a:p>
            <a:pPr marL="514350" indent="-514350" defTabSz="762000" eaLnBrk="0" hangingPunct="0">
              <a:buFont typeface="Arial" pitchFamily="34" charset="0"/>
              <a:buChar char="•"/>
            </a:pPr>
            <a:r>
              <a:rPr lang="en-GB" sz="2800" b="1" dirty="0" smtClean="0">
                <a:solidFill>
                  <a:srgbClr val="FAFD00"/>
                </a:solidFill>
              </a:rPr>
              <a:t>Due </a:t>
            </a:r>
            <a:r>
              <a:rPr lang="en-GB" sz="2800" b="1" dirty="0">
                <a:solidFill>
                  <a:srgbClr val="FAFD00"/>
                </a:solidFill>
              </a:rPr>
              <a:t>to new direction of relative airflow </a:t>
            </a:r>
            <a:r>
              <a:rPr lang="en-GB" sz="2800" b="1" dirty="0" smtClean="0">
                <a:solidFill>
                  <a:srgbClr val="FAFD00"/>
                </a:solidFill>
              </a:rPr>
              <a:t>the lower </a:t>
            </a:r>
            <a:r>
              <a:rPr lang="en-GB" sz="2800" b="1" dirty="0">
                <a:solidFill>
                  <a:srgbClr val="FAFD00"/>
                </a:solidFill>
              </a:rPr>
              <a:t>wing has higher </a:t>
            </a:r>
            <a:r>
              <a:rPr lang="en-GB" sz="2800" b="1" dirty="0" err="1">
                <a:solidFill>
                  <a:srgbClr val="FAFD00"/>
                </a:solidFill>
              </a:rPr>
              <a:t>AoA</a:t>
            </a:r>
            <a:r>
              <a:rPr lang="en-GB" sz="2800" b="1" dirty="0">
                <a:solidFill>
                  <a:srgbClr val="FAFD00"/>
                </a:solidFill>
              </a:rPr>
              <a:t> than </a:t>
            </a:r>
            <a:r>
              <a:rPr lang="en-GB" sz="2800" b="1" dirty="0" smtClean="0">
                <a:solidFill>
                  <a:srgbClr val="FAFD00"/>
                </a:solidFill>
              </a:rPr>
              <a:t>the upper</a:t>
            </a:r>
          </a:p>
          <a:p>
            <a:pPr marL="514350" indent="-514350" defTabSz="762000" eaLnBrk="0" hangingPunct="0">
              <a:buFont typeface="Arial" pitchFamily="34" charset="0"/>
              <a:buChar char="•"/>
            </a:pPr>
            <a:r>
              <a:rPr lang="en-GB" sz="2800" b="1" dirty="0" smtClean="0">
                <a:solidFill>
                  <a:srgbClr val="FAFD00"/>
                </a:solidFill>
              </a:rPr>
              <a:t>This gives more lift and </a:t>
            </a:r>
            <a:r>
              <a:rPr lang="en-GB" sz="2800" b="1" dirty="0">
                <a:solidFill>
                  <a:srgbClr val="FAFD00"/>
                </a:solidFill>
              </a:rPr>
              <a:t>tends </a:t>
            </a:r>
            <a:r>
              <a:rPr lang="en-GB" sz="2800" b="1" dirty="0" smtClean="0">
                <a:solidFill>
                  <a:srgbClr val="FAFD00"/>
                </a:solidFill>
              </a:rPr>
              <a:t>to </a:t>
            </a:r>
            <a:r>
              <a:rPr lang="en-GB" sz="2800" b="1" dirty="0">
                <a:solidFill>
                  <a:srgbClr val="FAFD00"/>
                </a:solidFill>
              </a:rPr>
              <a:t>roll wings </a:t>
            </a:r>
            <a:r>
              <a:rPr lang="en-GB" sz="2800" b="1" dirty="0" smtClean="0">
                <a:solidFill>
                  <a:srgbClr val="FAFD00"/>
                </a:solidFill>
              </a:rPr>
              <a:t>level</a:t>
            </a:r>
            <a:endParaRPr lang="en-GB" sz="2800" b="1" dirty="0">
              <a:solidFill>
                <a:srgbClr val="FAFD00"/>
              </a:solidFill>
            </a:endParaRPr>
          </a:p>
        </p:txBody>
      </p:sp>
      <p:grpSp>
        <p:nvGrpSpPr>
          <p:cNvPr id="3" name="Group 51"/>
          <p:cNvGrpSpPr>
            <a:grpSpLocks/>
          </p:cNvGrpSpPr>
          <p:nvPr/>
        </p:nvGrpSpPr>
        <p:grpSpPr bwMode="auto">
          <a:xfrm>
            <a:off x="6516693" y="4292600"/>
            <a:ext cx="758825" cy="1014413"/>
            <a:chOff x="4404" y="2780"/>
            <a:chExt cx="478" cy="639"/>
          </a:xfrm>
        </p:grpSpPr>
        <p:sp>
          <p:nvSpPr>
            <p:cNvPr id="49159" name="Freeform 52"/>
            <p:cNvSpPr>
              <a:spLocks/>
            </p:cNvSpPr>
            <p:nvPr/>
          </p:nvSpPr>
          <p:spPr bwMode="auto">
            <a:xfrm>
              <a:off x="4404" y="3028"/>
              <a:ext cx="325" cy="391"/>
            </a:xfrm>
            <a:custGeom>
              <a:avLst/>
              <a:gdLst>
                <a:gd name="T0" fmla="*/ 236 w 325"/>
                <a:gd name="T1" fmla="*/ 228 h 391"/>
                <a:gd name="T2" fmla="*/ 324 w 325"/>
                <a:gd name="T3" fmla="*/ 266 h 391"/>
                <a:gd name="T4" fmla="*/ 244 w 325"/>
                <a:gd name="T5" fmla="*/ 0 h 391"/>
                <a:gd name="T6" fmla="*/ 0 w 325"/>
                <a:gd name="T7" fmla="*/ 127 h 391"/>
                <a:gd name="T8" fmla="*/ 89 w 325"/>
                <a:gd name="T9" fmla="*/ 164 h 391"/>
                <a:gd name="T10" fmla="*/ 19 w 325"/>
                <a:gd name="T11" fmla="*/ 327 h 391"/>
                <a:gd name="T12" fmla="*/ 167 w 325"/>
                <a:gd name="T13" fmla="*/ 390 h 391"/>
                <a:gd name="T14" fmla="*/ 236 w 325"/>
                <a:gd name="T15" fmla="*/ 228 h 391"/>
                <a:gd name="T16" fmla="*/ 0 60000 65536"/>
                <a:gd name="T17" fmla="*/ 0 60000 65536"/>
                <a:gd name="T18" fmla="*/ 0 60000 65536"/>
                <a:gd name="T19" fmla="*/ 0 60000 65536"/>
                <a:gd name="T20" fmla="*/ 0 60000 65536"/>
                <a:gd name="T21" fmla="*/ 0 60000 65536"/>
                <a:gd name="T22" fmla="*/ 0 60000 65536"/>
                <a:gd name="T23" fmla="*/ 0 60000 65536"/>
                <a:gd name="T24" fmla="*/ 0 w 325"/>
                <a:gd name="T25" fmla="*/ 0 h 391"/>
                <a:gd name="T26" fmla="*/ 325 w 325"/>
                <a:gd name="T27" fmla="*/ 391 h 3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5" h="391">
                  <a:moveTo>
                    <a:pt x="236" y="228"/>
                  </a:moveTo>
                  <a:lnTo>
                    <a:pt x="324" y="266"/>
                  </a:lnTo>
                  <a:lnTo>
                    <a:pt x="244" y="0"/>
                  </a:lnTo>
                  <a:lnTo>
                    <a:pt x="0" y="127"/>
                  </a:lnTo>
                  <a:lnTo>
                    <a:pt x="89" y="164"/>
                  </a:lnTo>
                  <a:lnTo>
                    <a:pt x="19" y="327"/>
                  </a:lnTo>
                  <a:lnTo>
                    <a:pt x="167" y="390"/>
                  </a:lnTo>
                  <a:lnTo>
                    <a:pt x="236" y="228"/>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en-GB"/>
            </a:p>
          </p:txBody>
        </p:sp>
        <p:sp>
          <p:nvSpPr>
            <p:cNvPr id="49160" name="Rectangle 53"/>
            <p:cNvSpPr>
              <a:spLocks noChangeArrowheads="1"/>
            </p:cNvSpPr>
            <p:nvPr/>
          </p:nvSpPr>
          <p:spPr bwMode="auto">
            <a:xfrm>
              <a:off x="4414" y="2780"/>
              <a:ext cx="468" cy="328"/>
            </a:xfrm>
            <a:prstGeom prst="rect">
              <a:avLst/>
            </a:prstGeom>
            <a:noFill/>
            <a:ln w="12700">
              <a:noFill/>
              <a:miter lim="800000"/>
              <a:headEnd/>
              <a:tailEnd/>
            </a:ln>
          </p:spPr>
          <p:txBody>
            <a:bodyPr wrap="none" lIns="90488" tIns="44450" rIns="90488" bIns="44450">
              <a:spAutoFit/>
            </a:bodyPr>
            <a:lstStyle/>
            <a:p>
              <a:pPr defTabSz="762000" eaLnBrk="0" hangingPunct="0"/>
              <a:r>
                <a:rPr lang="en-GB" sz="2800" b="1" dirty="0">
                  <a:solidFill>
                    <a:schemeClr val="bg2"/>
                  </a:solidFill>
                </a:rPr>
                <a:t>Lift</a:t>
              </a:r>
            </a:p>
          </p:txBody>
        </p:sp>
      </p:grpSp>
      <p:pic>
        <p:nvPicPr>
          <p:cNvPr id="45111" name="Picture 55" descr="Cranwell 022"/>
          <p:cNvPicPr>
            <a:picLocks noChangeAspect="1" noChangeArrowheads="1"/>
          </p:cNvPicPr>
          <p:nvPr/>
        </p:nvPicPr>
        <p:blipFill>
          <a:blip r:embed="rId3" cstate="email"/>
          <a:srcRect/>
          <a:stretch>
            <a:fillRect/>
          </a:stretch>
        </p:blipFill>
        <p:spPr bwMode="auto">
          <a:xfrm>
            <a:off x="0" y="4797152"/>
            <a:ext cx="5267325" cy="1530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106">
                                            <p:txEl>
                                              <p:pRg st="0" end="0"/>
                                            </p:txEl>
                                          </p:spTgt>
                                        </p:tgtEl>
                                        <p:attrNameLst>
                                          <p:attrName>style.visibility</p:attrName>
                                        </p:attrNameLst>
                                      </p:cBhvr>
                                      <p:to>
                                        <p:strVal val="visible"/>
                                      </p:to>
                                    </p:set>
                                    <p:animEffect transition="in" filter="wipe(left)">
                                      <p:cBhvr>
                                        <p:cTn id="12" dur="1000"/>
                                        <p:tgtEl>
                                          <p:spTgt spid="451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106">
                                            <p:txEl>
                                              <p:pRg st="2" end="2"/>
                                            </p:txEl>
                                          </p:spTgt>
                                        </p:tgtEl>
                                        <p:attrNameLst>
                                          <p:attrName>style.visibility</p:attrName>
                                        </p:attrNameLst>
                                      </p:cBhvr>
                                      <p:to>
                                        <p:strVal val="visible"/>
                                      </p:to>
                                    </p:set>
                                    <p:animEffect transition="in" filter="wipe(left)">
                                      <p:cBhvr>
                                        <p:cTn id="17" dur="1000"/>
                                        <p:tgtEl>
                                          <p:spTgt spid="45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106">
                                            <p:txEl>
                                              <p:pRg st="3" end="3"/>
                                            </p:txEl>
                                          </p:spTgt>
                                        </p:tgtEl>
                                        <p:attrNameLst>
                                          <p:attrName>style.visibility</p:attrName>
                                        </p:attrNameLst>
                                      </p:cBhvr>
                                      <p:to>
                                        <p:strVal val="visible"/>
                                      </p:to>
                                    </p:set>
                                    <p:animEffect transition="in" filter="wipe(left)">
                                      <p:cBhvr>
                                        <p:cTn id="22" dur="1000"/>
                                        <p:tgtEl>
                                          <p:spTgt spid="45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111"/>
                                        </p:tgtEl>
                                        <p:attrNameLst>
                                          <p:attrName>style.visibility</p:attrName>
                                        </p:attrNameLst>
                                      </p:cBhvr>
                                      <p:to>
                                        <p:strVal val="visible"/>
                                      </p:to>
                                    </p:set>
                                    <p:animEffect transition="in" filter="fade">
                                      <p:cBhvr>
                                        <p:cTn id="32" dur="1000"/>
                                        <p:tgtEl>
                                          <p:spTgt spid="45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0" y="2636912"/>
            <a:ext cx="8964488" cy="951543"/>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2800" b="1" dirty="0" smtClean="0">
                <a:solidFill>
                  <a:srgbClr val="FAFD00"/>
                </a:solidFill>
              </a:rPr>
              <a:t>Too </a:t>
            </a:r>
            <a:r>
              <a:rPr lang="en-GB" sz="2800" b="1" dirty="0">
                <a:solidFill>
                  <a:srgbClr val="FAFD00"/>
                </a:solidFill>
              </a:rPr>
              <a:t>much </a:t>
            </a:r>
            <a:r>
              <a:rPr lang="en-GB" sz="2800" b="1" dirty="0" smtClean="0">
                <a:solidFill>
                  <a:srgbClr val="FAFD00"/>
                </a:solidFill>
              </a:rPr>
              <a:t>lateral stability (</a:t>
            </a:r>
            <a:r>
              <a:rPr lang="en-GB" sz="2800" b="1" dirty="0">
                <a:solidFill>
                  <a:srgbClr val="FAFD00"/>
                </a:solidFill>
              </a:rPr>
              <a:t>h</a:t>
            </a:r>
            <a:r>
              <a:rPr lang="en-GB" sz="2800" b="1" dirty="0" smtClean="0">
                <a:solidFill>
                  <a:srgbClr val="FAFD00"/>
                </a:solidFill>
              </a:rPr>
              <a:t>igh </a:t>
            </a:r>
            <a:r>
              <a:rPr lang="en-GB" sz="2800" b="1" dirty="0">
                <a:solidFill>
                  <a:srgbClr val="FAFD00"/>
                </a:solidFill>
              </a:rPr>
              <a:t>wing and </a:t>
            </a:r>
            <a:r>
              <a:rPr lang="en-GB" sz="2800" b="1" dirty="0" smtClean="0">
                <a:solidFill>
                  <a:srgbClr val="FAFD00"/>
                </a:solidFill>
              </a:rPr>
              <a:t>sweepback) is very </a:t>
            </a:r>
            <a:r>
              <a:rPr lang="en-GB" sz="2800" b="1" dirty="0">
                <a:solidFill>
                  <a:srgbClr val="FAFD00"/>
                </a:solidFill>
              </a:rPr>
              <a:t>undesirable in fighter </a:t>
            </a:r>
            <a:r>
              <a:rPr lang="en-GB" sz="2800" b="1" dirty="0" smtClean="0">
                <a:solidFill>
                  <a:srgbClr val="FAFD00"/>
                </a:solidFill>
              </a:rPr>
              <a:t>aircraft</a:t>
            </a:r>
            <a:endParaRPr lang="en-GB" sz="2800" b="1" dirty="0">
              <a:solidFill>
                <a:srgbClr val="FAFD00"/>
              </a:solidFill>
            </a:endParaRPr>
          </a:p>
        </p:txBody>
      </p:sp>
      <p:sp>
        <p:nvSpPr>
          <p:cNvPr id="51204" name="Rectangle 4"/>
          <p:cNvSpPr>
            <a:spLocks noChangeArrowheads="1"/>
          </p:cNvSpPr>
          <p:nvPr/>
        </p:nvSpPr>
        <p:spPr bwMode="auto">
          <a:xfrm>
            <a:off x="1" y="3573016"/>
            <a:ext cx="9143999" cy="951543"/>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2800" b="1" dirty="0" smtClean="0">
                <a:solidFill>
                  <a:srgbClr val="FFFF00"/>
                </a:solidFill>
              </a:rPr>
              <a:t>Wings are therefore </a:t>
            </a:r>
            <a:r>
              <a:rPr lang="en-GB" sz="2800" b="1" u="sng" dirty="0" err="1">
                <a:solidFill>
                  <a:srgbClr val="FFFF00"/>
                </a:solidFill>
              </a:rPr>
              <a:t>anhedral</a:t>
            </a:r>
            <a:r>
              <a:rPr lang="en-GB" sz="2800" b="1" dirty="0">
                <a:solidFill>
                  <a:srgbClr val="FFFF00"/>
                </a:solidFill>
              </a:rPr>
              <a:t> to reduce the </a:t>
            </a:r>
            <a:endParaRPr lang="en-GB" sz="2800" b="1" dirty="0" smtClean="0">
              <a:solidFill>
                <a:srgbClr val="FFFF00"/>
              </a:solidFill>
            </a:endParaRPr>
          </a:p>
          <a:p>
            <a:pPr algn="ctr" defTabSz="762000" eaLnBrk="0" hangingPunct="0"/>
            <a:r>
              <a:rPr lang="en-GB" sz="2800" b="1" dirty="0" smtClean="0">
                <a:solidFill>
                  <a:srgbClr val="FFFF00"/>
                </a:solidFill>
              </a:rPr>
              <a:t>excess lateral stability</a:t>
            </a:r>
            <a:endParaRPr lang="en-GB" sz="2800" b="1" dirty="0">
              <a:solidFill>
                <a:srgbClr val="FFFF00"/>
              </a:solidFill>
            </a:endParaRPr>
          </a:p>
        </p:txBody>
      </p:sp>
      <p:grpSp>
        <p:nvGrpSpPr>
          <p:cNvPr id="2" name="Group 5"/>
          <p:cNvGrpSpPr>
            <a:grpSpLocks/>
          </p:cNvGrpSpPr>
          <p:nvPr/>
        </p:nvGrpSpPr>
        <p:grpSpPr bwMode="auto">
          <a:xfrm>
            <a:off x="1475656" y="4581128"/>
            <a:ext cx="5904656" cy="2276872"/>
            <a:chOff x="1202" y="2809"/>
            <a:chExt cx="3402" cy="1279"/>
          </a:xfrm>
        </p:grpSpPr>
        <p:pic>
          <p:nvPicPr>
            <p:cNvPr id="52234" name="Picture 6" descr="harrier05"/>
            <p:cNvPicPr>
              <a:picLocks noChangeAspect="1" noChangeArrowheads="1"/>
            </p:cNvPicPr>
            <p:nvPr/>
          </p:nvPicPr>
          <p:blipFill>
            <a:blip r:embed="rId3" cstate="email"/>
            <a:srcRect/>
            <a:stretch>
              <a:fillRect/>
            </a:stretch>
          </p:blipFill>
          <p:spPr bwMode="auto">
            <a:xfrm>
              <a:off x="1202" y="2809"/>
              <a:ext cx="3356" cy="1279"/>
            </a:xfrm>
            <a:prstGeom prst="rect">
              <a:avLst/>
            </a:prstGeom>
            <a:noFill/>
            <a:ln w="9525">
              <a:noFill/>
              <a:miter lim="800000"/>
              <a:headEnd/>
              <a:tailEnd/>
            </a:ln>
          </p:spPr>
        </p:pic>
        <p:sp>
          <p:nvSpPr>
            <p:cNvPr id="52235" name="Text Box 7"/>
            <p:cNvSpPr txBox="1">
              <a:spLocks noChangeArrowheads="1"/>
            </p:cNvSpPr>
            <p:nvPr/>
          </p:nvSpPr>
          <p:spPr bwMode="auto">
            <a:xfrm>
              <a:off x="4028" y="3884"/>
              <a:ext cx="576" cy="135"/>
            </a:xfrm>
            <a:prstGeom prst="rect">
              <a:avLst/>
            </a:prstGeom>
            <a:noFill/>
            <a:ln w="12700">
              <a:noFill/>
              <a:miter lim="800000"/>
              <a:headEnd/>
              <a:tailEnd/>
            </a:ln>
          </p:spPr>
          <p:txBody>
            <a:bodyPr>
              <a:spAutoFit/>
            </a:bodyPr>
            <a:lstStyle/>
            <a:p>
              <a:pPr defTabSz="762000" eaLnBrk="0" hangingPunct="0">
                <a:spcBef>
                  <a:spcPct val="50000"/>
                </a:spcBef>
              </a:pPr>
              <a:endParaRPr lang="en-GB" sz="800">
                <a:solidFill>
                  <a:srgbClr val="FFFFFF"/>
                </a:solidFill>
                <a:latin typeface="Comic Sans MS" pitchFamily="66" charset="0"/>
              </a:endParaRPr>
            </a:p>
          </p:txBody>
        </p:sp>
      </p:grpSp>
      <p:sp>
        <p:nvSpPr>
          <p:cNvPr id="52229" name="Rectangle 9"/>
          <p:cNvSpPr>
            <a:spLocks noChangeArrowheads="1"/>
          </p:cNvSpPr>
          <p:nvPr/>
        </p:nvSpPr>
        <p:spPr bwMode="auto">
          <a:xfrm>
            <a:off x="971550" y="250825"/>
            <a:ext cx="7416800" cy="766877"/>
          </a:xfrm>
          <a:prstGeom prst="rect">
            <a:avLst/>
          </a:prstGeom>
          <a:noFill/>
          <a:ln w="12700">
            <a:noFill/>
            <a:miter lim="800000"/>
            <a:headEnd/>
            <a:tailEnd/>
          </a:ln>
        </p:spPr>
        <p:txBody>
          <a:bodyPr lIns="90488" tIns="44450" rIns="90488" bIns="44450">
            <a:spAutoFit/>
          </a:bodyPr>
          <a:lstStyle/>
          <a:p>
            <a:pPr algn="ctr" defTabSz="762000" eaLnBrk="0" hangingPunct="0"/>
            <a:r>
              <a:rPr lang="en-GB" sz="4400" b="1" dirty="0">
                <a:solidFill>
                  <a:srgbClr val="FFFF00"/>
                </a:solidFill>
              </a:rPr>
              <a:t>Lateral </a:t>
            </a:r>
            <a:r>
              <a:rPr lang="en-GB" sz="4400" b="1" dirty="0" smtClean="0">
                <a:solidFill>
                  <a:srgbClr val="FFFF00"/>
                </a:solidFill>
              </a:rPr>
              <a:t>stability </a:t>
            </a:r>
            <a:r>
              <a:rPr lang="en-GB" sz="4400" b="1" dirty="0">
                <a:solidFill>
                  <a:srgbClr val="FFFF00"/>
                </a:solidFill>
              </a:rPr>
              <a:t>m</a:t>
            </a:r>
            <a:r>
              <a:rPr lang="en-GB" sz="4400" b="1" dirty="0" smtClean="0">
                <a:solidFill>
                  <a:srgbClr val="FFFF00"/>
                </a:solidFill>
              </a:rPr>
              <a:t>ethods</a:t>
            </a:r>
            <a:endParaRPr lang="en-GB" sz="4400" b="1" dirty="0">
              <a:solidFill>
                <a:srgbClr val="FFFF00"/>
              </a:solidFill>
            </a:endParaRPr>
          </a:p>
        </p:txBody>
      </p:sp>
      <p:sp>
        <p:nvSpPr>
          <p:cNvPr id="51210" name="Rectangle 10"/>
          <p:cNvSpPr>
            <a:spLocks noChangeArrowheads="1"/>
          </p:cNvSpPr>
          <p:nvPr/>
        </p:nvSpPr>
        <p:spPr bwMode="auto">
          <a:xfrm>
            <a:off x="1619250" y="1341438"/>
            <a:ext cx="1920719" cy="523220"/>
          </a:xfrm>
          <a:prstGeom prst="rect">
            <a:avLst/>
          </a:prstGeom>
          <a:noFill/>
          <a:ln w="0" algn="ctr">
            <a:noFill/>
            <a:miter lim="800000"/>
            <a:headEnd/>
            <a:tailEnd/>
          </a:ln>
        </p:spPr>
        <p:txBody>
          <a:bodyPr wrap="none">
            <a:spAutoFit/>
          </a:bodyPr>
          <a:lstStyle/>
          <a:p>
            <a:r>
              <a:rPr lang="en-GB" sz="2800" b="1" dirty="0">
                <a:solidFill>
                  <a:srgbClr val="FAFD00"/>
                </a:solidFill>
              </a:rPr>
              <a:t>1. High </a:t>
            </a:r>
            <a:r>
              <a:rPr lang="en-GB" sz="2800" b="1" dirty="0" smtClean="0">
                <a:solidFill>
                  <a:srgbClr val="FAFD00"/>
                </a:solidFill>
              </a:rPr>
              <a:t>fin</a:t>
            </a:r>
            <a:endParaRPr lang="en-GB" sz="2800" b="1" dirty="0">
              <a:solidFill>
                <a:srgbClr val="FAFD00"/>
              </a:solidFill>
            </a:endParaRPr>
          </a:p>
        </p:txBody>
      </p:sp>
      <p:sp>
        <p:nvSpPr>
          <p:cNvPr id="51211" name="Rectangle 11"/>
          <p:cNvSpPr>
            <a:spLocks noChangeArrowheads="1"/>
          </p:cNvSpPr>
          <p:nvPr/>
        </p:nvSpPr>
        <p:spPr bwMode="auto">
          <a:xfrm>
            <a:off x="1592263" y="1916113"/>
            <a:ext cx="2642070" cy="523220"/>
          </a:xfrm>
          <a:prstGeom prst="rect">
            <a:avLst/>
          </a:prstGeom>
          <a:noFill/>
          <a:ln w="0" algn="ctr">
            <a:noFill/>
            <a:miter lim="800000"/>
            <a:headEnd/>
            <a:tailEnd/>
          </a:ln>
        </p:spPr>
        <p:txBody>
          <a:bodyPr wrap="none">
            <a:spAutoFit/>
          </a:bodyPr>
          <a:lstStyle/>
          <a:p>
            <a:r>
              <a:rPr lang="en-GB" sz="2800" b="1" dirty="0">
                <a:solidFill>
                  <a:srgbClr val="FAFD00"/>
                </a:solidFill>
              </a:rPr>
              <a:t>3. </a:t>
            </a:r>
            <a:r>
              <a:rPr lang="en-GB" sz="2800" b="1" dirty="0" smtClean="0">
                <a:solidFill>
                  <a:srgbClr val="FAFD00"/>
                </a:solidFill>
              </a:rPr>
              <a:t>Sweepback</a:t>
            </a:r>
            <a:endParaRPr lang="en-GB" sz="2800" b="1" dirty="0">
              <a:solidFill>
                <a:srgbClr val="FAFD00"/>
              </a:solidFill>
            </a:endParaRPr>
          </a:p>
        </p:txBody>
      </p:sp>
      <p:sp>
        <p:nvSpPr>
          <p:cNvPr id="51212" name="Rectangle 12"/>
          <p:cNvSpPr>
            <a:spLocks noChangeArrowheads="1"/>
          </p:cNvSpPr>
          <p:nvPr/>
        </p:nvSpPr>
        <p:spPr bwMode="auto">
          <a:xfrm>
            <a:off x="4978400" y="1916113"/>
            <a:ext cx="3916457" cy="523220"/>
          </a:xfrm>
          <a:prstGeom prst="rect">
            <a:avLst/>
          </a:prstGeom>
          <a:noFill/>
          <a:ln w="0" algn="ctr">
            <a:noFill/>
            <a:miter lim="800000"/>
            <a:headEnd/>
            <a:tailEnd/>
          </a:ln>
        </p:spPr>
        <p:txBody>
          <a:bodyPr wrap="none">
            <a:spAutoFit/>
          </a:bodyPr>
          <a:lstStyle/>
          <a:p>
            <a:r>
              <a:rPr lang="en-GB" sz="2800" b="1" dirty="0">
                <a:solidFill>
                  <a:srgbClr val="FAFD00"/>
                </a:solidFill>
              </a:rPr>
              <a:t>4. High </a:t>
            </a:r>
            <a:r>
              <a:rPr lang="en-GB" sz="2800" b="1" dirty="0" smtClean="0">
                <a:solidFill>
                  <a:srgbClr val="FAFD00"/>
                </a:solidFill>
              </a:rPr>
              <a:t>mounted </a:t>
            </a:r>
            <a:r>
              <a:rPr lang="en-GB" sz="2800" b="1" dirty="0">
                <a:solidFill>
                  <a:srgbClr val="FAFD00"/>
                </a:solidFill>
              </a:rPr>
              <a:t>w</a:t>
            </a:r>
            <a:r>
              <a:rPr lang="en-GB" sz="2800" b="1" dirty="0" smtClean="0">
                <a:solidFill>
                  <a:srgbClr val="FAFD00"/>
                </a:solidFill>
              </a:rPr>
              <a:t>ing</a:t>
            </a:r>
            <a:endParaRPr lang="en-GB" sz="2800" b="1" dirty="0">
              <a:solidFill>
                <a:srgbClr val="FAFD00"/>
              </a:solidFill>
            </a:endParaRPr>
          </a:p>
        </p:txBody>
      </p:sp>
      <p:sp>
        <p:nvSpPr>
          <p:cNvPr id="51213" name="Rectangle 13"/>
          <p:cNvSpPr>
            <a:spLocks noChangeArrowheads="1"/>
          </p:cNvSpPr>
          <p:nvPr/>
        </p:nvSpPr>
        <p:spPr bwMode="auto">
          <a:xfrm>
            <a:off x="4976813" y="1341438"/>
            <a:ext cx="2021707" cy="523220"/>
          </a:xfrm>
          <a:prstGeom prst="rect">
            <a:avLst/>
          </a:prstGeom>
          <a:noFill/>
          <a:ln w="0" algn="ctr">
            <a:noFill/>
            <a:miter lim="800000"/>
            <a:headEnd/>
            <a:tailEnd/>
          </a:ln>
        </p:spPr>
        <p:txBody>
          <a:bodyPr wrap="none">
            <a:spAutoFit/>
          </a:bodyPr>
          <a:lstStyle/>
          <a:p>
            <a:r>
              <a:rPr lang="en-GB" sz="2800" b="1" dirty="0">
                <a:solidFill>
                  <a:srgbClr val="FAFD00"/>
                </a:solidFill>
              </a:rPr>
              <a:t>2. </a:t>
            </a:r>
            <a:r>
              <a:rPr lang="en-GB" sz="2800" b="1" dirty="0" smtClean="0">
                <a:solidFill>
                  <a:srgbClr val="FAFD00"/>
                </a:solidFill>
              </a:rPr>
              <a:t>Dihedral</a:t>
            </a:r>
            <a:endParaRPr lang="en-GB" sz="2800" b="1" dirty="0">
              <a:solidFill>
                <a:srgbClr val="FAFD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10"/>
                                        </p:tgtEl>
                                        <p:attrNameLst>
                                          <p:attrName>style.visibility</p:attrName>
                                        </p:attrNameLst>
                                      </p:cBhvr>
                                      <p:to>
                                        <p:strVal val="visible"/>
                                      </p:to>
                                    </p:set>
                                    <p:animEffect transition="in" filter="wipe(left)">
                                      <p:cBhvr>
                                        <p:cTn id="7" dur="1000"/>
                                        <p:tgtEl>
                                          <p:spTgt spid="51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13"/>
                                        </p:tgtEl>
                                        <p:attrNameLst>
                                          <p:attrName>style.visibility</p:attrName>
                                        </p:attrNameLst>
                                      </p:cBhvr>
                                      <p:to>
                                        <p:strVal val="visible"/>
                                      </p:to>
                                    </p:set>
                                    <p:animEffect transition="in" filter="wipe(left)">
                                      <p:cBhvr>
                                        <p:cTn id="12" dur="1000"/>
                                        <p:tgtEl>
                                          <p:spTgt spid="51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11"/>
                                        </p:tgtEl>
                                        <p:attrNameLst>
                                          <p:attrName>style.visibility</p:attrName>
                                        </p:attrNameLst>
                                      </p:cBhvr>
                                      <p:to>
                                        <p:strVal val="visible"/>
                                      </p:to>
                                    </p:set>
                                    <p:animEffect transition="in" filter="wipe(left)">
                                      <p:cBhvr>
                                        <p:cTn id="17" dur="1000"/>
                                        <p:tgtEl>
                                          <p:spTgt spid="512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wipe(left)">
                                      <p:cBhvr>
                                        <p:cTn id="22" dur="1000"/>
                                        <p:tgtEl>
                                          <p:spTgt spid="512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203">
                                            <p:txEl>
                                              <p:pRg st="0" end="0"/>
                                            </p:txEl>
                                          </p:spTgt>
                                        </p:tgtEl>
                                        <p:attrNameLst>
                                          <p:attrName>style.visibility</p:attrName>
                                        </p:attrNameLst>
                                      </p:cBhvr>
                                      <p:to>
                                        <p:strVal val="visible"/>
                                      </p:to>
                                    </p:set>
                                    <p:animEffect transition="in" filter="wipe(left)">
                                      <p:cBhvr>
                                        <p:cTn id="27" dur="1000"/>
                                        <p:tgtEl>
                                          <p:spTgt spid="5120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04"/>
                                        </p:tgtEl>
                                        <p:attrNameLst>
                                          <p:attrName>style.visibility</p:attrName>
                                        </p:attrNameLst>
                                      </p:cBhvr>
                                      <p:to>
                                        <p:strVal val="visible"/>
                                      </p:to>
                                    </p:set>
                                    <p:animEffect transition="in" filter="fade">
                                      <p:cBhvr>
                                        <p:cTn id="32" dur="1000"/>
                                        <p:tgtEl>
                                          <p:spTgt spid="5120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0" fill="hold"/>
                                        <p:tgtEl>
                                          <p:spTgt spid="2"/>
                                        </p:tgtEl>
                                        <p:attrNameLst>
                                          <p:attrName>ppt_x</p:attrName>
                                        </p:attrNameLst>
                                      </p:cBhvr>
                                      <p:tavLst>
                                        <p:tav tm="0">
                                          <p:val>
                                            <p:strVal val="#ppt_x"/>
                                          </p:val>
                                        </p:tav>
                                        <p:tav tm="100000">
                                          <p:val>
                                            <p:strVal val="#ppt_x"/>
                                          </p:val>
                                        </p:tav>
                                      </p:tavLst>
                                    </p:anim>
                                    <p:anim calcmode="lin" valueType="num">
                                      <p:cBhvr additive="base">
                                        <p:cTn id="38" dur="3000" fill="hold"/>
                                        <p:tgtEl>
                                          <p:spTgt spid="2"/>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32" presetClass="emph" presetSubtype="0" fill="hold" nodeType="afterEffect">
                                  <p:stCondLst>
                                    <p:cond delay="0"/>
                                  </p:stCondLst>
                                  <p:childTnLst>
                                    <p:animClr clrSpc="rgb" dir="cw">
                                      <p:cBhvr override="childStyle">
                                        <p:cTn id="41" dur="100" fill="hold"/>
                                        <p:tgtEl>
                                          <p:spTgt spid="2"/>
                                        </p:tgtEl>
                                        <p:attrNameLst>
                                          <p:attrName>style.color</p:attrName>
                                        </p:attrNameLst>
                                      </p:cBhvr>
                                      <p:to>
                                        <a:schemeClr val="accent2"/>
                                      </p:to>
                                    </p:animClr>
                                    <p:animClr clrSpc="rgb" dir="cw">
                                      <p:cBhvr>
                                        <p:cTn id="42" dur="100" fill="hold"/>
                                        <p:tgtEl>
                                          <p:spTgt spid="2"/>
                                        </p:tgtEl>
                                        <p:attrNameLst>
                                          <p:attrName>fillcolor</p:attrName>
                                        </p:attrNameLst>
                                      </p:cBhvr>
                                      <p:to>
                                        <a:schemeClr val="accent2"/>
                                      </p:to>
                                    </p:animClr>
                                    <p:set>
                                      <p:cBhvr>
                                        <p:cTn id="43" dur="100" fill="hold"/>
                                        <p:tgtEl>
                                          <p:spTgt spid="2"/>
                                        </p:tgtEl>
                                        <p:attrNameLst>
                                          <p:attrName>fill.type</p:attrName>
                                        </p:attrNameLst>
                                      </p:cBhvr>
                                      <p:to>
                                        <p:strVal val="solid"/>
                                      </p:to>
                                    </p:set>
                                    <p:set>
                                      <p:cBhvr>
                                        <p:cTn id="44" dur="100" fill="hold"/>
                                        <p:tgtEl>
                                          <p:spTgt spid="2"/>
                                        </p:tgtEl>
                                        <p:attrNameLst>
                                          <p:attrName>fill.on</p:attrName>
                                        </p:attrNameLst>
                                      </p:cBhvr>
                                      <p:to>
                                        <p:strVal val="true"/>
                                      </p:to>
                                    </p:set>
                                    <p:animRot by="120000">
                                      <p:cBhvr>
                                        <p:cTn id="45" dur="100" fill="hold">
                                          <p:stCondLst>
                                            <p:cond delay="0"/>
                                          </p:stCondLst>
                                        </p:cTn>
                                        <p:tgtEl>
                                          <p:spTgt spid="2"/>
                                        </p:tgtEl>
                                        <p:attrNameLst>
                                          <p:attrName>r</p:attrName>
                                        </p:attrNameLst>
                                      </p:cBhvr>
                                    </p:animRot>
                                    <p:animRot by="-240000">
                                      <p:cBhvr>
                                        <p:cTn id="46" dur="200" fill="hold">
                                          <p:stCondLst>
                                            <p:cond delay="200"/>
                                          </p:stCondLst>
                                        </p:cTn>
                                        <p:tgtEl>
                                          <p:spTgt spid="2"/>
                                        </p:tgtEl>
                                        <p:attrNameLst>
                                          <p:attrName>r</p:attrName>
                                        </p:attrNameLst>
                                      </p:cBhvr>
                                    </p:animRot>
                                    <p:animRot by="240000">
                                      <p:cBhvr>
                                        <p:cTn id="47" dur="200" fill="hold">
                                          <p:stCondLst>
                                            <p:cond delay="400"/>
                                          </p:stCondLst>
                                        </p:cTn>
                                        <p:tgtEl>
                                          <p:spTgt spid="2"/>
                                        </p:tgtEl>
                                        <p:attrNameLst>
                                          <p:attrName>r</p:attrName>
                                        </p:attrNameLst>
                                      </p:cBhvr>
                                    </p:animRot>
                                    <p:animRot by="-240000">
                                      <p:cBhvr>
                                        <p:cTn id="48" dur="200" fill="hold">
                                          <p:stCondLst>
                                            <p:cond delay="600"/>
                                          </p:stCondLst>
                                        </p:cTn>
                                        <p:tgtEl>
                                          <p:spTgt spid="2"/>
                                        </p:tgtEl>
                                        <p:attrNameLst>
                                          <p:attrName>r</p:attrName>
                                        </p:attrNameLst>
                                      </p:cBhvr>
                                    </p:animRot>
                                    <p:animRot by="120000">
                                      <p:cBhvr>
                                        <p:cTn id="49"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10" grpId="0"/>
      <p:bldP spid="51211" grpId="0"/>
      <p:bldP spid="51212" grpId="0"/>
      <p:bldP spid="512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23528" y="763613"/>
            <a:ext cx="8640960" cy="4708981"/>
          </a:xfrm>
          <a:prstGeom prst="rect">
            <a:avLst/>
          </a:prstGeom>
          <a:noFill/>
          <a:ln w="9525">
            <a:noFill/>
            <a:miter lim="800000"/>
            <a:headEnd/>
            <a:tailEnd/>
          </a:ln>
        </p:spPr>
        <p:txBody>
          <a:bodyPr wrap="square">
            <a:spAutoFit/>
          </a:bodyPr>
          <a:lstStyle/>
          <a:p>
            <a:pPr marL="342900" indent="-342900">
              <a:spcBef>
                <a:spcPct val="50000"/>
              </a:spcBef>
            </a:pPr>
            <a:r>
              <a:rPr lang="en-GB" sz="2400" b="1" dirty="0" smtClean="0">
                <a:solidFill>
                  <a:srgbClr val="FFFF00"/>
                </a:solidFill>
              </a:rPr>
              <a:t>1. What </a:t>
            </a:r>
            <a:r>
              <a:rPr lang="en-GB" sz="2400" b="1" dirty="0">
                <a:solidFill>
                  <a:srgbClr val="FFFF00"/>
                </a:solidFill>
              </a:rPr>
              <a:t>is the force called that drives an aircraft forwards?</a:t>
            </a:r>
          </a:p>
          <a:p>
            <a:pPr marL="342900" indent="-342900">
              <a:spcBef>
                <a:spcPct val="50000"/>
              </a:spcBef>
            </a:pPr>
            <a:r>
              <a:rPr lang="en-GB" sz="2400" b="1" dirty="0" smtClean="0">
                <a:solidFill>
                  <a:srgbClr val="FFFF00"/>
                </a:solidFill>
              </a:rPr>
              <a:t>				a. Lift</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b. Weight</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c. Drag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d. Thrust</a:t>
            </a:r>
            <a:endParaRPr lang="en-GB" sz="2400" b="1" dirty="0">
              <a:solidFill>
                <a:srgbClr val="FFFF00"/>
              </a:solidFill>
            </a:endParaRPr>
          </a:p>
        </p:txBody>
      </p:sp>
      <p:pic>
        <p:nvPicPr>
          <p:cNvPr id="5124" name="Picture 4" descr="griffin02"/>
          <p:cNvPicPr>
            <a:picLocks noChangeAspect="1" noChangeArrowheads="1"/>
          </p:cNvPicPr>
          <p:nvPr/>
        </p:nvPicPr>
        <p:blipFill>
          <a:blip r:embed="rId2" cstate="email"/>
          <a:srcRect/>
          <a:stretch>
            <a:fillRect/>
          </a:stretch>
        </p:blipFill>
        <p:spPr bwMode="auto">
          <a:xfrm>
            <a:off x="467544" y="2348880"/>
            <a:ext cx="3384550" cy="2538413"/>
          </a:xfrm>
          <a:prstGeom prst="rect">
            <a:avLst/>
          </a:prstGeom>
          <a:noFill/>
          <a:ln w="9525">
            <a:noFill/>
            <a:miter lim="800000"/>
            <a:headEnd/>
            <a:tailEnd/>
          </a:ln>
        </p:spPr>
      </p:pic>
      <p:pic>
        <p:nvPicPr>
          <p:cNvPr id="5125" name="Picture 5" descr="harrier01"/>
          <p:cNvPicPr>
            <a:picLocks noChangeAspect="1" noChangeArrowheads="1"/>
          </p:cNvPicPr>
          <p:nvPr/>
        </p:nvPicPr>
        <p:blipFill>
          <a:blip r:embed="rId3" cstate="email"/>
          <a:srcRect/>
          <a:stretch>
            <a:fillRect/>
          </a:stretch>
        </p:blipFill>
        <p:spPr bwMode="auto">
          <a:xfrm>
            <a:off x="4644008" y="2348880"/>
            <a:ext cx="3600450" cy="26971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10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 calcmode="lin" valueType="num">
                                      <p:cBhvr additive="base">
                                        <p:cTn id="18" dur="1000" fill="hold"/>
                                        <p:tgtEl>
                                          <p:spTgt spid="5123">
                                            <p:txEl>
                                              <p:pRg st="3" end="3"/>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 calcmode="lin" valueType="num">
                                      <p:cBhvr additive="base">
                                        <p:cTn id="24" dur="10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5123">
                                            <p:txEl>
                                              <p:pRg st="7" end="7"/>
                                            </p:txEl>
                                          </p:spTgt>
                                        </p:tgtEl>
                                        <p:attrNameLst>
                                          <p:attrName>style.visibility</p:attrName>
                                        </p:attrNameLst>
                                      </p:cBhvr>
                                      <p:to>
                                        <p:strVal val="visible"/>
                                      </p:to>
                                    </p:set>
                                    <p:anim calcmode="lin" valueType="num">
                                      <p:cBhvr additive="base">
                                        <p:cTn id="30" dur="1000" fill="hold"/>
                                        <p:tgtEl>
                                          <p:spTgt spid="5123">
                                            <p:txEl>
                                              <p:pRg st="7" end="7"/>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51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5123">
                                            <p:txEl>
                                              <p:pRg st="1" end="1"/>
                                            </p:txEl>
                                          </p:spTgt>
                                        </p:tgtEl>
                                      </p:cBhvr>
                                    </p:animEffect>
                                    <p:set>
                                      <p:cBhvr>
                                        <p:cTn id="36" dur="1" fill="hold">
                                          <p:stCondLst>
                                            <p:cond delay="999"/>
                                          </p:stCondLst>
                                        </p:cTn>
                                        <p:tgtEl>
                                          <p:spTgt spid="5123">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5123">
                                            <p:txEl>
                                              <p:pRg st="3" end="3"/>
                                            </p:txEl>
                                          </p:spTgt>
                                        </p:tgtEl>
                                      </p:cBhvr>
                                    </p:animEffect>
                                    <p:set>
                                      <p:cBhvr>
                                        <p:cTn id="39" dur="1" fill="hold">
                                          <p:stCondLst>
                                            <p:cond delay="999"/>
                                          </p:stCondLst>
                                        </p:cTn>
                                        <p:tgtEl>
                                          <p:spTgt spid="5123">
                                            <p:txEl>
                                              <p:pRg st="3" end="3"/>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5123">
                                            <p:txEl>
                                              <p:pRg st="5" end="5"/>
                                            </p:txEl>
                                          </p:spTgt>
                                        </p:tgtEl>
                                      </p:cBhvr>
                                    </p:animEffect>
                                    <p:set>
                                      <p:cBhvr>
                                        <p:cTn id="42" dur="1" fill="hold">
                                          <p:stCondLst>
                                            <p:cond delay="999"/>
                                          </p:stCondLst>
                                        </p:cTn>
                                        <p:tgtEl>
                                          <p:spTgt spid="5123">
                                            <p:txEl>
                                              <p:pRg st="5" end="5"/>
                                            </p:txEl>
                                          </p:spTgt>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124"/>
                                        </p:tgtEl>
                                        <p:attrNameLst>
                                          <p:attrName>style.visibility</p:attrName>
                                        </p:attrNameLst>
                                      </p:cBhvr>
                                      <p:to>
                                        <p:strVal val="visible"/>
                                      </p:to>
                                    </p:set>
                                    <p:animEffect transition="in" filter="fade">
                                      <p:cBhvr>
                                        <p:cTn id="46" dur="1000"/>
                                        <p:tgtEl>
                                          <p:spTgt spid="5124"/>
                                        </p:tgtEl>
                                      </p:cBhvr>
                                    </p:animEffect>
                                  </p:childTnLst>
                                </p:cTn>
                              </p:par>
                              <p:par>
                                <p:cTn id="47" presetID="10" presetClass="entr" presetSubtype="0" fill="hold" nodeType="withEffect">
                                  <p:stCondLst>
                                    <p:cond delay="0"/>
                                  </p:stCondLst>
                                  <p:childTnLst>
                                    <p:set>
                                      <p:cBhvr>
                                        <p:cTn id="48" dur="1" fill="hold">
                                          <p:stCondLst>
                                            <p:cond delay="0"/>
                                          </p:stCondLst>
                                        </p:cTn>
                                        <p:tgtEl>
                                          <p:spTgt spid="5125"/>
                                        </p:tgtEl>
                                        <p:attrNameLst>
                                          <p:attrName>style.visibility</p:attrName>
                                        </p:attrNameLst>
                                      </p:cBhvr>
                                      <p:to>
                                        <p:strVal val="visible"/>
                                      </p:to>
                                    </p:set>
                                    <p:animEffect transition="in" filter="fade">
                                      <p:cBhvr>
                                        <p:cTn id="49"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65175"/>
            <a:ext cx="9144000" cy="7016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smtClean="0">
                <a:ln>
                  <a:noFill/>
                </a:ln>
                <a:solidFill>
                  <a:srgbClr val="FFFF00"/>
                </a:solidFill>
                <a:effectLst/>
                <a:uLnTx/>
                <a:uFillTx/>
                <a:latin typeface="+mj-lt"/>
                <a:ea typeface="+mj-ea"/>
                <a:cs typeface="+mj-cs"/>
              </a:rPr>
              <a:t>Any questions?</a:t>
            </a:r>
            <a:endParaRPr kumimoji="0" lang="en-GB" sz="4400" b="1" i="0" u="none" strike="noStrike" kern="0" cap="none" spc="0" normalizeH="0" baseline="0" noProof="0" dirty="0" smtClean="0">
              <a:ln>
                <a:noFill/>
              </a:ln>
              <a:solidFill>
                <a:srgbClr val="FFFF00"/>
              </a:solidFill>
              <a:effectLst/>
              <a:uLnTx/>
              <a:uFillTx/>
              <a:latin typeface="+mj-lt"/>
              <a:ea typeface="+mj-ea"/>
              <a:cs typeface="+mj-cs"/>
            </a:endParaRPr>
          </a:p>
        </p:txBody>
      </p:sp>
      <p:pic>
        <p:nvPicPr>
          <p:cNvPr id="3" name="Picture 4" descr="in01099_"/>
          <p:cNvPicPr>
            <a:picLocks noChangeAspect="1" noChangeArrowheads="1"/>
          </p:cNvPicPr>
          <p:nvPr/>
        </p:nvPicPr>
        <p:blipFill>
          <a:blip r:embed="rId2" cstate="email"/>
          <a:srcRect/>
          <a:stretch>
            <a:fillRect/>
          </a:stretch>
        </p:blipFill>
        <p:spPr bwMode="auto">
          <a:xfrm>
            <a:off x="2700338" y="1714500"/>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2708920"/>
            <a:ext cx="6050054" cy="70173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rgbClr val="FFFF00"/>
                </a:solidFill>
                <a:effectLst/>
                <a:uLnTx/>
                <a:uFillTx/>
                <a:latin typeface="Arial" charset="0"/>
                <a:ea typeface="+mj-ea"/>
                <a:cs typeface="+mj-cs"/>
              </a:rPr>
              <a:t>Questions for you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395982" y="456258"/>
            <a:ext cx="8280400" cy="4893647"/>
          </a:xfrm>
          <a:prstGeom prst="rect">
            <a:avLst/>
          </a:prstGeom>
          <a:noFill/>
          <a:ln w="9525">
            <a:noFill/>
            <a:miter lim="800000"/>
            <a:headEnd/>
            <a:tailEnd/>
          </a:ln>
        </p:spPr>
        <p:txBody>
          <a:bodyPr>
            <a:spAutoFit/>
          </a:bodyPr>
          <a:lstStyle/>
          <a:p>
            <a:pPr marL="342900" indent="-342900">
              <a:spcBef>
                <a:spcPct val="50000"/>
              </a:spcBef>
            </a:pPr>
            <a:r>
              <a:rPr lang="en-GB" sz="2400" b="1" dirty="0" smtClean="0">
                <a:solidFill>
                  <a:srgbClr val="FFFF00"/>
                </a:solidFill>
              </a:rPr>
              <a:t>1. What </a:t>
            </a:r>
            <a:r>
              <a:rPr lang="en-GB" sz="2400" b="1" dirty="0">
                <a:solidFill>
                  <a:srgbClr val="FFFF00"/>
                </a:solidFill>
              </a:rPr>
              <a:t>are the </a:t>
            </a:r>
            <a:r>
              <a:rPr lang="en-GB" sz="2400" b="1" dirty="0" smtClean="0">
                <a:solidFill>
                  <a:srgbClr val="FFFF00"/>
                </a:solidFill>
              </a:rPr>
              <a:t>three </a:t>
            </a:r>
            <a:r>
              <a:rPr lang="en-GB" sz="2400" b="1" dirty="0">
                <a:solidFill>
                  <a:srgbClr val="FFFF00"/>
                </a:solidFill>
              </a:rPr>
              <a:t>planes of an aircraft’s movement</a:t>
            </a:r>
            <a:r>
              <a:rPr lang="en-GB" sz="2400" b="1" dirty="0" smtClean="0">
                <a:solidFill>
                  <a:srgbClr val="FFFF00"/>
                </a:solidFill>
              </a:rPr>
              <a:t>?</a:t>
            </a: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a. Pitching,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rolling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b. Pitching, </a:t>
            </a:r>
            <a:r>
              <a:rPr lang="en-GB" sz="2400" b="1" dirty="0" smtClean="0">
                <a:solidFill>
                  <a:srgbClr val="FFFF00"/>
                </a:solidFill>
              </a:rPr>
              <a:t>rolling </a:t>
            </a:r>
            <a:r>
              <a:rPr lang="en-GB" sz="2400" b="1" dirty="0">
                <a:solidFill>
                  <a:srgbClr val="FFFF00"/>
                </a:solidFill>
              </a:rPr>
              <a:t>and </a:t>
            </a:r>
            <a:r>
              <a:rPr lang="en-GB" sz="2400" b="1" dirty="0" smtClean="0">
                <a:solidFill>
                  <a:srgbClr val="FFFF00"/>
                </a:solidFill>
              </a:rPr>
              <a:t>yawing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c. Yawing, </a:t>
            </a:r>
            <a:r>
              <a:rPr lang="en-GB" sz="2400" b="1" dirty="0" smtClean="0">
                <a:solidFill>
                  <a:srgbClr val="FFFF00"/>
                </a:solidFill>
              </a:rPr>
              <a:t>longitudinal </a:t>
            </a:r>
            <a:r>
              <a:rPr lang="en-GB" sz="2400" b="1" dirty="0">
                <a:solidFill>
                  <a:srgbClr val="FFFF00"/>
                </a:solidFill>
              </a:rPr>
              <a:t>and </a:t>
            </a:r>
            <a:r>
              <a:rPr lang="en-GB" sz="2400" b="1" dirty="0" smtClean="0">
                <a:solidFill>
                  <a:srgbClr val="FFFF00"/>
                </a:solidFill>
              </a:rPr>
              <a:t>rolling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d. Longitudinal,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normal</a:t>
            </a:r>
            <a:endParaRPr lang="en-GB" sz="2400" b="1" dirty="0">
              <a:solidFill>
                <a:srgbClr val="FFFF00"/>
              </a:solidFill>
            </a:endParaRPr>
          </a:p>
        </p:txBody>
      </p:sp>
      <p:pic>
        <p:nvPicPr>
          <p:cNvPr id="93190" name="Picture 6" descr="forward sweep"/>
          <p:cNvPicPr>
            <a:picLocks noChangeAspect="1" noChangeArrowheads="1"/>
          </p:cNvPicPr>
          <p:nvPr/>
        </p:nvPicPr>
        <p:blipFill>
          <a:blip r:embed="rId2" cstate="email"/>
          <a:srcRect b="14425"/>
          <a:stretch>
            <a:fillRect/>
          </a:stretch>
        </p:blipFill>
        <p:spPr bwMode="auto">
          <a:xfrm>
            <a:off x="467544" y="3356992"/>
            <a:ext cx="3496889" cy="2664296"/>
          </a:xfrm>
          <a:prstGeom prst="rect">
            <a:avLst/>
          </a:prstGeom>
          <a:noFill/>
          <a:ln w="9525">
            <a:noFill/>
            <a:miter lim="800000"/>
            <a:headEnd/>
            <a:tailEnd/>
          </a:ln>
        </p:spPr>
      </p:pic>
      <p:pic>
        <p:nvPicPr>
          <p:cNvPr id="93191" name="Picture 7" descr="GLD-079446"/>
          <p:cNvPicPr>
            <a:picLocks noChangeAspect="1" noChangeArrowheads="1"/>
          </p:cNvPicPr>
          <p:nvPr/>
        </p:nvPicPr>
        <p:blipFill>
          <a:blip r:embed="rId3" cstate="email"/>
          <a:srcRect/>
          <a:stretch>
            <a:fillRect/>
          </a:stretch>
        </p:blipFill>
        <p:spPr bwMode="auto">
          <a:xfrm>
            <a:off x="4499992" y="3356992"/>
            <a:ext cx="3814762" cy="2670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10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fade">
                                      <p:cBhvr>
                                        <p:cTn id="12" dur="1000"/>
                                        <p:tgtEl>
                                          <p:spTgt spid="931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animEffect transition="in" filter="fade">
                                      <p:cBhvr>
                                        <p:cTn id="17" dur="1000"/>
                                        <p:tgtEl>
                                          <p:spTgt spid="931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187">
                                            <p:txEl>
                                              <p:pRg st="6" end="6"/>
                                            </p:txEl>
                                          </p:spTgt>
                                        </p:tgtEl>
                                        <p:attrNameLst>
                                          <p:attrName>style.visibility</p:attrName>
                                        </p:attrNameLst>
                                      </p:cBhvr>
                                      <p:to>
                                        <p:strVal val="visible"/>
                                      </p:to>
                                    </p:set>
                                    <p:animEffect transition="in" filter="fade">
                                      <p:cBhvr>
                                        <p:cTn id="22" dur="1000"/>
                                        <p:tgtEl>
                                          <p:spTgt spid="9318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187">
                                            <p:txEl>
                                              <p:pRg st="8" end="8"/>
                                            </p:txEl>
                                          </p:spTgt>
                                        </p:tgtEl>
                                        <p:attrNameLst>
                                          <p:attrName>style.visibility</p:attrName>
                                        </p:attrNameLst>
                                      </p:cBhvr>
                                      <p:to>
                                        <p:strVal val="visible"/>
                                      </p:to>
                                    </p:set>
                                    <p:animEffect transition="in" filter="fade">
                                      <p:cBhvr>
                                        <p:cTn id="27" dur="1000"/>
                                        <p:tgtEl>
                                          <p:spTgt spid="9318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93187">
                                            <p:txEl>
                                              <p:pRg st="2" end="2"/>
                                            </p:txEl>
                                          </p:spTgt>
                                        </p:tgtEl>
                                      </p:cBhvr>
                                    </p:animEffect>
                                    <p:set>
                                      <p:cBhvr>
                                        <p:cTn id="32" dur="1" fill="hold">
                                          <p:stCondLst>
                                            <p:cond delay="999"/>
                                          </p:stCondLst>
                                        </p:cTn>
                                        <p:tgtEl>
                                          <p:spTgt spid="93187">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93187">
                                            <p:txEl>
                                              <p:pRg st="6" end="6"/>
                                            </p:txEl>
                                          </p:spTgt>
                                        </p:tgtEl>
                                      </p:cBhvr>
                                    </p:animEffect>
                                    <p:set>
                                      <p:cBhvr>
                                        <p:cTn id="35" dur="1" fill="hold">
                                          <p:stCondLst>
                                            <p:cond delay="999"/>
                                          </p:stCondLst>
                                        </p:cTn>
                                        <p:tgtEl>
                                          <p:spTgt spid="93187">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93187">
                                            <p:txEl>
                                              <p:pRg st="8" end="8"/>
                                            </p:txEl>
                                          </p:spTgt>
                                        </p:tgtEl>
                                      </p:cBhvr>
                                    </p:animEffect>
                                    <p:set>
                                      <p:cBhvr>
                                        <p:cTn id="38" dur="1" fill="hold">
                                          <p:stCondLst>
                                            <p:cond delay="999"/>
                                          </p:stCondLst>
                                        </p:cTn>
                                        <p:tgtEl>
                                          <p:spTgt spid="93187">
                                            <p:txEl>
                                              <p:pRg st="8" end="8"/>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1000"/>
                                  </p:stCondLst>
                                  <p:childTnLst>
                                    <p:set>
                                      <p:cBhvr>
                                        <p:cTn id="41" dur="1" fill="hold">
                                          <p:stCondLst>
                                            <p:cond delay="0"/>
                                          </p:stCondLst>
                                        </p:cTn>
                                        <p:tgtEl>
                                          <p:spTgt spid="93190"/>
                                        </p:tgtEl>
                                        <p:attrNameLst>
                                          <p:attrName>style.visibility</p:attrName>
                                        </p:attrNameLst>
                                      </p:cBhvr>
                                      <p:to>
                                        <p:strVal val="visible"/>
                                      </p:to>
                                    </p:set>
                                    <p:animEffect transition="in" filter="fade">
                                      <p:cBhvr>
                                        <p:cTn id="42" dur="1000"/>
                                        <p:tgtEl>
                                          <p:spTgt spid="93190"/>
                                        </p:tgtEl>
                                      </p:cBhvr>
                                    </p:animEffect>
                                  </p:childTnLst>
                                </p:cTn>
                              </p:par>
                              <p:par>
                                <p:cTn id="43" presetID="10" presetClass="entr" presetSubtype="0" fill="hold" nodeType="withEffect">
                                  <p:stCondLst>
                                    <p:cond delay="0"/>
                                  </p:stCondLst>
                                  <p:childTnLst>
                                    <p:set>
                                      <p:cBhvr>
                                        <p:cTn id="44" dur="1" fill="hold">
                                          <p:stCondLst>
                                            <p:cond delay="0"/>
                                          </p:stCondLst>
                                        </p:cTn>
                                        <p:tgtEl>
                                          <p:spTgt spid="93191"/>
                                        </p:tgtEl>
                                        <p:attrNameLst>
                                          <p:attrName>style.visibility</p:attrName>
                                        </p:attrNameLst>
                                      </p:cBhvr>
                                      <p:to>
                                        <p:strVal val="visible"/>
                                      </p:to>
                                    </p:set>
                                    <p:animEffect transition="in" filter="fade">
                                      <p:cBhvr>
                                        <p:cTn id="45" dur="1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395536" y="548680"/>
            <a:ext cx="8280400" cy="5262979"/>
          </a:xfrm>
          <a:prstGeom prst="rect">
            <a:avLst/>
          </a:prstGeom>
          <a:noFill/>
          <a:ln w="9525">
            <a:noFill/>
            <a:miter lim="800000"/>
            <a:headEnd/>
            <a:tailEnd/>
          </a:ln>
        </p:spPr>
        <p:txBody>
          <a:bodyPr>
            <a:spAutoFit/>
          </a:bodyPr>
          <a:lstStyle/>
          <a:p>
            <a:pPr marL="342900" indent="-342900">
              <a:spcBef>
                <a:spcPct val="50000"/>
              </a:spcBef>
            </a:pPr>
            <a:r>
              <a:rPr lang="en-GB" sz="2400" b="1" dirty="0" smtClean="0">
                <a:solidFill>
                  <a:srgbClr val="FFFF00"/>
                </a:solidFill>
              </a:rPr>
              <a:t>2. Which </a:t>
            </a:r>
            <a:r>
              <a:rPr lang="en-GB" sz="2400" b="1" dirty="0">
                <a:solidFill>
                  <a:srgbClr val="FFFF00"/>
                </a:solidFill>
              </a:rPr>
              <a:t>one of the following will REDUCE </a:t>
            </a:r>
            <a:r>
              <a:rPr lang="en-GB" sz="2400" b="1" dirty="0" smtClean="0">
                <a:solidFill>
                  <a:srgbClr val="FFFF00"/>
                </a:solidFill>
              </a:rPr>
              <a:t>lateral </a:t>
            </a:r>
            <a:r>
              <a:rPr lang="en-GB" sz="2400" b="1" dirty="0">
                <a:solidFill>
                  <a:srgbClr val="FFFF00"/>
                </a:solidFill>
              </a:rPr>
              <a:t>s</a:t>
            </a:r>
            <a:r>
              <a:rPr lang="en-GB" sz="2400" b="1" dirty="0" smtClean="0">
                <a:solidFill>
                  <a:srgbClr val="FFFF00"/>
                </a:solidFill>
              </a:rPr>
              <a:t>tability?</a:t>
            </a: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a. Dihedral</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b. A </a:t>
            </a:r>
            <a:r>
              <a:rPr lang="en-GB" sz="2400" b="1" dirty="0">
                <a:solidFill>
                  <a:srgbClr val="FFFF00"/>
                </a:solidFill>
              </a:rPr>
              <a:t>l</a:t>
            </a:r>
            <a:r>
              <a:rPr lang="en-GB" sz="2400" b="1" dirty="0" smtClean="0">
                <a:solidFill>
                  <a:srgbClr val="FFFF00"/>
                </a:solidFill>
              </a:rPr>
              <a:t>arge fin</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c. Sweepback</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d. </a:t>
            </a:r>
            <a:r>
              <a:rPr lang="en-GB" sz="2400" b="1" dirty="0" err="1" smtClean="0">
                <a:solidFill>
                  <a:srgbClr val="FFFF00"/>
                </a:solidFill>
              </a:rPr>
              <a:t>Anhedral</a:t>
            </a:r>
            <a:endParaRPr lang="en-GB" sz="2400" b="1" dirty="0">
              <a:solidFill>
                <a:srgbClr val="FFFF00"/>
              </a:solidFill>
            </a:endParaRPr>
          </a:p>
        </p:txBody>
      </p:sp>
      <p:grpSp>
        <p:nvGrpSpPr>
          <p:cNvPr id="2" name="Group 11"/>
          <p:cNvGrpSpPr>
            <a:grpSpLocks/>
          </p:cNvGrpSpPr>
          <p:nvPr/>
        </p:nvGrpSpPr>
        <p:grpSpPr bwMode="auto">
          <a:xfrm>
            <a:off x="755576" y="2204864"/>
            <a:ext cx="8137525" cy="3168650"/>
            <a:chOff x="1202" y="2809"/>
            <a:chExt cx="3402" cy="1279"/>
          </a:xfrm>
        </p:grpSpPr>
        <p:pic>
          <p:nvPicPr>
            <p:cNvPr id="56325" name="Picture 12" descr="harrier05"/>
            <p:cNvPicPr>
              <a:picLocks noChangeAspect="1" noChangeArrowheads="1"/>
            </p:cNvPicPr>
            <p:nvPr/>
          </p:nvPicPr>
          <p:blipFill>
            <a:blip r:embed="rId2" cstate="email"/>
            <a:srcRect/>
            <a:stretch>
              <a:fillRect/>
            </a:stretch>
          </p:blipFill>
          <p:spPr bwMode="auto">
            <a:xfrm>
              <a:off x="1202" y="2809"/>
              <a:ext cx="3356" cy="1279"/>
            </a:xfrm>
            <a:prstGeom prst="rect">
              <a:avLst/>
            </a:prstGeom>
            <a:noFill/>
            <a:ln w="9525">
              <a:noFill/>
              <a:miter lim="800000"/>
              <a:headEnd/>
              <a:tailEnd/>
            </a:ln>
          </p:spPr>
        </p:pic>
        <p:sp>
          <p:nvSpPr>
            <p:cNvPr id="56326" name="Text Box 13"/>
            <p:cNvSpPr txBox="1">
              <a:spLocks noChangeArrowheads="1"/>
            </p:cNvSpPr>
            <p:nvPr/>
          </p:nvSpPr>
          <p:spPr bwMode="auto">
            <a:xfrm>
              <a:off x="4028" y="3884"/>
              <a:ext cx="576" cy="87"/>
            </a:xfrm>
            <a:prstGeom prst="rect">
              <a:avLst/>
            </a:prstGeom>
            <a:noFill/>
            <a:ln w="12700">
              <a:noFill/>
              <a:miter lim="800000"/>
              <a:headEnd/>
              <a:tailEnd/>
            </a:ln>
          </p:spPr>
          <p:txBody>
            <a:bodyPr>
              <a:spAutoFit/>
            </a:bodyPr>
            <a:lstStyle/>
            <a:p>
              <a:pPr defTabSz="762000" eaLnBrk="0" hangingPunct="0">
                <a:spcBef>
                  <a:spcPct val="50000"/>
                </a:spcBef>
              </a:pPr>
              <a:endParaRPr lang="en-GB" sz="800">
                <a:solidFill>
                  <a:srgbClr val="FFFFFF"/>
                </a:solidFill>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dissolve">
                                      <p:cBhvr>
                                        <p:cTn id="7" dur="10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fade">
                                      <p:cBhvr>
                                        <p:cTn id="12" dur="1000"/>
                                        <p:tgtEl>
                                          <p:spTgt spid="94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11">
                                            <p:txEl>
                                              <p:pRg st="4" end="4"/>
                                            </p:txEl>
                                          </p:spTgt>
                                        </p:tgtEl>
                                        <p:attrNameLst>
                                          <p:attrName>style.visibility</p:attrName>
                                        </p:attrNameLst>
                                      </p:cBhvr>
                                      <p:to>
                                        <p:strVal val="visible"/>
                                      </p:to>
                                    </p:set>
                                    <p:animEffect transition="in" filter="fade">
                                      <p:cBhvr>
                                        <p:cTn id="17" dur="1000"/>
                                        <p:tgtEl>
                                          <p:spTgt spid="942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211">
                                            <p:txEl>
                                              <p:pRg st="6" end="6"/>
                                            </p:txEl>
                                          </p:spTgt>
                                        </p:tgtEl>
                                        <p:attrNameLst>
                                          <p:attrName>style.visibility</p:attrName>
                                        </p:attrNameLst>
                                      </p:cBhvr>
                                      <p:to>
                                        <p:strVal val="visible"/>
                                      </p:to>
                                    </p:set>
                                    <p:animEffect transition="in" filter="fade">
                                      <p:cBhvr>
                                        <p:cTn id="22" dur="1000"/>
                                        <p:tgtEl>
                                          <p:spTgt spid="942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211">
                                            <p:txEl>
                                              <p:pRg st="8" end="8"/>
                                            </p:txEl>
                                          </p:spTgt>
                                        </p:tgtEl>
                                        <p:attrNameLst>
                                          <p:attrName>style.visibility</p:attrName>
                                        </p:attrNameLst>
                                      </p:cBhvr>
                                      <p:to>
                                        <p:strVal val="visible"/>
                                      </p:to>
                                    </p:set>
                                    <p:animEffect transition="in" filter="fade">
                                      <p:cBhvr>
                                        <p:cTn id="27" dur="1000"/>
                                        <p:tgtEl>
                                          <p:spTgt spid="942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94211">
                                            <p:txEl>
                                              <p:pRg st="2" end="2"/>
                                            </p:txEl>
                                          </p:spTgt>
                                        </p:tgtEl>
                                      </p:cBhvr>
                                    </p:animEffect>
                                    <p:set>
                                      <p:cBhvr>
                                        <p:cTn id="32" dur="1" fill="hold">
                                          <p:stCondLst>
                                            <p:cond delay="999"/>
                                          </p:stCondLst>
                                        </p:cTn>
                                        <p:tgtEl>
                                          <p:spTgt spid="94211">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94211">
                                            <p:txEl>
                                              <p:pRg st="6" end="6"/>
                                            </p:txEl>
                                          </p:spTgt>
                                        </p:tgtEl>
                                      </p:cBhvr>
                                    </p:animEffect>
                                    <p:set>
                                      <p:cBhvr>
                                        <p:cTn id="35" dur="1" fill="hold">
                                          <p:stCondLst>
                                            <p:cond delay="999"/>
                                          </p:stCondLst>
                                        </p:cTn>
                                        <p:tgtEl>
                                          <p:spTgt spid="94211">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94211">
                                            <p:txEl>
                                              <p:pRg st="4" end="4"/>
                                            </p:txEl>
                                          </p:spTgt>
                                        </p:tgtEl>
                                      </p:cBhvr>
                                    </p:animEffect>
                                    <p:set>
                                      <p:cBhvr>
                                        <p:cTn id="38" dur="1" fill="hold">
                                          <p:stCondLst>
                                            <p:cond delay="999"/>
                                          </p:stCondLst>
                                        </p:cTn>
                                        <p:tgtEl>
                                          <p:spTgt spid="94211">
                                            <p:txEl>
                                              <p:pRg st="4" end="4"/>
                                            </p:txEl>
                                          </p:spTgt>
                                        </p:tgtEl>
                                        <p:attrNameLst>
                                          <p:attrName>style.visibility</p:attrName>
                                        </p:attrNameLst>
                                      </p:cBhvr>
                                      <p:to>
                                        <p:strVal val="hidden"/>
                                      </p:to>
                                    </p:set>
                                  </p:childTnLst>
                                </p:cTn>
                              </p:par>
                            </p:childTnLst>
                          </p:cTn>
                        </p:par>
                        <p:par>
                          <p:cTn id="39" fill="hold">
                            <p:stCondLst>
                              <p:cond delay="1000"/>
                            </p:stCondLst>
                            <p:childTnLst>
                              <p:par>
                                <p:cTn id="40" presetID="2" presetClass="entr" presetSubtype="1" fill="hold" nodeType="afterEffect">
                                  <p:stCondLst>
                                    <p:cond delay="100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0" fill="hold"/>
                                        <p:tgtEl>
                                          <p:spTgt spid="2"/>
                                        </p:tgtEl>
                                        <p:attrNameLst>
                                          <p:attrName>ppt_x</p:attrName>
                                        </p:attrNameLst>
                                      </p:cBhvr>
                                      <p:tavLst>
                                        <p:tav tm="0">
                                          <p:val>
                                            <p:strVal val="#ppt_x"/>
                                          </p:val>
                                        </p:tav>
                                        <p:tav tm="100000">
                                          <p:val>
                                            <p:strVal val="#ppt_x"/>
                                          </p:val>
                                        </p:tav>
                                      </p:tavLst>
                                    </p:anim>
                                    <p:anim calcmode="lin" valueType="num">
                                      <p:cBhvr additive="base">
                                        <p:cTn id="43" dur="5000" fill="hold"/>
                                        <p:tgtEl>
                                          <p:spTgt spid="2"/>
                                        </p:tgtEl>
                                        <p:attrNameLst>
                                          <p:attrName>ppt_y</p:attrName>
                                        </p:attrNameLst>
                                      </p:cBhvr>
                                      <p:tavLst>
                                        <p:tav tm="0">
                                          <p:val>
                                            <p:strVal val="0-#ppt_h/2"/>
                                          </p:val>
                                        </p:tav>
                                        <p:tav tm="100000">
                                          <p:val>
                                            <p:strVal val="#ppt_y"/>
                                          </p:val>
                                        </p:tav>
                                      </p:tavLst>
                                    </p:anim>
                                  </p:childTnLst>
                                </p:cTn>
                              </p:par>
                            </p:childTnLst>
                          </p:cTn>
                        </p:par>
                        <p:par>
                          <p:cTn id="44" fill="hold">
                            <p:stCondLst>
                              <p:cond delay="7000"/>
                            </p:stCondLst>
                            <p:childTnLst>
                              <p:par>
                                <p:cTn id="45" presetID="32" presetClass="emph" presetSubtype="0" fill="hold" nodeType="afterEffect">
                                  <p:stCondLst>
                                    <p:cond delay="0"/>
                                  </p:stCondLst>
                                  <p:childTnLst>
                                    <p:animClr clrSpc="rgb" dir="cw">
                                      <p:cBhvr override="childStyle">
                                        <p:cTn id="46" dur="100" fill="hold"/>
                                        <p:tgtEl>
                                          <p:spTgt spid="2"/>
                                        </p:tgtEl>
                                        <p:attrNameLst>
                                          <p:attrName>style.color</p:attrName>
                                        </p:attrNameLst>
                                      </p:cBhvr>
                                      <p:to>
                                        <a:schemeClr val="accent2"/>
                                      </p:to>
                                    </p:animClr>
                                    <p:animClr clrSpc="rgb" dir="cw">
                                      <p:cBhvr>
                                        <p:cTn id="47" dur="100" fill="hold"/>
                                        <p:tgtEl>
                                          <p:spTgt spid="2"/>
                                        </p:tgtEl>
                                        <p:attrNameLst>
                                          <p:attrName>fillcolor</p:attrName>
                                        </p:attrNameLst>
                                      </p:cBhvr>
                                      <p:to>
                                        <a:schemeClr val="accent2"/>
                                      </p:to>
                                    </p:animClr>
                                    <p:set>
                                      <p:cBhvr>
                                        <p:cTn id="48" dur="100" fill="hold"/>
                                        <p:tgtEl>
                                          <p:spTgt spid="2"/>
                                        </p:tgtEl>
                                        <p:attrNameLst>
                                          <p:attrName>fill.type</p:attrName>
                                        </p:attrNameLst>
                                      </p:cBhvr>
                                      <p:to>
                                        <p:strVal val="solid"/>
                                      </p:to>
                                    </p:set>
                                    <p:set>
                                      <p:cBhvr>
                                        <p:cTn id="49" dur="100" fill="hold"/>
                                        <p:tgtEl>
                                          <p:spTgt spid="2"/>
                                        </p:tgtEl>
                                        <p:attrNameLst>
                                          <p:attrName>fill.on</p:attrName>
                                        </p:attrNameLst>
                                      </p:cBhvr>
                                      <p:to>
                                        <p:strVal val="true"/>
                                      </p:to>
                                    </p:set>
                                    <p:animRot by="120000">
                                      <p:cBhvr>
                                        <p:cTn id="50" dur="100" fill="hold">
                                          <p:stCondLst>
                                            <p:cond delay="0"/>
                                          </p:stCondLst>
                                        </p:cTn>
                                        <p:tgtEl>
                                          <p:spTgt spid="2"/>
                                        </p:tgtEl>
                                        <p:attrNameLst>
                                          <p:attrName>r</p:attrName>
                                        </p:attrNameLst>
                                      </p:cBhvr>
                                    </p:animRot>
                                    <p:animRot by="-240000">
                                      <p:cBhvr>
                                        <p:cTn id="51" dur="200" fill="hold">
                                          <p:stCondLst>
                                            <p:cond delay="200"/>
                                          </p:stCondLst>
                                        </p:cTn>
                                        <p:tgtEl>
                                          <p:spTgt spid="2"/>
                                        </p:tgtEl>
                                        <p:attrNameLst>
                                          <p:attrName>r</p:attrName>
                                        </p:attrNameLst>
                                      </p:cBhvr>
                                    </p:animRot>
                                    <p:animRot by="240000">
                                      <p:cBhvr>
                                        <p:cTn id="52" dur="200" fill="hold">
                                          <p:stCondLst>
                                            <p:cond delay="400"/>
                                          </p:stCondLst>
                                        </p:cTn>
                                        <p:tgtEl>
                                          <p:spTgt spid="2"/>
                                        </p:tgtEl>
                                        <p:attrNameLst>
                                          <p:attrName>r</p:attrName>
                                        </p:attrNameLst>
                                      </p:cBhvr>
                                    </p:animRot>
                                    <p:animRot by="-240000">
                                      <p:cBhvr>
                                        <p:cTn id="53" dur="200" fill="hold">
                                          <p:stCondLst>
                                            <p:cond delay="600"/>
                                          </p:stCondLst>
                                        </p:cTn>
                                        <p:tgtEl>
                                          <p:spTgt spid="2"/>
                                        </p:tgtEl>
                                        <p:attrNameLst>
                                          <p:attrName>r</p:attrName>
                                        </p:attrNameLst>
                                      </p:cBhvr>
                                    </p:animRot>
                                    <p:animRot by="120000">
                                      <p:cBhvr>
                                        <p:cTn id="5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395536" y="692696"/>
            <a:ext cx="8280400" cy="5262979"/>
          </a:xfrm>
          <a:prstGeom prst="rect">
            <a:avLst/>
          </a:prstGeom>
          <a:noFill/>
          <a:ln w="9525">
            <a:noFill/>
            <a:miter lim="800000"/>
            <a:headEnd/>
            <a:tailEnd/>
          </a:ln>
        </p:spPr>
        <p:txBody>
          <a:bodyPr>
            <a:spAutoFit/>
          </a:bodyPr>
          <a:lstStyle/>
          <a:p>
            <a:pPr marL="342900" indent="-342900">
              <a:spcBef>
                <a:spcPct val="50000"/>
              </a:spcBef>
            </a:pPr>
            <a:r>
              <a:rPr lang="en-GB" sz="2400" b="1" dirty="0" smtClean="0">
                <a:solidFill>
                  <a:srgbClr val="FFFF00"/>
                </a:solidFill>
              </a:rPr>
              <a:t>3. What </a:t>
            </a:r>
            <a:r>
              <a:rPr lang="en-GB" sz="2400" b="1" dirty="0">
                <a:solidFill>
                  <a:srgbClr val="FFFF00"/>
                </a:solidFill>
              </a:rPr>
              <a:t>are the </a:t>
            </a:r>
            <a:r>
              <a:rPr lang="en-GB" sz="2400" b="1" dirty="0" smtClean="0">
                <a:solidFill>
                  <a:srgbClr val="FFFF00"/>
                </a:solidFill>
              </a:rPr>
              <a:t>three </a:t>
            </a:r>
            <a:r>
              <a:rPr lang="en-GB" sz="2400" b="1" dirty="0">
                <a:solidFill>
                  <a:srgbClr val="FFFF00"/>
                </a:solidFill>
              </a:rPr>
              <a:t>a</a:t>
            </a:r>
            <a:r>
              <a:rPr lang="en-GB" sz="2400" b="1" dirty="0" smtClean="0">
                <a:solidFill>
                  <a:srgbClr val="FFFF00"/>
                </a:solidFill>
              </a:rPr>
              <a:t>xes </a:t>
            </a:r>
            <a:r>
              <a:rPr lang="en-GB" sz="2400" b="1" dirty="0">
                <a:solidFill>
                  <a:srgbClr val="FFFF00"/>
                </a:solidFill>
              </a:rPr>
              <a:t>about which an </a:t>
            </a:r>
            <a:r>
              <a:rPr lang="en-GB" sz="2400" b="1" dirty="0" smtClean="0">
                <a:solidFill>
                  <a:srgbClr val="FFFF00"/>
                </a:solidFill>
              </a:rPr>
              <a:t>aircraft </a:t>
            </a:r>
            <a:r>
              <a:rPr lang="en-GB" sz="2400" b="1" dirty="0">
                <a:solidFill>
                  <a:srgbClr val="FFFF00"/>
                </a:solidFill>
              </a:rPr>
              <a:t>can move</a:t>
            </a:r>
            <a:r>
              <a:rPr lang="en-GB" sz="2400" b="1" dirty="0" smtClean="0">
                <a:solidFill>
                  <a:srgbClr val="FFFF00"/>
                </a:solidFill>
              </a:rPr>
              <a:t>?</a:t>
            </a: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a. Pitching,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longitudinal</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b. Pitching, </a:t>
            </a:r>
            <a:r>
              <a:rPr lang="en-GB" sz="2400" b="1" dirty="0" smtClean="0">
                <a:solidFill>
                  <a:srgbClr val="FFFF00"/>
                </a:solidFill>
              </a:rPr>
              <a:t>rolling </a:t>
            </a:r>
            <a:r>
              <a:rPr lang="en-GB" sz="2400" b="1" dirty="0">
                <a:solidFill>
                  <a:srgbClr val="FFFF00"/>
                </a:solidFill>
              </a:rPr>
              <a:t>and </a:t>
            </a:r>
            <a:r>
              <a:rPr lang="en-GB" sz="2400" b="1" dirty="0" smtClean="0">
                <a:solidFill>
                  <a:srgbClr val="FFFF00"/>
                </a:solidFill>
              </a:rPr>
              <a:t>yawing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c. Yawing, </a:t>
            </a:r>
            <a:r>
              <a:rPr lang="en-GB" sz="2400" b="1" dirty="0" smtClean="0">
                <a:solidFill>
                  <a:srgbClr val="FFFF00"/>
                </a:solidFill>
              </a:rPr>
              <a:t>longitudinal </a:t>
            </a:r>
            <a:r>
              <a:rPr lang="en-GB" sz="2400" b="1" dirty="0">
                <a:solidFill>
                  <a:srgbClr val="FFFF00"/>
                </a:solidFill>
              </a:rPr>
              <a:t>and </a:t>
            </a:r>
            <a:r>
              <a:rPr lang="en-GB" sz="2400" b="1" dirty="0" smtClean="0">
                <a:solidFill>
                  <a:srgbClr val="FFFF00"/>
                </a:solidFill>
              </a:rPr>
              <a:t>normal</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d. Longitudinal, </a:t>
            </a:r>
            <a:r>
              <a:rPr lang="en-GB" sz="2400" b="1" dirty="0" smtClean="0">
                <a:solidFill>
                  <a:srgbClr val="FFFF00"/>
                </a:solidFill>
              </a:rPr>
              <a:t>lateral </a:t>
            </a:r>
            <a:r>
              <a:rPr lang="en-GB" sz="2400" b="1" dirty="0">
                <a:solidFill>
                  <a:srgbClr val="FFFF00"/>
                </a:solidFill>
              </a:rPr>
              <a:t>and </a:t>
            </a:r>
            <a:r>
              <a:rPr lang="en-GB" sz="2400" b="1" dirty="0" smtClean="0">
                <a:solidFill>
                  <a:srgbClr val="FFFF00"/>
                </a:solidFill>
              </a:rPr>
              <a:t>normal</a:t>
            </a:r>
            <a:endParaRPr lang="en-GB" sz="2400" b="1" dirty="0">
              <a:solidFill>
                <a:srgbClr val="FFFF00"/>
              </a:solidFill>
            </a:endParaRPr>
          </a:p>
        </p:txBody>
      </p:sp>
      <p:pic>
        <p:nvPicPr>
          <p:cNvPr id="97287" name="Picture 7"/>
          <p:cNvPicPr>
            <a:picLocks noChangeAspect="1" noChangeArrowheads="1"/>
          </p:cNvPicPr>
          <p:nvPr/>
        </p:nvPicPr>
        <p:blipFill>
          <a:blip r:embed="rId2" cstate="email"/>
          <a:srcRect/>
          <a:stretch>
            <a:fillRect/>
          </a:stretch>
        </p:blipFill>
        <p:spPr bwMode="auto">
          <a:xfrm>
            <a:off x="4716016" y="2132856"/>
            <a:ext cx="4196431" cy="2952328"/>
          </a:xfrm>
          <a:prstGeom prst="rect">
            <a:avLst/>
          </a:prstGeom>
          <a:noFill/>
          <a:ln w="9525">
            <a:noFill/>
            <a:miter lim="800000"/>
            <a:headEnd/>
            <a:tailEnd/>
          </a:ln>
        </p:spPr>
      </p:pic>
      <p:pic>
        <p:nvPicPr>
          <p:cNvPr id="97288" name="Picture 8"/>
          <p:cNvPicPr>
            <a:picLocks noChangeAspect="1" noChangeArrowheads="1"/>
          </p:cNvPicPr>
          <p:nvPr/>
        </p:nvPicPr>
        <p:blipFill>
          <a:blip r:embed="rId3" cstate="email"/>
          <a:srcRect/>
          <a:stretch>
            <a:fillRect/>
          </a:stretch>
        </p:blipFill>
        <p:spPr bwMode="auto">
          <a:xfrm>
            <a:off x="251520" y="2132856"/>
            <a:ext cx="4105275" cy="2957512"/>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dissolve">
                                      <p:cBhvr>
                                        <p:cTn id="7" dur="10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10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Effect transition="in" filter="fade">
                                      <p:cBhvr>
                                        <p:cTn id="17" dur="1000"/>
                                        <p:tgtEl>
                                          <p:spTgt spid="972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3">
                                            <p:txEl>
                                              <p:pRg st="6" end="6"/>
                                            </p:txEl>
                                          </p:spTgt>
                                        </p:tgtEl>
                                        <p:attrNameLst>
                                          <p:attrName>style.visibility</p:attrName>
                                        </p:attrNameLst>
                                      </p:cBhvr>
                                      <p:to>
                                        <p:strVal val="visible"/>
                                      </p:to>
                                    </p:set>
                                    <p:animEffect transition="in" filter="fade">
                                      <p:cBhvr>
                                        <p:cTn id="22" dur="1000"/>
                                        <p:tgtEl>
                                          <p:spTgt spid="9728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283">
                                            <p:txEl>
                                              <p:pRg st="8" end="8"/>
                                            </p:txEl>
                                          </p:spTgt>
                                        </p:tgtEl>
                                        <p:attrNameLst>
                                          <p:attrName>style.visibility</p:attrName>
                                        </p:attrNameLst>
                                      </p:cBhvr>
                                      <p:to>
                                        <p:strVal val="visible"/>
                                      </p:to>
                                    </p:set>
                                    <p:animEffect transition="in" filter="fade">
                                      <p:cBhvr>
                                        <p:cTn id="27" dur="1000"/>
                                        <p:tgtEl>
                                          <p:spTgt spid="9728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97283">
                                            <p:txEl>
                                              <p:pRg st="2" end="2"/>
                                            </p:txEl>
                                          </p:spTgt>
                                        </p:tgtEl>
                                      </p:cBhvr>
                                    </p:animEffect>
                                    <p:set>
                                      <p:cBhvr>
                                        <p:cTn id="32" dur="1" fill="hold">
                                          <p:stCondLst>
                                            <p:cond delay="999"/>
                                          </p:stCondLst>
                                        </p:cTn>
                                        <p:tgtEl>
                                          <p:spTgt spid="97283">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97283">
                                            <p:txEl>
                                              <p:pRg st="6" end="6"/>
                                            </p:txEl>
                                          </p:spTgt>
                                        </p:tgtEl>
                                      </p:cBhvr>
                                    </p:animEffect>
                                    <p:set>
                                      <p:cBhvr>
                                        <p:cTn id="35" dur="1" fill="hold">
                                          <p:stCondLst>
                                            <p:cond delay="999"/>
                                          </p:stCondLst>
                                        </p:cTn>
                                        <p:tgtEl>
                                          <p:spTgt spid="97283">
                                            <p:txEl>
                                              <p:pRg st="6" end="6"/>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97283">
                                            <p:txEl>
                                              <p:pRg st="4" end="4"/>
                                            </p:txEl>
                                          </p:spTgt>
                                        </p:tgtEl>
                                      </p:cBhvr>
                                    </p:animEffect>
                                    <p:set>
                                      <p:cBhvr>
                                        <p:cTn id="38" dur="1" fill="hold">
                                          <p:stCondLst>
                                            <p:cond delay="999"/>
                                          </p:stCondLst>
                                        </p:cTn>
                                        <p:tgtEl>
                                          <p:spTgt spid="97283">
                                            <p:txEl>
                                              <p:pRg st="4" end="4"/>
                                            </p:txEl>
                                          </p:spTgt>
                                        </p:tgtEl>
                                        <p:attrNameLst>
                                          <p:attrName>style.visibility</p:attrName>
                                        </p:attrNameLst>
                                      </p:cBhvr>
                                      <p:to>
                                        <p:strVal val="hidden"/>
                                      </p:to>
                                    </p:set>
                                  </p:childTnLst>
                                </p:cTn>
                              </p:par>
                              <p:par>
                                <p:cTn id="39" presetID="10" presetClass="entr" presetSubtype="0" fill="hold" nodeType="withEffect">
                                  <p:stCondLst>
                                    <p:cond delay="1000"/>
                                  </p:stCondLst>
                                  <p:childTnLst>
                                    <p:set>
                                      <p:cBhvr>
                                        <p:cTn id="40" dur="1" fill="hold">
                                          <p:stCondLst>
                                            <p:cond delay="0"/>
                                          </p:stCondLst>
                                        </p:cTn>
                                        <p:tgtEl>
                                          <p:spTgt spid="97287"/>
                                        </p:tgtEl>
                                        <p:attrNameLst>
                                          <p:attrName>style.visibility</p:attrName>
                                        </p:attrNameLst>
                                      </p:cBhvr>
                                      <p:to>
                                        <p:strVal val="visible"/>
                                      </p:to>
                                    </p:set>
                                    <p:animEffect transition="in" filter="fade">
                                      <p:cBhvr>
                                        <p:cTn id="41" dur="1000"/>
                                        <p:tgtEl>
                                          <p:spTgt spid="97287"/>
                                        </p:tgtEl>
                                      </p:cBhvr>
                                    </p:animEffect>
                                  </p:childTnLst>
                                </p:cTn>
                              </p:par>
                              <p:par>
                                <p:cTn id="42" presetID="10" presetClass="entr" presetSubtype="0" fill="hold" nodeType="withEffect">
                                  <p:stCondLst>
                                    <p:cond delay="1000"/>
                                  </p:stCondLst>
                                  <p:childTnLst>
                                    <p:set>
                                      <p:cBhvr>
                                        <p:cTn id="43" dur="1" fill="hold">
                                          <p:stCondLst>
                                            <p:cond delay="0"/>
                                          </p:stCondLst>
                                        </p:cTn>
                                        <p:tgtEl>
                                          <p:spTgt spid="97288"/>
                                        </p:tgtEl>
                                        <p:attrNameLst>
                                          <p:attrName>style.visibility</p:attrName>
                                        </p:attrNameLst>
                                      </p:cBhvr>
                                      <p:to>
                                        <p:strVal val="visible"/>
                                      </p:to>
                                    </p:set>
                                    <p:animEffect transition="in" filter="fade">
                                      <p:cBhvr>
                                        <p:cTn id="44" dur="10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ChangeArrowheads="1"/>
          </p:cNvSpPr>
          <p:nvPr/>
        </p:nvSpPr>
        <p:spPr bwMode="auto">
          <a:xfrm>
            <a:off x="539750" y="692696"/>
            <a:ext cx="8280400" cy="4893647"/>
          </a:xfrm>
          <a:prstGeom prst="rect">
            <a:avLst/>
          </a:prstGeom>
          <a:noFill/>
          <a:ln w="9525">
            <a:noFill/>
            <a:miter lim="800000"/>
            <a:headEnd/>
            <a:tailEnd/>
          </a:ln>
        </p:spPr>
        <p:txBody>
          <a:bodyPr wrap="square">
            <a:spAutoFit/>
          </a:bodyPr>
          <a:lstStyle/>
          <a:p>
            <a:pPr marL="342900" indent="-342900">
              <a:spcBef>
                <a:spcPct val="50000"/>
              </a:spcBef>
            </a:pPr>
            <a:r>
              <a:rPr lang="en-GB" sz="2400" b="1" dirty="0" smtClean="0">
                <a:solidFill>
                  <a:srgbClr val="FFFF00"/>
                </a:solidFill>
              </a:rPr>
              <a:t>4. Which three </a:t>
            </a:r>
            <a:r>
              <a:rPr lang="en-GB" sz="2400" b="1" dirty="0">
                <a:solidFill>
                  <a:srgbClr val="FFFF00"/>
                </a:solidFill>
              </a:rPr>
              <a:t>t</a:t>
            </a:r>
            <a:r>
              <a:rPr lang="en-GB" sz="2400" b="1" dirty="0" smtClean="0">
                <a:solidFill>
                  <a:srgbClr val="FFFF00"/>
                </a:solidFill>
              </a:rPr>
              <a:t>erms </a:t>
            </a:r>
            <a:r>
              <a:rPr lang="en-GB" sz="2400" b="1" dirty="0">
                <a:solidFill>
                  <a:srgbClr val="FFFF00"/>
                </a:solidFill>
              </a:rPr>
              <a:t>describe </a:t>
            </a:r>
            <a:r>
              <a:rPr lang="en-GB" sz="2400" b="1" dirty="0" smtClean="0">
                <a:solidFill>
                  <a:srgbClr val="FFFF00"/>
                </a:solidFill>
              </a:rPr>
              <a:t>static stability?</a:t>
            </a: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a. Stable, </a:t>
            </a:r>
            <a:r>
              <a:rPr lang="en-GB" sz="2400" b="1" dirty="0" smtClean="0">
                <a:solidFill>
                  <a:srgbClr val="FFFF00"/>
                </a:solidFill>
              </a:rPr>
              <a:t>neutral </a:t>
            </a:r>
            <a:r>
              <a:rPr lang="en-GB" sz="2400" b="1" dirty="0">
                <a:solidFill>
                  <a:srgbClr val="FFFF00"/>
                </a:solidFill>
              </a:rPr>
              <a:t>and </a:t>
            </a:r>
            <a:r>
              <a:rPr lang="en-GB" sz="2400" b="1" dirty="0" smtClean="0">
                <a:solidFill>
                  <a:srgbClr val="FFFF00"/>
                </a:solidFill>
              </a:rPr>
              <a:t>unstable</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b. Stable, </a:t>
            </a:r>
            <a:r>
              <a:rPr lang="en-GB" sz="2400" b="1" dirty="0" smtClean="0">
                <a:solidFill>
                  <a:srgbClr val="FFFF00"/>
                </a:solidFill>
              </a:rPr>
              <a:t>rolling </a:t>
            </a:r>
            <a:r>
              <a:rPr lang="en-GB" sz="2400" b="1" dirty="0">
                <a:solidFill>
                  <a:srgbClr val="FFFF00"/>
                </a:solidFill>
              </a:rPr>
              <a:t>and </a:t>
            </a:r>
            <a:r>
              <a:rPr lang="en-GB" sz="2400" b="1" dirty="0" smtClean="0">
                <a:solidFill>
                  <a:srgbClr val="FFFF00"/>
                </a:solidFill>
              </a:rPr>
              <a:t>unstable</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c. Yawing, </a:t>
            </a:r>
            <a:r>
              <a:rPr lang="en-GB" sz="2400" b="1" dirty="0" smtClean="0">
                <a:solidFill>
                  <a:srgbClr val="FFFF00"/>
                </a:solidFill>
              </a:rPr>
              <a:t>neutral </a:t>
            </a:r>
            <a:r>
              <a:rPr lang="en-GB" sz="2400" b="1" dirty="0">
                <a:solidFill>
                  <a:srgbClr val="FFFF00"/>
                </a:solidFill>
              </a:rPr>
              <a:t>and </a:t>
            </a:r>
            <a:r>
              <a:rPr lang="en-GB" sz="2400" b="1" dirty="0" smtClean="0">
                <a:solidFill>
                  <a:srgbClr val="FFFF00"/>
                </a:solidFill>
              </a:rPr>
              <a:t>stable</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a:solidFill>
                  <a:srgbClr val="FFFF00"/>
                </a:solidFill>
              </a:rPr>
              <a:t>d. Neutral, </a:t>
            </a:r>
            <a:r>
              <a:rPr lang="en-GB" sz="2400" b="1" dirty="0" smtClean="0">
                <a:solidFill>
                  <a:srgbClr val="FFFF00"/>
                </a:solidFill>
              </a:rPr>
              <a:t>unstable </a:t>
            </a:r>
            <a:r>
              <a:rPr lang="en-GB" sz="2400" b="1" dirty="0">
                <a:solidFill>
                  <a:srgbClr val="FFFF00"/>
                </a:solidFill>
              </a:rPr>
              <a:t>and </a:t>
            </a:r>
            <a:r>
              <a:rPr lang="en-GB" sz="2400" b="1" dirty="0" smtClean="0">
                <a:solidFill>
                  <a:srgbClr val="FFFF00"/>
                </a:solidFill>
              </a:rPr>
              <a:t>pitching</a:t>
            </a:r>
            <a:endParaRPr lang="en-GB" sz="2400" b="1" dirty="0">
              <a:solidFill>
                <a:srgbClr val="FFFF00"/>
              </a:solidFill>
            </a:endParaRPr>
          </a:p>
        </p:txBody>
      </p:sp>
      <p:pic>
        <p:nvPicPr>
          <p:cNvPr id="98310" name="Picture 6"/>
          <p:cNvPicPr>
            <a:picLocks noChangeAspect="1" noChangeArrowheads="1"/>
          </p:cNvPicPr>
          <p:nvPr/>
        </p:nvPicPr>
        <p:blipFill>
          <a:blip r:embed="rId2" cstate="email"/>
          <a:srcRect/>
          <a:stretch>
            <a:fillRect/>
          </a:stretch>
        </p:blipFill>
        <p:spPr bwMode="auto">
          <a:xfrm>
            <a:off x="251520" y="2204864"/>
            <a:ext cx="4103688" cy="3257550"/>
          </a:xfrm>
          <a:prstGeom prst="rect">
            <a:avLst/>
          </a:prstGeom>
          <a:noFill/>
          <a:ln w="9525" algn="ctr">
            <a:noFill/>
            <a:miter lim="800000"/>
            <a:headEnd/>
            <a:tailEnd/>
          </a:ln>
        </p:spPr>
      </p:pic>
      <p:pic>
        <p:nvPicPr>
          <p:cNvPr id="98311" name="Picture 7" descr="jsf02"/>
          <p:cNvPicPr>
            <a:picLocks noChangeAspect="1" noChangeArrowheads="1"/>
          </p:cNvPicPr>
          <p:nvPr/>
        </p:nvPicPr>
        <p:blipFill>
          <a:blip r:embed="rId3" cstate="email"/>
          <a:srcRect/>
          <a:stretch>
            <a:fillRect/>
          </a:stretch>
        </p:blipFill>
        <p:spPr bwMode="auto">
          <a:xfrm>
            <a:off x="4572000" y="2204864"/>
            <a:ext cx="4320480" cy="324036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10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1000"/>
                                        <p:tgtEl>
                                          <p:spTgt spid="98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animEffect transition="in" filter="fade">
                                      <p:cBhvr>
                                        <p:cTn id="17" dur="1000"/>
                                        <p:tgtEl>
                                          <p:spTgt spid="983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307">
                                            <p:txEl>
                                              <p:pRg st="6" end="6"/>
                                            </p:txEl>
                                          </p:spTgt>
                                        </p:tgtEl>
                                        <p:attrNameLst>
                                          <p:attrName>style.visibility</p:attrName>
                                        </p:attrNameLst>
                                      </p:cBhvr>
                                      <p:to>
                                        <p:strVal val="visible"/>
                                      </p:to>
                                    </p:set>
                                    <p:animEffect transition="in" filter="fade">
                                      <p:cBhvr>
                                        <p:cTn id="22" dur="1000"/>
                                        <p:tgtEl>
                                          <p:spTgt spid="983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307">
                                            <p:txEl>
                                              <p:pRg st="8" end="8"/>
                                            </p:txEl>
                                          </p:spTgt>
                                        </p:tgtEl>
                                        <p:attrNameLst>
                                          <p:attrName>style.visibility</p:attrName>
                                        </p:attrNameLst>
                                      </p:cBhvr>
                                      <p:to>
                                        <p:strVal val="visible"/>
                                      </p:to>
                                    </p:set>
                                    <p:animEffect transition="in" filter="fade">
                                      <p:cBhvr>
                                        <p:cTn id="27" dur="1000"/>
                                        <p:tgtEl>
                                          <p:spTgt spid="9830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98307">
                                            <p:txEl>
                                              <p:pRg st="6" end="6"/>
                                            </p:txEl>
                                          </p:spTgt>
                                        </p:tgtEl>
                                      </p:cBhvr>
                                    </p:animEffect>
                                    <p:set>
                                      <p:cBhvr>
                                        <p:cTn id="32" dur="1" fill="hold">
                                          <p:stCondLst>
                                            <p:cond delay="999"/>
                                          </p:stCondLst>
                                        </p:cTn>
                                        <p:tgtEl>
                                          <p:spTgt spid="98307">
                                            <p:txEl>
                                              <p:pRg st="6" end="6"/>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98307">
                                            <p:txEl>
                                              <p:pRg st="4" end="4"/>
                                            </p:txEl>
                                          </p:spTgt>
                                        </p:tgtEl>
                                      </p:cBhvr>
                                    </p:animEffect>
                                    <p:set>
                                      <p:cBhvr>
                                        <p:cTn id="35" dur="1" fill="hold">
                                          <p:stCondLst>
                                            <p:cond delay="999"/>
                                          </p:stCondLst>
                                        </p:cTn>
                                        <p:tgtEl>
                                          <p:spTgt spid="98307">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98307">
                                            <p:txEl>
                                              <p:pRg st="8" end="8"/>
                                            </p:txEl>
                                          </p:spTgt>
                                        </p:tgtEl>
                                      </p:cBhvr>
                                    </p:animEffect>
                                    <p:set>
                                      <p:cBhvr>
                                        <p:cTn id="38" dur="1" fill="hold">
                                          <p:stCondLst>
                                            <p:cond delay="999"/>
                                          </p:stCondLst>
                                        </p:cTn>
                                        <p:tgtEl>
                                          <p:spTgt spid="98307">
                                            <p:txEl>
                                              <p:pRg st="8" end="8"/>
                                            </p:txEl>
                                          </p:spTgt>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98310"/>
                                        </p:tgtEl>
                                        <p:attrNameLst>
                                          <p:attrName>style.visibility</p:attrName>
                                        </p:attrNameLst>
                                      </p:cBhvr>
                                      <p:to>
                                        <p:strVal val="visible"/>
                                      </p:to>
                                    </p:set>
                                    <p:animEffect transition="in" filter="fade">
                                      <p:cBhvr>
                                        <p:cTn id="42" dur="1000"/>
                                        <p:tgtEl>
                                          <p:spTgt spid="98310"/>
                                        </p:tgtEl>
                                      </p:cBhvr>
                                    </p:animEffect>
                                  </p:childTnLst>
                                </p:cTn>
                              </p:par>
                              <p:par>
                                <p:cTn id="43" presetID="10" presetClass="entr" presetSubtype="0" fill="hold" nodeType="withEffect">
                                  <p:stCondLst>
                                    <p:cond delay="1000"/>
                                  </p:stCondLst>
                                  <p:childTnLst>
                                    <p:set>
                                      <p:cBhvr>
                                        <p:cTn id="44" dur="1" fill="hold">
                                          <p:stCondLst>
                                            <p:cond delay="0"/>
                                          </p:stCondLst>
                                        </p:cTn>
                                        <p:tgtEl>
                                          <p:spTgt spid="98311"/>
                                        </p:tgtEl>
                                        <p:attrNameLst>
                                          <p:attrName>style.visibility</p:attrName>
                                        </p:attrNameLst>
                                      </p:cBhvr>
                                      <p:to>
                                        <p:strVal val="visible"/>
                                      </p:to>
                                    </p:set>
                                    <p:animEffect transition="in" filter="fade">
                                      <p:cBhvr>
                                        <p:cTn id="45" dur="10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95536" y="764704"/>
            <a:ext cx="8280400" cy="4708525"/>
          </a:xfrm>
          <a:prstGeom prst="rect">
            <a:avLst/>
          </a:prstGeom>
          <a:noFill/>
          <a:ln w="9525">
            <a:noFill/>
            <a:miter lim="800000"/>
            <a:headEnd/>
            <a:tailEnd/>
          </a:ln>
          <a:effectLst/>
        </p:spPr>
        <p:txBody>
          <a:bodyPr>
            <a:spAutoFit/>
          </a:bodyPr>
          <a:lstStyle/>
          <a:p>
            <a:pPr marL="457200" indent="-457200">
              <a:spcBef>
                <a:spcPct val="50000"/>
              </a:spcBef>
              <a:defRPr/>
            </a:pPr>
            <a:r>
              <a:rPr lang="en-GB" sz="2400" b="1" dirty="0" smtClean="0">
                <a:solidFill>
                  <a:srgbClr val="FFFF00"/>
                </a:solidFill>
                <a:latin typeface="Arial" pitchFamily="34" charset="0"/>
                <a:cs typeface="Arial" pitchFamily="34" charset="0"/>
              </a:rPr>
              <a:t>2.  What </a:t>
            </a:r>
            <a:r>
              <a:rPr lang="en-GB" sz="2400" b="1" dirty="0">
                <a:solidFill>
                  <a:srgbClr val="FFFF00"/>
                </a:solidFill>
                <a:latin typeface="Arial" pitchFamily="34" charset="0"/>
                <a:cs typeface="Arial" pitchFamily="34" charset="0"/>
              </a:rPr>
              <a:t>is the force called that resists the forward motion of an aircraft?</a:t>
            </a:r>
          </a:p>
          <a:p>
            <a:pPr marL="342900" indent="-342900">
              <a:spcBef>
                <a:spcPct val="50000"/>
              </a:spcBef>
              <a:defRPr/>
            </a:pPr>
            <a:r>
              <a:rPr lang="en-GB" sz="2400" b="1" dirty="0" smtClean="0">
                <a:solidFill>
                  <a:srgbClr val="FFFF00"/>
                </a:solidFill>
                <a:latin typeface="Arial" pitchFamily="34" charset="0"/>
                <a:cs typeface="Arial" pitchFamily="34" charset="0"/>
              </a:rPr>
              <a:t>				a. Lift</a:t>
            </a:r>
            <a:endParaRPr lang="en-GB" sz="2400" b="1" dirty="0">
              <a:solidFill>
                <a:srgbClr val="FFFF00"/>
              </a:solidFill>
              <a:latin typeface="Arial" pitchFamily="34" charset="0"/>
              <a:cs typeface="Arial" pitchFamily="34" charset="0"/>
            </a:endParaRPr>
          </a:p>
          <a:p>
            <a:pPr marL="342900" indent="-342900">
              <a:spcBef>
                <a:spcPct val="50000"/>
              </a:spcBef>
              <a:defRPr/>
            </a:pPr>
            <a:endParaRPr lang="en-GB" sz="2400" b="1" dirty="0">
              <a:solidFill>
                <a:srgbClr val="FFFF00"/>
              </a:solidFill>
              <a:latin typeface="Arial" pitchFamily="34" charset="0"/>
              <a:cs typeface="Arial" pitchFamily="34" charset="0"/>
            </a:endParaRPr>
          </a:p>
          <a:p>
            <a:pPr marL="342900" indent="-342900">
              <a:spcBef>
                <a:spcPct val="50000"/>
              </a:spcBef>
              <a:defRPr/>
            </a:pPr>
            <a:r>
              <a:rPr lang="en-GB" sz="2400" b="1" dirty="0" smtClean="0">
                <a:solidFill>
                  <a:srgbClr val="FFFF00"/>
                </a:solidFill>
                <a:latin typeface="Arial" pitchFamily="34" charset="0"/>
                <a:cs typeface="Arial" pitchFamily="34" charset="0"/>
              </a:rPr>
              <a:t>				b. Weight</a:t>
            </a:r>
            <a:endParaRPr lang="en-GB" sz="2400" b="1" dirty="0">
              <a:solidFill>
                <a:srgbClr val="FFFF00"/>
              </a:solidFill>
              <a:latin typeface="Arial" pitchFamily="34" charset="0"/>
              <a:cs typeface="Arial" pitchFamily="34" charset="0"/>
            </a:endParaRPr>
          </a:p>
          <a:p>
            <a:pPr marL="342900" indent="-342900">
              <a:spcBef>
                <a:spcPct val="50000"/>
              </a:spcBef>
              <a:defRPr/>
            </a:pPr>
            <a:endParaRPr lang="en-GB" sz="2400" b="1" dirty="0">
              <a:solidFill>
                <a:srgbClr val="FFFF00"/>
              </a:solidFill>
              <a:latin typeface="Arial" pitchFamily="34" charset="0"/>
              <a:cs typeface="Arial" pitchFamily="34" charset="0"/>
            </a:endParaRPr>
          </a:p>
          <a:p>
            <a:pPr marL="342900" indent="-342900">
              <a:spcBef>
                <a:spcPct val="50000"/>
              </a:spcBef>
              <a:defRPr/>
            </a:pPr>
            <a:r>
              <a:rPr lang="en-GB" sz="2400" b="1" dirty="0" smtClean="0">
                <a:solidFill>
                  <a:srgbClr val="FFFF00"/>
                </a:solidFill>
                <a:latin typeface="Arial" pitchFamily="34" charset="0"/>
                <a:cs typeface="Arial" pitchFamily="34" charset="0"/>
              </a:rPr>
              <a:t>				c. Drag</a:t>
            </a:r>
            <a:endParaRPr lang="en-GB" sz="2400" b="1" dirty="0">
              <a:solidFill>
                <a:srgbClr val="FFFF00"/>
              </a:solidFill>
              <a:latin typeface="Arial" pitchFamily="34" charset="0"/>
              <a:cs typeface="Arial" pitchFamily="34" charset="0"/>
            </a:endParaRPr>
          </a:p>
          <a:p>
            <a:pPr marL="342900" indent="-342900">
              <a:spcBef>
                <a:spcPct val="50000"/>
              </a:spcBef>
              <a:defRPr/>
            </a:pPr>
            <a:endParaRPr lang="en-GB" sz="2400" b="1" dirty="0">
              <a:solidFill>
                <a:srgbClr val="FFFF00"/>
              </a:solidFill>
              <a:latin typeface="Arial" pitchFamily="34" charset="0"/>
              <a:cs typeface="Arial" pitchFamily="34" charset="0"/>
            </a:endParaRPr>
          </a:p>
          <a:p>
            <a:pPr marL="342900" indent="-342900">
              <a:spcBef>
                <a:spcPct val="50000"/>
              </a:spcBef>
              <a:defRPr/>
            </a:pPr>
            <a:r>
              <a:rPr lang="en-GB" sz="2400" b="1" dirty="0" smtClean="0">
                <a:solidFill>
                  <a:srgbClr val="FFFF00"/>
                </a:solidFill>
                <a:latin typeface="Arial" pitchFamily="34" charset="0"/>
                <a:cs typeface="Arial" pitchFamily="34" charset="0"/>
              </a:rPr>
              <a:t>				d. Thrust</a:t>
            </a:r>
            <a:endParaRPr lang="en-GB" sz="2400" b="1" dirty="0">
              <a:solidFill>
                <a:srgbClr val="FFFF00"/>
              </a:solidFill>
              <a:latin typeface="Arial" pitchFamily="34" charset="0"/>
              <a:cs typeface="Arial" pitchFamily="34" charset="0"/>
            </a:endParaRPr>
          </a:p>
        </p:txBody>
      </p:sp>
      <p:pic>
        <p:nvPicPr>
          <p:cNvPr id="6148" name="Picture 4" descr="tucano01"/>
          <p:cNvPicPr>
            <a:picLocks noChangeAspect="1" noChangeArrowheads="1"/>
          </p:cNvPicPr>
          <p:nvPr/>
        </p:nvPicPr>
        <p:blipFill>
          <a:blip r:embed="rId2" cstate="email"/>
          <a:srcRect/>
          <a:stretch>
            <a:fillRect/>
          </a:stretch>
        </p:blipFill>
        <p:spPr bwMode="auto">
          <a:xfrm>
            <a:off x="179512" y="4401476"/>
            <a:ext cx="3275856" cy="2456524"/>
          </a:xfrm>
          <a:prstGeom prst="rect">
            <a:avLst/>
          </a:prstGeom>
          <a:noFill/>
          <a:ln w="9525">
            <a:noFill/>
            <a:miter lim="800000"/>
            <a:headEnd/>
            <a:tailEnd/>
          </a:ln>
        </p:spPr>
      </p:pic>
      <p:pic>
        <p:nvPicPr>
          <p:cNvPr id="6149" name="Picture 5" descr="hawk06"/>
          <p:cNvPicPr>
            <a:picLocks noChangeAspect="1" noChangeArrowheads="1"/>
          </p:cNvPicPr>
          <p:nvPr/>
        </p:nvPicPr>
        <p:blipFill>
          <a:blip r:embed="rId3" cstate="email"/>
          <a:srcRect/>
          <a:stretch>
            <a:fillRect/>
          </a:stretch>
        </p:blipFill>
        <p:spPr bwMode="auto">
          <a:xfrm>
            <a:off x="4499992" y="1484784"/>
            <a:ext cx="4513138" cy="338437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1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 calcmode="lin" valueType="num">
                                      <p:cBhvr additive="base">
                                        <p:cTn id="12" dur="10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 calcmode="lin" valueType="num">
                                      <p:cBhvr additive="base">
                                        <p:cTn id="18" dur="10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 calcmode="lin" valueType="num">
                                      <p:cBhvr additive="base">
                                        <p:cTn id="24" dur="10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calcmode="lin" valueType="num">
                                      <p:cBhvr additive="base">
                                        <p:cTn id="30" dur="1000" fill="hold"/>
                                        <p:tgtEl>
                                          <p:spTgt spid="6147">
                                            <p:txEl>
                                              <p:pRg st="7" end="7"/>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6147">
                                            <p:txEl>
                                              <p:pRg st="1" end="1"/>
                                            </p:txEl>
                                          </p:spTgt>
                                        </p:tgtEl>
                                      </p:cBhvr>
                                    </p:animEffect>
                                    <p:set>
                                      <p:cBhvr>
                                        <p:cTn id="36" dur="1" fill="hold">
                                          <p:stCondLst>
                                            <p:cond delay="999"/>
                                          </p:stCondLst>
                                        </p:cTn>
                                        <p:tgtEl>
                                          <p:spTgt spid="6147">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6147">
                                            <p:txEl>
                                              <p:pRg st="3" end="3"/>
                                            </p:txEl>
                                          </p:spTgt>
                                        </p:tgtEl>
                                      </p:cBhvr>
                                    </p:animEffect>
                                    <p:set>
                                      <p:cBhvr>
                                        <p:cTn id="39" dur="1" fill="hold">
                                          <p:stCondLst>
                                            <p:cond delay="999"/>
                                          </p:stCondLst>
                                        </p:cTn>
                                        <p:tgtEl>
                                          <p:spTgt spid="6147">
                                            <p:txEl>
                                              <p:pRg st="3" end="3"/>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6147">
                                            <p:txEl>
                                              <p:pRg st="7" end="7"/>
                                            </p:txEl>
                                          </p:spTgt>
                                        </p:tgtEl>
                                      </p:cBhvr>
                                    </p:animEffect>
                                    <p:set>
                                      <p:cBhvr>
                                        <p:cTn id="42" dur="1" fill="hold">
                                          <p:stCondLst>
                                            <p:cond delay="999"/>
                                          </p:stCondLst>
                                        </p:cTn>
                                        <p:tgtEl>
                                          <p:spTgt spid="6147">
                                            <p:txEl>
                                              <p:pRg st="7" end="7"/>
                                            </p:txEl>
                                          </p:spTgt>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6148"/>
                                        </p:tgtEl>
                                        <p:attrNameLst>
                                          <p:attrName>style.visibility</p:attrName>
                                        </p:attrNameLst>
                                      </p:cBhvr>
                                      <p:to>
                                        <p:strVal val="visible"/>
                                      </p:to>
                                    </p:set>
                                    <p:animEffect transition="in" filter="fade">
                                      <p:cBhvr>
                                        <p:cTn id="46" dur="1000"/>
                                        <p:tgtEl>
                                          <p:spTgt spid="6148"/>
                                        </p:tgtEl>
                                      </p:cBhvr>
                                    </p:animEffect>
                                  </p:childTnLst>
                                </p:cTn>
                              </p:par>
                              <p:par>
                                <p:cTn id="47" presetID="10" presetClass="entr" presetSubtype="0" fill="hold" nodeType="withEffect">
                                  <p:stCondLst>
                                    <p:cond delay="0"/>
                                  </p:stCondLst>
                                  <p:childTnLst>
                                    <p:set>
                                      <p:cBhvr>
                                        <p:cTn id="48" dur="1" fill="hold">
                                          <p:stCondLst>
                                            <p:cond delay="0"/>
                                          </p:stCondLst>
                                        </p:cTn>
                                        <p:tgtEl>
                                          <p:spTgt spid="6149"/>
                                        </p:tgtEl>
                                        <p:attrNameLst>
                                          <p:attrName>style.visibility</p:attrName>
                                        </p:attrNameLst>
                                      </p:cBhvr>
                                      <p:to>
                                        <p:strVal val="visible"/>
                                      </p:to>
                                    </p:set>
                                    <p:animEffect transition="in" filter="fade">
                                      <p:cBhvr>
                                        <p:cTn id="49"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95536" y="764704"/>
            <a:ext cx="8280400" cy="4894263"/>
          </a:xfrm>
          <a:prstGeom prst="rect">
            <a:avLst/>
          </a:prstGeom>
          <a:noFill/>
          <a:ln w="9525">
            <a:noFill/>
            <a:miter lim="800000"/>
            <a:headEnd/>
            <a:tailEnd/>
          </a:ln>
        </p:spPr>
        <p:txBody>
          <a:bodyPr>
            <a:spAutoFit/>
          </a:bodyPr>
          <a:lstStyle/>
          <a:p>
            <a:pPr marL="457200" indent="-457200"/>
            <a:r>
              <a:rPr lang="en-GB" sz="2400" b="1" dirty="0" smtClean="0">
                <a:solidFill>
                  <a:srgbClr val="FFFF00"/>
                </a:solidFill>
              </a:rPr>
              <a:t>3.   If </a:t>
            </a:r>
            <a:r>
              <a:rPr lang="en-GB" sz="2400" b="1" dirty="0">
                <a:solidFill>
                  <a:srgbClr val="FFFF00"/>
                </a:solidFill>
              </a:rPr>
              <a:t>your speed is doubled, by how much </a:t>
            </a:r>
            <a:r>
              <a:rPr lang="en-GB" sz="2400" b="1" dirty="0" smtClean="0">
                <a:solidFill>
                  <a:srgbClr val="FFFF00"/>
                </a:solidFill>
              </a:rPr>
              <a:t>would drag </a:t>
            </a:r>
            <a:r>
              <a:rPr lang="en-GB" sz="2400" b="1" dirty="0">
                <a:solidFill>
                  <a:srgbClr val="FFFF00"/>
                </a:solidFill>
              </a:rPr>
              <a:t>be increased?</a:t>
            </a:r>
          </a:p>
          <a:p>
            <a:pPr marL="342900" indent="-342900">
              <a:spcBef>
                <a:spcPct val="50000"/>
              </a:spcBef>
            </a:pPr>
            <a:r>
              <a:rPr lang="en-GB" sz="2400" b="1" dirty="0" smtClean="0">
                <a:solidFill>
                  <a:srgbClr val="FFFF00"/>
                </a:solidFill>
              </a:rPr>
              <a:t>				a. x2</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b. x4</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c. x6</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d. x8</a:t>
            </a:r>
            <a:endParaRPr lang="en-GB" sz="2400" b="1" dirty="0">
              <a:solidFill>
                <a:srgbClr val="FFFF00"/>
              </a:solidFill>
            </a:endParaRPr>
          </a:p>
        </p:txBody>
      </p:sp>
      <p:pic>
        <p:nvPicPr>
          <p:cNvPr id="7172" name="Picture 4" descr="Eurofighter High Res"/>
          <p:cNvPicPr>
            <a:picLocks noChangeAspect="1" noChangeArrowheads="1"/>
          </p:cNvPicPr>
          <p:nvPr/>
        </p:nvPicPr>
        <p:blipFill>
          <a:blip r:embed="rId2" cstate="email"/>
          <a:srcRect/>
          <a:stretch>
            <a:fillRect/>
          </a:stretch>
        </p:blipFill>
        <p:spPr bwMode="auto">
          <a:xfrm>
            <a:off x="5076056" y="1484784"/>
            <a:ext cx="3529013" cy="3529013"/>
          </a:xfrm>
          <a:prstGeom prst="rect">
            <a:avLst/>
          </a:prstGeom>
          <a:noFill/>
          <a:ln w="9525">
            <a:noFill/>
            <a:miter lim="800000"/>
            <a:headEnd/>
            <a:tailEnd/>
          </a:ln>
        </p:spPr>
      </p:pic>
      <p:pic>
        <p:nvPicPr>
          <p:cNvPr id="7173" name="Picture 5" descr="Catting%20a%20Ford"/>
          <p:cNvPicPr>
            <a:picLocks noChangeAspect="1" noChangeArrowheads="1"/>
          </p:cNvPicPr>
          <p:nvPr/>
        </p:nvPicPr>
        <p:blipFill>
          <a:blip r:embed="rId3" cstate="email"/>
          <a:srcRect/>
          <a:stretch>
            <a:fillRect/>
          </a:stretch>
        </p:blipFill>
        <p:spPr bwMode="auto">
          <a:xfrm>
            <a:off x="467544" y="3501008"/>
            <a:ext cx="3744913" cy="312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additive="base">
                                        <p:cTn id="12" dur="10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 calcmode="lin" valueType="num">
                                      <p:cBhvr additive="base">
                                        <p:cTn id="18" dur="10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 calcmode="lin" valueType="num">
                                      <p:cBhvr additive="base">
                                        <p:cTn id="24" dur="10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7171">
                                            <p:txEl>
                                              <p:pRg st="7" end="7"/>
                                            </p:txEl>
                                          </p:spTgt>
                                        </p:tgtEl>
                                        <p:attrNameLst>
                                          <p:attrName>style.visibility</p:attrName>
                                        </p:attrNameLst>
                                      </p:cBhvr>
                                      <p:to>
                                        <p:strVal val="visible"/>
                                      </p:to>
                                    </p:set>
                                    <p:anim calcmode="lin" valueType="num">
                                      <p:cBhvr additive="base">
                                        <p:cTn id="30" dur="1000" fill="hold"/>
                                        <p:tgtEl>
                                          <p:spTgt spid="7171">
                                            <p:txEl>
                                              <p:pRg st="7" end="7"/>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7171">
                                            <p:txEl>
                                              <p:pRg st="1" end="1"/>
                                            </p:txEl>
                                          </p:spTgt>
                                        </p:tgtEl>
                                      </p:cBhvr>
                                    </p:animEffect>
                                    <p:set>
                                      <p:cBhvr>
                                        <p:cTn id="36" dur="1" fill="hold">
                                          <p:stCondLst>
                                            <p:cond delay="999"/>
                                          </p:stCondLst>
                                        </p:cTn>
                                        <p:tgtEl>
                                          <p:spTgt spid="7171">
                                            <p:txEl>
                                              <p:pRg st="1" end="1"/>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7171">
                                            <p:txEl>
                                              <p:pRg st="5" end="5"/>
                                            </p:txEl>
                                          </p:spTgt>
                                        </p:tgtEl>
                                      </p:cBhvr>
                                    </p:animEffect>
                                    <p:set>
                                      <p:cBhvr>
                                        <p:cTn id="39" dur="1" fill="hold">
                                          <p:stCondLst>
                                            <p:cond delay="999"/>
                                          </p:stCondLst>
                                        </p:cTn>
                                        <p:tgtEl>
                                          <p:spTgt spid="7171">
                                            <p:txEl>
                                              <p:pRg st="5" end="5"/>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7171">
                                            <p:txEl>
                                              <p:pRg st="7" end="7"/>
                                            </p:txEl>
                                          </p:spTgt>
                                        </p:tgtEl>
                                      </p:cBhvr>
                                    </p:animEffect>
                                    <p:set>
                                      <p:cBhvr>
                                        <p:cTn id="42" dur="1" fill="hold">
                                          <p:stCondLst>
                                            <p:cond delay="999"/>
                                          </p:stCondLst>
                                        </p:cTn>
                                        <p:tgtEl>
                                          <p:spTgt spid="7171">
                                            <p:txEl>
                                              <p:pRg st="7" end="7"/>
                                            </p:txEl>
                                          </p:spTgt>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7173"/>
                                        </p:tgtEl>
                                        <p:attrNameLst>
                                          <p:attrName>style.visibility</p:attrName>
                                        </p:attrNameLst>
                                      </p:cBhvr>
                                      <p:to>
                                        <p:strVal val="visible"/>
                                      </p:to>
                                    </p:set>
                                    <p:animEffect transition="in" filter="fade">
                                      <p:cBhvr>
                                        <p:cTn id="46" dur="1000"/>
                                        <p:tgtEl>
                                          <p:spTgt spid="7173"/>
                                        </p:tgtEl>
                                      </p:cBhvr>
                                    </p:animEffect>
                                  </p:childTnLst>
                                </p:cTn>
                              </p:par>
                              <p:par>
                                <p:cTn id="47" presetID="10" presetClass="entr" presetSubtype="0" fill="hold" nodeType="withEffect">
                                  <p:stCondLst>
                                    <p:cond delay="0"/>
                                  </p:stCondLst>
                                  <p:childTnLst>
                                    <p:set>
                                      <p:cBhvr>
                                        <p:cTn id="48" dur="1" fill="hold">
                                          <p:stCondLst>
                                            <p:cond delay="0"/>
                                          </p:stCondLst>
                                        </p:cTn>
                                        <p:tgtEl>
                                          <p:spTgt spid="7172"/>
                                        </p:tgtEl>
                                        <p:attrNameLst>
                                          <p:attrName>style.visibility</p:attrName>
                                        </p:attrNameLst>
                                      </p:cBhvr>
                                      <p:to>
                                        <p:strVal val="visible"/>
                                      </p:to>
                                    </p:set>
                                    <p:animEffect transition="in" filter="fade">
                                      <p:cBhvr>
                                        <p:cTn id="4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96677" y="677887"/>
            <a:ext cx="8280400" cy="4893647"/>
          </a:xfrm>
          <a:prstGeom prst="rect">
            <a:avLst/>
          </a:prstGeom>
          <a:noFill/>
          <a:ln w="9525">
            <a:noFill/>
            <a:miter lim="800000"/>
            <a:headEnd/>
            <a:tailEnd/>
          </a:ln>
        </p:spPr>
        <p:txBody>
          <a:bodyPr>
            <a:spAutoFit/>
          </a:bodyPr>
          <a:lstStyle/>
          <a:p>
            <a:pPr marL="342900" indent="-342900">
              <a:spcBef>
                <a:spcPct val="50000"/>
              </a:spcBef>
            </a:pPr>
            <a:r>
              <a:rPr lang="en-GB" sz="2400" b="1" dirty="0" smtClean="0">
                <a:solidFill>
                  <a:srgbClr val="FFFF00"/>
                </a:solidFill>
              </a:rPr>
              <a:t>4. If </a:t>
            </a:r>
            <a:r>
              <a:rPr lang="en-GB" sz="2400" b="1" dirty="0">
                <a:solidFill>
                  <a:srgbClr val="FFFF00"/>
                </a:solidFill>
              </a:rPr>
              <a:t>Thrust = Drag and Lift = </a:t>
            </a:r>
            <a:r>
              <a:rPr lang="en-GB" sz="2400" b="1" dirty="0" smtClean="0">
                <a:solidFill>
                  <a:srgbClr val="FFFF00"/>
                </a:solidFill>
              </a:rPr>
              <a:t>Weight, then </a:t>
            </a:r>
            <a:r>
              <a:rPr lang="en-GB" sz="2400" b="1" dirty="0">
                <a:solidFill>
                  <a:srgbClr val="FFFF00"/>
                </a:solidFill>
              </a:rPr>
              <a:t>the aircraft is:</a:t>
            </a:r>
          </a:p>
          <a:p>
            <a:pPr marL="342900" indent="-342900">
              <a:spcBef>
                <a:spcPct val="50000"/>
              </a:spcBef>
            </a:pPr>
            <a:r>
              <a:rPr lang="en-GB" sz="2400" b="1" dirty="0" smtClean="0">
                <a:solidFill>
                  <a:srgbClr val="FFFF00"/>
                </a:solidFill>
              </a:rPr>
              <a:t>		</a:t>
            </a:r>
          </a:p>
          <a:p>
            <a:pPr marL="342900" indent="-342900">
              <a:spcBef>
                <a:spcPct val="50000"/>
              </a:spcBef>
            </a:pPr>
            <a:r>
              <a:rPr lang="en-GB" sz="2400" b="1" dirty="0">
                <a:solidFill>
                  <a:srgbClr val="FFFF00"/>
                </a:solidFill>
              </a:rPr>
              <a:t>	</a:t>
            </a:r>
            <a:r>
              <a:rPr lang="en-GB" sz="2400" b="1" dirty="0" smtClean="0">
                <a:solidFill>
                  <a:srgbClr val="FFFF00"/>
                </a:solidFill>
              </a:rPr>
              <a:t>	a. Climbing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b. Flying straight and level </a:t>
            </a:r>
            <a:r>
              <a:rPr lang="en-GB" sz="2400" b="1" dirty="0">
                <a:solidFill>
                  <a:srgbClr val="FFFF00"/>
                </a:solidFill>
              </a:rPr>
              <a:t>and </a:t>
            </a:r>
            <a:r>
              <a:rPr lang="en-GB" sz="2400" b="1" dirty="0" smtClean="0">
                <a:solidFill>
                  <a:srgbClr val="FFFF00"/>
                </a:solidFill>
              </a:rPr>
              <a:t>accelerating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c. Flying straight and level and decelerating</a:t>
            </a:r>
            <a:endParaRPr lang="en-GB" sz="2400" b="1" dirty="0">
              <a:solidFill>
                <a:srgbClr val="FFFF00"/>
              </a:solidFill>
            </a:endParaRPr>
          </a:p>
          <a:p>
            <a:pPr marL="342900" indent="-342900">
              <a:spcBef>
                <a:spcPct val="50000"/>
              </a:spcBef>
            </a:pPr>
            <a:endParaRPr lang="en-GB" sz="2400" b="1" dirty="0">
              <a:solidFill>
                <a:srgbClr val="FFFF00"/>
              </a:solidFill>
            </a:endParaRPr>
          </a:p>
          <a:p>
            <a:pPr marL="342900" indent="-342900">
              <a:spcBef>
                <a:spcPct val="50000"/>
              </a:spcBef>
            </a:pPr>
            <a:r>
              <a:rPr lang="en-GB" sz="2400" b="1" dirty="0" smtClean="0">
                <a:solidFill>
                  <a:srgbClr val="FFFF00"/>
                </a:solidFill>
              </a:rPr>
              <a:t>		d. Flying straight and level </a:t>
            </a:r>
            <a:r>
              <a:rPr lang="en-GB" sz="2400" b="1" dirty="0">
                <a:solidFill>
                  <a:srgbClr val="FFFF00"/>
                </a:solidFill>
              </a:rPr>
              <a:t>at </a:t>
            </a:r>
            <a:r>
              <a:rPr lang="en-GB" sz="2400" b="1" dirty="0" smtClean="0">
                <a:solidFill>
                  <a:srgbClr val="FFFF00"/>
                </a:solidFill>
              </a:rPr>
              <a:t>constant speed</a:t>
            </a:r>
            <a:endParaRPr lang="en-GB" sz="2400" b="1" dirty="0">
              <a:solidFill>
                <a:srgbClr val="FFFF00"/>
              </a:solidFill>
            </a:endParaRPr>
          </a:p>
        </p:txBody>
      </p:sp>
      <p:pic>
        <p:nvPicPr>
          <p:cNvPr id="8196" name="Picture 4" descr="TRISTAR"/>
          <p:cNvPicPr>
            <a:picLocks noChangeAspect="1" noChangeArrowheads="1"/>
          </p:cNvPicPr>
          <p:nvPr/>
        </p:nvPicPr>
        <p:blipFill>
          <a:blip r:embed="rId2" cstate="email"/>
          <a:srcRect/>
          <a:stretch>
            <a:fillRect/>
          </a:stretch>
        </p:blipFill>
        <p:spPr bwMode="auto">
          <a:xfrm>
            <a:off x="4716016" y="1844824"/>
            <a:ext cx="3744912" cy="2943225"/>
          </a:xfrm>
          <a:prstGeom prst="rect">
            <a:avLst/>
          </a:prstGeom>
          <a:noFill/>
          <a:ln w="9525">
            <a:noFill/>
            <a:miter lim="800000"/>
            <a:headEnd/>
            <a:tailEnd/>
          </a:ln>
        </p:spPr>
      </p:pic>
      <p:pic>
        <p:nvPicPr>
          <p:cNvPr id="8197" name="Picture 5" descr="PUMA_T~1"/>
          <p:cNvPicPr>
            <a:picLocks noChangeAspect="1" noChangeArrowheads="1"/>
          </p:cNvPicPr>
          <p:nvPr/>
        </p:nvPicPr>
        <p:blipFill>
          <a:blip r:embed="rId3" cstate="email"/>
          <a:srcRect/>
          <a:stretch>
            <a:fillRect/>
          </a:stretch>
        </p:blipFill>
        <p:spPr bwMode="auto">
          <a:xfrm>
            <a:off x="539552" y="1628800"/>
            <a:ext cx="3529012" cy="3321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10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 calcmode="lin" valueType="num">
                                      <p:cBhvr additive="base">
                                        <p:cTn id="18" dur="10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 calcmode="lin" valueType="num">
                                      <p:cBhvr additive="base">
                                        <p:cTn id="24" dur="10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anim calcmode="lin" valueType="num">
                                      <p:cBhvr additive="base">
                                        <p:cTn id="30" dur="10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8195">
                                            <p:txEl>
                                              <p:pRg st="8" end="8"/>
                                            </p:txEl>
                                          </p:spTgt>
                                        </p:tgtEl>
                                        <p:attrNameLst>
                                          <p:attrName>style.visibility</p:attrName>
                                        </p:attrNameLst>
                                      </p:cBhvr>
                                      <p:to>
                                        <p:strVal val="visible"/>
                                      </p:to>
                                    </p:set>
                                    <p:anim calcmode="lin" valueType="num">
                                      <p:cBhvr additive="base">
                                        <p:cTn id="36" dur="1000" fill="hold"/>
                                        <p:tgtEl>
                                          <p:spTgt spid="8195">
                                            <p:txEl>
                                              <p:pRg st="8" end="8"/>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81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8195">
                                            <p:txEl>
                                              <p:pRg st="2" end="2"/>
                                            </p:txEl>
                                          </p:spTgt>
                                        </p:tgtEl>
                                      </p:cBhvr>
                                    </p:animEffect>
                                    <p:set>
                                      <p:cBhvr>
                                        <p:cTn id="42" dur="1" fill="hold">
                                          <p:stCondLst>
                                            <p:cond delay="999"/>
                                          </p:stCondLst>
                                        </p:cTn>
                                        <p:tgtEl>
                                          <p:spTgt spid="8195">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8195">
                                            <p:txEl>
                                              <p:pRg st="4" end="4"/>
                                            </p:txEl>
                                          </p:spTgt>
                                        </p:tgtEl>
                                      </p:cBhvr>
                                    </p:animEffect>
                                    <p:set>
                                      <p:cBhvr>
                                        <p:cTn id="45" dur="1" fill="hold">
                                          <p:stCondLst>
                                            <p:cond delay="999"/>
                                          </p:stCondLst>
                                        </p:cTn>
                                        <p:tgtEl>
                                          <p:spTgt spid="8195">
                                            <p:txEl>
                                              <p:pRg st="4" end="4"/>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8195">
                                            <p:txEl>
                                              <p:pRg st="6" end="6"/>
                                            </p:txEl>
                                          </p:spTgt>
                                        </p:tgtEl>
                                      </p:cBhvr>
                                    </p:animEffect>
                                    <p:set>
                                      <p:cBhvr>
                                        <p:cTn id="48" dur="1" fill="hold">
                                          <p:stCondLst>
                                            <p:cond delay="999"/>
                                          </p:stCondLst>
                                        </p:cTn>
                                        <p:tgtEl>
                                          <p:spTgt spid="8195">
                                            <p:txEl>
                                              <p:pRg st="6" end="6"/>
                                            </p:txEl>
                                          </p:spTgt>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nodeType="afterEffect">
                                  <p:stCondLst>
                                    <p:cond delay="1000"/>
                                  </p:stCondLst>
                                  <p:childTnLst>
                                    <p:set>
                                      <p:cBhvr>
                                        <p:cTn id="51" dur="1" fill="hold">
                                          <p:stCondLst>
                                            <p:cond delay="0"/>
                                          </p:stCondLst>
                                        </p:cTn>
                                        <p:tgtEl>
                                          <p:spTgt spid="8196"/>
                                        </p:tgtEl>
                                        <p:attrNameLst>
                                          <p:attrName>style.visibility</p:attrName>
                                        </p:attrNameLst>
                                      </p:cBhvr>
                                      <p:to>
                                        <p:strVal val="visible"/>
                                      </p:to>
                                    </p:set>
                                    <p:animEffect transition="in" filter="fade">
                                      <p:cBhvr>
                                        <p:cTn id="52" dur="1000"/>
                                        <p:tgtEl>
                                          <p:spTgt spid="8196"/>
                                        </p:tgtEl>
                                      </p:cBhvr>
                                    </p:animEffect>
                                  </p:childTnLst>
                                </p:cTn>
                              </p:par>
                              <p:par>
                                <p:cTn id="53" presetID="10" presetClass="entr" presetSubtype="0" fill="hold" nodeType="withEffect">
                                  <p:stCondLst>
                                    <p:cond delay="1000"/>
                                  </p:stCondLst>
                                  <p:childTnLst>
                                    <p:set>
                                      <p:cBhvr>
                                        <p:cTn id="54" dur="1" fill="hold">
                                          <p:stCondLst>
                                            <p:cond delay="0"/>
                                          </p:stCondLst>
                                        </p:cTn>
                                        <p:tgtEl>
                                          <p:spTgt spid="8197"/>
                                        </p:tgtEl>
                                        <p:attrNameLst>
                                          <p:attrName>style.visibility</p:attrName>
                                        </p:attrNameLst>
                                      </p:cBhvr>
                                      <p:to>
                                        <p:strVal val="visible"/>
                                      </p:to>
                                    </p:set>
                                    <p:animEffect transition="in" filter="fade">
                                      <p:cBhvr>
                                        <p:cTn id="55"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30213"/>
            <a:ext cx="9144000" cy="701731"/>
          </a:xfrm>
        </p:spPr>
        <p:txBody>
          <a:bodyPr/>
          <a:lstStyle/>
          <a:p>
            <a:pPr algn="ctr"/>
            <a:r>
              <a:rPr lang="en-GB" dirty="0" smtClean="0">
                <a:solidFill>
                  <a:srgbClr val="FFFF00"/>
                </a:solidFill>
                <a:latin typeface="Arial" charset="0"/>
              </a:rPr>
              <a:t>Stability</a:t>
            </a:r>
          </a:p>
        </p:txBody>
      </p:sp>
      <p:sp>
        <p:nvSpPr>
          <p:cNvPr id="15363" name="Rectangle 3"/>
          <p:cNvSpPr>
            <a:spLocks noGrp="1" noChangeArrowheads="1"/>
          </p:cNvSpPr>
          <p:nvPr>
            <p:ph type="body" idx="1"/>
          </p:nvPr>
        </p:nvSpPr>
        <p:spPr>
          <a:xfrm>
            <a:off x="323528" y="1700808"/>
            <a:ext cx="8640960" cy="3453253"/>
          </a:xfrm>
        </p:spPr>
        <p:txBody>
          <a:bodyPr/>
          <a:lstStyle/>
          <a:p>
            <a:pPr marL="457200" indent="-457200">
              <a:buFontTx/>
              <a:buNone/>
            </a:pPr>
            <a:r>
              <a:rPr lang="en-GB" sz="2800" b="1" dirty="0" smtClean="0">
                <a:solidFill>
                  <a:srgbClr val="FFFF00"/>
                </a:solidFill>
                <a:latin typeface="Arial" charset="0"/>
              </a:rPr>
              <a:t>Objectives:</a:t>
            </a:r>
          </a:p>
          <a:p>
            <a:pPr marL="457200" indent="-457200">
              <a:buFontTx/>
              <a:buAutoNum type="arabicPeriod"/>
            </a:pPr>
            <a:r>
              <a:rPr lang="en-GB" sz="2800" b="1" dirty="0" smtClean="0">
                <a:solidFill>
                  <a:srgbClr val="FFFF00"/>
                </a:solidFill>
                <a:latin typeface="Arial" charset="0"/>
              </a:rPr>
              <a:t>Identify the axes of rotation for an aircraft</a:t>
            </a:r>
          </a:p>
          <a:p>
            <a:pPr marL="457200" indent="-457200">
              <a:buFontTx/>
              <a:buAutoNum type="arabicPeriod"/>
            </a:pPr>
            <a:r>
              <a:rPr lang="en-GB" sz="2800" b="1" dirty="0" smtClean="0">
                <a:solidFill>
                  <a:srgbClr val="FFFF00"/>
                </a:solidFill>
                <a:latin typeface="Arial" charset="0"/>
              </a:rPr>
              <a:t>Identify the planes of movement for an aircraft</a:t>
            </a:r>
          </a:p>
          <a:p>
            <a:pPr marL="457200" indent="-457200">
              <a:buFontTx/>
              <a:buAutoNum type="arabicPeriod"/>
            </a:pPr>
            <a:r>
              <a:rPr lang="en-GB" sz="2800" b="1" dirty="0" smtClean="0">
                <a:solidFill>
                  <a:srgbClr val="FFFF00"/>
                </a:solidFill>
                <a:latin typeface="Arial" charset="0"/>
              </a:rPr>
              <a:t>Describe and explain stability in the three planes of movement</a:t>
            </a:r>
          </a:p>
          <a:p>
            <a:pPr marL="457200" indent="-457200">
              <a:buFontTx/>
              <a:buNone/>
            </a:pPr>
            <a:r>
              <a:rPr lang="en-GB" sz="2800" b="1" dirty="0" smtClean="0">
                <a:solidFill>
                  <a:srgbClr val="FFFF00"/>
                </a:solidFill>
                <a:latin typeface="Arial" charset="0"/>
              </a:rPr>
              <a:t>4.	Explain dihedral and </a:t>
            </a:r>
            <a:r>
              <a:rPr lang="en-GB" sz="2800" b="1" dirty="0" err="1" smtClean="0">
                <a:solidFill>
                  <a:srgbClr val="FFFF00"/>
                </a:solidFill>
                <a:latin typeface="Arial" charset="0"/>
              </a:rPr>
              <a:t>anhedral</a:t>
            </a:r>
            <a:r>
              <a:rPr lang="en-GB" sz="2800" b="1" dirty="0" smtClean="0">
                <a:solidFill>
                  <a:srgbClr val="FFFF00"/>
                </a:solidFill>
                <a:latin typeface="Arial" charset="0"/>
              </a:rPr>
              <a:t> and how they affect stability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395288" y="2492376"/>
            <a:ext cx="2393951" cy="2808288"/>
            <a:chOff x="226" y="1543"/>
            <a:chExt cx="1508" cy="1769"/>
          </a:xfrm>
        </p:grpSpPr>
        <p:sp>
          <p:nvSpPr>
            <p:cNvPr id="28768" name="Arc 72"/>
            <p:cNvSpPr>
              <a:spLocks/>
            </p:cNvSpPr>
            <p:nvPr/>
          </p:nvSpPr>
          <p:spPr bwMode="auto">
            <a:xfrm rot="60000">
              <a:off x="1094" y="2034"/>
              <a:ext cx="199" cy="201"/>
            </a:xfrm>
            <a:custGeom>
              <a:avLst/>
              <a:gdLst>
                <a:gd name="T0" fmla="*/ 0 w 21512"/>
                <a:gd name="T1" fmla="*/ 0 h 21600"/>
                <a:gd name="T2" fmla="*/ 0 w 21512"/>
                <a:gd name="T3" fmla="*/ 0 h 21600"/>
                <a:gd name="T4" fmla="*/ 0 w 21512"/>
                <a:gd name="T5" fmla="*/ 0 h 21600"/>
                <a:gd name="T6" fmla="*/ 0 60000 65536"/>
                <a:gd name="T7" fmla="*/ 0 60000 65536"/>
                <a:gd name="T8" fmla="*/ 0 60000 65536"/>
                <a:gd name="T9" fmla="*/ 0 w 21512"/>
                <a:gd name="T10" fmla="*/ 0 h 21600"/>
                <a:gd name="T11" fmla="*/ 21512 w 21512"/>
                <a:gd name="T12" fmla="*/ 21600 h 21600"/>
              </a:gdLst>
              <a:ahLst/>
              <a:cxnLst>
                <a:cxn ang="T6">
                  <a:pos x="T0" y="T1"/>
                </a:cxn>
                <a:cxn ang="T7">
                  <a:pos x="T2" y="T3"/>
                </a:cxn>
                <a:cxn ang="T8">
                  <a:pos x="T4" y="T5"/>
                </a:cxn>
              </a:cxnLst>
              <a:rect l="T9" t="T10" r="T11" b="T12"/>
              <a:pathLst>
                <a:path w="21512" h="21600" fill="none" extrusionOk="0">
                  <a:moveTo>
                    <a:pt x="0" y="0"/>
                  </a:moveTo>
                  <a:cubicBezTo>
                    <a:pt x="36" y="0"/>
                    <a:pt x="72" y="-1"/>
                    <a:pt x="108" y="0"/>
                  </a:cubicBezTo>
                  <a:cubicBezTo>
                    <a:pt x="10915" y="0"/>
                    <a:pt x="20058" y="7987"/>
                    <a:pt x="21511" y="18696"/>
                  </a:cubicBezTo>
                </a:path>
                <a:path w="21512" h="21600" stroke="0" extrusionOk="0">
                  <a:moveTo>
                    <a:pt x="0" y="0"/>
                  </a:moveTo>
                  <a:cubicBezTo>
                    <a:pt x="36" y="0"/>
                    <a:pt x="72" y="-1"/>
                    <a:pt x="108" y="0"/>
                  </a:cubicBezTo>
                  <a:cubicBezTo>
                    <a:pt x="10915" y="0"/>
                    <a:pt x="20058" y="7987"/>
                    <a:pt x="21511" y="18696"/>
                  </a:cubicBezTo>
                  <a:lnTo>
                    <a:pt x="108"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69" name="Line 73"/>
            <p:cNvSpPr>
              <a:spLocks noChangeShapeType="1"/>
            </p:cNvSpPr>
            <p:nvPr/>
          </p:nvSpPr>
          <p:spPr bwMode="auto">
            <a:xfrm>
              <a:off x="1020" y="2028"/>
              <a:ext cx="76" cy="4"/>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0" name="Line 74"/>
            <p:cNvSpPr>
              <a:spLocks noChangeShapeType="1"/>
            </p:cNvSpPr>
            <p:nvPr/>
          </p:nvSpPr>
          <p:spPr bwMode="auto">
            <a:xfrm flipH="1">
              <a:off x="847" y="2389"/>
              <a:ext cx="76" cy="95"/>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1" name="Line 75"/>
            <p:cNvSpPr>
              <a:spLocks noChangeShapeType="1"/>
            </p:cNvSpPr>
            <p:nvPr/>
          </p:nvSpPr>
          <p:spPr bwMode="auto">
            <a:xfrm>
              <a:off x="799" y="2370"/>
              <a:ext cx="38" cy="121"/>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2" name="Line 76"/>
            <p:cNvSpPr>
              <a:spLocks noChangeShapeType="1"/>
            </p:cNvSpPr>
            <p:nvPr/>
          </p:nvSpPr>
          <p:spPr bwMode="auto">
            <a:xfrm flipH="1" flipV="1">
              <a:off x="791" y="2358"/>
              <a:ext cx="132" cy="34"/>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3" name="Line 77"/>
            <p:cNvSpPr>
              <a:spLocks noChangeShapeType="1"/>
            </p:cNvSpPr>
            <p:nvPr/>
          </p:nvSpPr>
          <p:spPr bwMode="auto">
            <a:xfrm flipH="1" flipV="1">
              <a:off x="1194" y="2192"/>
              <a:ext cx="121" cy="28"/>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4" name="Line 78"/>
            <p:cNvSpPr>
              <a:spLocks noChangeShapeType="1"/>
            </p:cNvSpPr>
            <p:nvPr/>
          </p:nvSpPr>
          <p:spPr bwMode="auto">
            <a:xfrm flipH="1">
              <a:off x="1242" y="2220"/>
              <a:ext cx="76" cy="77"/>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5" name="Line 79"/>
            <p:cNvSpPr>
              <a:spLocks noChangeShapeType="1"/>
            </p:cNvSpPr>
            <p:nvPr/>
          </p:nvSpPr>
          <p:spPr bwMode="auto">
            <a:xfrm flipH="1" flipV="1">
              <a:off x="1187" y="2192"/>
              <a:ext cx="57" cy="119"/>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76" name="Freeform 80"/>
            <p:cNvSpPr>
              <a:spLocks/>
            </p:cNvSpPr>
            <p:nvPr/>
          </p:nvSpPr>
          <p:spPr bwMode="auto">
            <a:xfrm>
              <a:off x="1074" y="2032"/>
              <a:ext cx="209" cy="189"/>
            </a:xfrm>
            <a:custGeom>
              <a:avLst/>
              <a:gdLst>
                <a:gd name="T0" fmla="*/ 0 w 209"/>
                <a:gd name="T1" fmla="*/ 0 h 189"/>
                <a:gd name="T2" fmla="*/ 84 w 209"/>
                <a:gd name="T3" fmla="*/ 13 h 189"/>
                <a:gd name="T4" fmla="*/ 120 w 209"/>
                <a:gd name="T5" fmla="*/ 29 h 189"/>
                <a:gd name="T6" fmla="*/ 146 w 209"/>
                <a:gd name="T7" fmla="*/ 58 h 189"/>
                <a:gd name="T8" fmla="*/ 185 w 209"/>
                <a:gd name="T9" fmla="*/ 100 h 189"/>
                <a:gd name="T10" fmla="*/ 208 w 209"/>
                <a:gd name="T11" fmla="*/ 156 h 189"/>
                <a:gd name="T12" fmla="*/ 208 w 209"/>
                <a:gd name="T13" fmla="*/ 188 h 189"/>
                <a:gd name="T14" fmla="*/ 149 w 209"/>
                <a:gd name="T15" fmla="*/ 178 h 189"/>
                <a:gd name="T16" fmla="*/ 143 w 209"/>
                <a:gd name="T17" fmla="*/ 139 h 189"/>
                <a:gd name="T18" fmla="*/ 127 w 209"/>
                <a:gd name="T19" fmla="*/ 103 h 189"/>
                <a:gd name="T20" fmla="*/ 104 w 209"/>
                <a:gd name="T21" fmla="*/ 65 h 189"/>
                <a:gd name="T22" fmla="*/ 71 w 209"/>
                <a:gd name="T23" fmla="*/ 36 h 189"/>
                <a:gd name="T24" fmla="*/ 29 w 209"/>
                <a:gd name="T25" fmla="*/ 19 h 189"/>
                <a:gd name="T26" fmla="*/ 0 w 209"/>
                <a:gd name="T27" fmla="*/ 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9"/>
                <a:gd name="T43" fmla="*/ 0 h 189"/>
                <a:gd name="T44" fmla="*/ 209 w 209"/>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9" h="189">
                  <a:moveTo>
                    <a:pt x="0" y="0"/>
                  </a:moveTo>
                  <a:lnTo>
                    <a:pt x="84" y="13"/>
                  </a:lnTo>
                  <a:lnTo>
                    <a:pt x="120" y="29"/>
                  </a:lnTo>
                  <a:lnTo>
                    <a:pt x="146" y="58"/>
                  </a:lnTo>
                  <a:lnTo>
                    <a:pt x="185" y="100"/>
                  </a:lnTo>
                  <a:lnTo>
                    <a:pt x="208" y="156"/>
                  </a:lnTo>
                  <a:lnTo>
                    <a:pt x="208" y="188"/>
                  </a:lnTo>
                  <a:lnTo>
                    <a:pt x="149" y="178"/>
                  </a:lnTo>
                  <a:lnTo>
                    <a:pt x="143" y="139"/>
                  </a:lnTo>
                  <a:lnTo>
                    <a:pt x="127" y="103"/>
                  </a:lnTo>
                  <a:lnTo>
                    <a:pt x="104" y="65"/>
                  </a:lnTo>
                  <a:lnTo>
                    <a:pt x="71" y="36"/>
                  </a:lnTo>
                  <a:lnTo>
                    <a:pt x="29" y="19"/>
                  </a:lnTo>
                  <a:lnTo>
                    <a:pt x="0"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77" name="Freeform 81"/>
            <p:cNvSpPr>
              <a:spLocks/>
            </p:cNvSpPr>
            <p:nvPr/>
          </p:nvSpPr>
          <p:spPr bwMode="auto">
            <a:xfrm>
              <a:off x="1201" y="2200"/>
              <a:ext cx="101" cy="92"/>
            </a:xfrm>
            <a:custGeom>
              <a:avLst/>
              <a:gdLst>
                <a:gd name="T0" fmla="*/ 100 w 101"/>
                <a:gd name="T1" fmla="*/ 19 h 92"/>
                <a:gd name="T2" fmla="*/ 42 w 101"/>
                <a:gd name="T3" fmla="*/ 91 h 92"/>
                <a:gd name="T4" fmla="*/ 0 w 101"/>
                <a:gd name="T5" fmla="*/ 0 h 92"/>
                <a:gd name="T6" fmla="*/ 100 w 101"/>
                <a:gd name="T7" fmla="*/ 19 h 92"/>
                <a:gd name="T8" fmla="*/ 0 60000 65536"/>
                <a:gd name="T9" fmla="*/ 0 60000 65536"/>
                <a:gd name="T10" fmla="*/ 0 60000 65536"/>
                <a:gd name="T11" fmla="*/ 0 60000 65536"/>
                <a:gd name="T12" fmla="*/ 0 w 101"/>
                <a:gd name="T13" fmla="*/ 0 h 92"/>
                <a:gd name="T14" fmla="*/ 101 w 101"/>
                <a:gd name="T15" fmla="*/ 92 h 92"/>
              </a:gdLst>
              <a:ahLst/>
              <a:cxnLst>
                <a:cxn ang="T8">
                  <a:pos x="T0" y="T1"/>
                </a:cxn>
                <a:cxn ang="T9">
                  <a:pos x="T2" y="T3"/>
                </a:cxn>
                <a:cxn ang="T10">
                  <a:pos x="T4" y="T5"/>
                </a:cxn>
                <a:cxn ang="T11">
                  <a:pos x="T6" y="T7"/>
                </a:cxn>
              </a:cxnLst>
              <a:rect l="T12" t="T13" r="T14" b="T15"/>
              <a:pathLst>
                <a:path w="101" h="92">
                  <a:moveTo>
                    <a:pt x="100" y="19"/>
                  </a:moveTo>
                  <a:lnTo>
                    <a:pt x="42" y="91"/>
                  </a:lnTo>
                  <a:lnTo>
                    <a:pt x="0" y="0"/>
                  </a:lnTo>
                  <a:lnTo>
                    <a:pt x="100" y="19"/>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78" name="Freeform 82"/>
            <p:cNvSpPr>
              <a:spLocks/>
            </p:cNvSpPr>
            <p:nvPr/>
          </p:nvSpPr>
          <p:spPr bwMode="auto">
            <a:xfrm>
              <a:off x="802" y="2368"/>
              <a:ext cx="109" cy="115"/>
            </a:xfrm>
            <a:custGeom>
              <a:avLst/>
              <a:gdLst>
                <a:gd name="T0" fmla="*/ 108 w 109"/>
                <a:gd name="T1" fmla="*/ 23 h 115"/>
                <a:gd name="T2" fmla="*/ 0 w 109"/>
                <a:gd name="T3" fmla="*/ 0 h 115"/>
                <a:gd name="T4" fmla="*/ 39 w 109"/>
                <a:gd name="T5" fmla="*/ 114 h 115"/>
                <a:gd name="T6" fmla="*/ 108 w 109"/>
                <a:gd name="T7" fmla="*/ 23 h 115"/>
                <a:gd name="T8" fmla="*/ 0 60000 65536"/>
                <a:gd name="T9" fmla="*/ 0 60000 65536"/>
                <a:gd name="T10" fmla="*/ 0 60000 65536"/>
                <a:gd name="T11" fmla="*/ 0 60000 65536"/>
                <a:gd name="T12" fmla="*/ 0 w 109"/>
                <a:gd name="T13" fmla="*/ 0 h 115"/>
                <a:gd name="T14" fmla="*/ 109 w 109"/>
                <a:gd name="T15" fmla="*/ 115 h 115"/>
              </a:gdLst>
              <a:ahLst/>
              <a:cxnLst>
                <a:cxn ang="T8">
                  <a:pos x="T0" y="T1"/>
                </a:cxn>
                <a:cxn ang="T9">
                  <a:pos x="T2" y="T3"/>
                </a:cxn>
                <a:cxn ang="T10">
                  <a:pos x="T4" y="T5"/>
                </a:cxn>
                <a:cxn ang="T11">
                  <a:pos x="T6" y="T7"/>
                </a:cxn>
              </a:cxnLst>
              <a:rect l="T12" t="T13" r="T14" b="T15"/>
              <a:pathLst>
                <a:path w="109" h="115">
                  <a:moveTo>
                    <a:pt x="108" y="23"/>
                  </a:moveTo>
                  <a:lnTo>
                    <a:pt x="0" y="0"/>
                  </a:lnTo>
                  <a:lnTo>
                    <a:pt x="39" y="114"/>
                  </a:lnTo>
                  <a:lnTo>
                    <a:pt x="108" y="23"/>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79" name="Freeform 83"/>
            <p:cNvSpPr>
              <a:spLocks/>
            </p:cNvSpPr>
            <p:nvPr/>
          </p:nvSpPr>
          <p:spPr bwMode="auto">
            <a:xfrm>
              <a:off x="829" y="2032"/>
              <a:ext cx="221" cy="370"/>
            </a:xfrm>
            <a:custGeom>
              <a:avLst/>
              <a:gdLst>
                <a:gd name="T0" fmla="*/ 220 w 221"/>
                <a:gd name="T1" fmla="*/ 0 h 370"/>
                <a:gd name="T2" fmla="*/ 168 w 221"/>
                <a:gd name="T3" fmla="*/ 0 h 370"/>
                <a:gd name="T4" fmla="*/ 136 w 221"/>
                <a:gd name="T5" fmla="*/ 16 h 370"/>
                <a:gd name="T6" fmla="*/ 103 w 221"/>
                <a:gd name="T7" fmla="*/ 36 h 370"/>
                <a:gd name="T8" fmla="*/ 75 w 221"/>
                <a:gd name="T9" fmla="*/ 65 h 370"/>
                <a:gd name="T10" fmla="*/ 52 w 221"/>
                <a:gd name="T11" fmla="*/ 103 h 370"/>
                <a:gd name="T12" fmla="*/ 26 w 221"/>
                <a:gd name="T13" fmla="*/ 162 h 370"/>
                <a:gd name="T14" fmla="*/ 13 w 221"/>
                <a:gd name="T15" fmla="*/ 201 h 370"/>
                <a:gd name="T16" fmla="*/ 9 w 221"/>
                <a:gd name="T17" fmla="*/ 243 h 370"/>
                <a:gd name="T18" fmla="*/ 0 w 221"/>
                <a:gd name="T19" fmla="*/ 311 h 370"/>
                <a:gd name="T20" fmla="*/ 0 w 221"/>
                <a:gd name="T21" fmla="*/ 356 h 370"/>
                <a:gd name="T22" fmla="*/ 52 w 221"/>
                <a:gd name="T23" fmla="*/ 369 h 370"/>
                <a:gd name="T24" fmla="*/ 62 w 221"/>
                <a:gd name="T25" fmla="*/ 259 h 370"/>
                <a:gd name="T26" fmla="*/ 78 w 221"/>
                <a:gd name="T27" fmla="*/ 188 h 370"/>
                <a:gd name="T28" fmla="*/ 103 w 221"/>
                <a:gd name="T29" fmla="*/ 123 h 370"/>
                <a:gd name="T30" fmla="*/ 126 w 221"/>
                <a:gd name="T31" fmla="*/ 81 h 370"/>
                <a:gd name="T32" fmla="*/ 162 w 221"/>
                <a:gd name="T33" fmla="*/ 39 h 370"/>
                <a:gd name="T34" fmla="*/ 194 w 221"/>
                <a:gd name="T35" fmla="*/ 19 h 370"/>
                <a:gd name="T36" fmla="*/ 220 w 221"/>
                <a:gd name="T37" fmla="*/ 0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370"/>
                <a:gd name="T59" fmla="*/ 221 w 221"/>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370">
                  <a:moveTo>
                    <a:pt x="220" y="0"/>
                  </a:moveTo>
                  <a:lnTo>
                    <a:pt x="168" y="0"/>
                  </a:lnTo>
                  <a:lnTo>
                    <a:pt x="136" y="16"/>
                  </a:lnTo>
                  <a:lnTo>
                    <a:pt x="103" y="36"/>
                  </a:lnTo>
                  <a:lnTo>
                    <a:pt x="75" y="65"/>
                  </a:lnTo>
                  <a:lnTo>
                    <a:pt x="52" y="103"/>
                  </a:lnTo>
                  <a:lnTo>
                    <a:pt x="26" y="162"/>
                  </a:lnTo>
                  <a:lnTo>
                    <a:pt x="13" y="201"/>
                  </a:lnTo>
                  <a:lnTo>
                    <a:pt x="9" y="243"/>
                  </a:lnTo>
                  <a:lnTo>
                    <a:pt x="0" y="311"/>
                  </a:lnTo>
                  <a:lnTo>
                    <a:pt x="0" y="356"/>
                  </a:lnTo>
                  <a:lnTo>
                    <a:pt x="52" y="369"/>
                  </a:lnTo>
                  <a:lnTo>
                    <a:pt x="62" y="259"/>
                  </a:lnTo>
                  <a:lnTo>
                    <a:pt x="78" y="188"/>
                  </a:lnTo>
                  <a:lnTo>
                    <a:pt x="103" y="123"/>
                  </a:lnTo>
                  <a:lnTo>
                    <a:pt x="126" y="81"/>
                  </a:lnTo>
                  <a:lnTo>
                    <a:pt x="162" y="39"/>
                  </a:lnTo>
                  <a:lnTo>
                    <a:pt x="194" y="19"/>
                  </a:lnTo>
                  <a:lnTo>
                    <a:pt x="220"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80" name="Arc 84"/>
            <p:cNvSpPr>
              <a:spLocks/>
            </p:cNvSpPr>
            <p:nvPr/>
          </p:nvSpPr>
          <p:spPr bwMode="auto">
            <a:xfrm rot="-5400000">
              <a:off x="817" y="2107"/>
              <a:ext cx="347" cy="200"/>
            </a:xfrm>
            <a:custGeom>
              <a:avLst/>
              <a:gdLst>
                <a:gd name="T0" fmla="*/ 0 w 21662"/>
                <a:gd name="T1" fmla="*/ 0 h 21600"/>
                <a:gd name="T2" fmla="*/ 0 w 21662"/>
                <a:gd name="T3" fmla="*/ 0 h 21600"/>
                <a:gd name="T4" fmla="*/ 0 w 21662"/>
                <a:gd name="T5" fmla="*/ 0 h 21600"/>
                <a:gd name="T6" fmla="*/ 0 60000 65536"/>
                <a:gd name="T7" fmla="*/ 0 60000 65536"/>
                <a:gd name="T8" fmla="*/ 0 60000 65536"/>
                <a:gd name="T9" fmla="*/ 0 w 21662"/>
                <a:gd name="T10" fmla="*/ 0 h 21600"/>
                <a:gd name="T11" fmla="*/ 21662 w 21662"/>
                <a:gd name="T12" fmla="*/ 21600 h 21600"/>
              </a:gdLst>
              <a:ahLst/>
              <a:cxnLst>
                <a:cxn ang="T6">
                  <a:pos x="T0" y="T1"/>
                </a:cxn>
                <a:cxn ang="T7">
                  <a:pos x="T2" y="T3"/>
                </a:cxn>
                <a:cxn ang="T8">
                  <a:pos x="T4" y="T5"/>
                </a:cxn>
              </a:cxnLst>
              <a:rect l="T9" t="T10" r="T11" b="T12"/>
              <a:pathLst>
                <a:path w="21662" h="21600" fill="none" extrusionOk="0">
                  <a:moveTo>
                    <a:pt x="0" y="0"/>
                  </a:moveTo>
                  <a:cubicBezTo>
                    <a:pt x="20" y="0"/>
                    <a:pt x="41" y="-1"/>
                    <a:pt x="62" y="0"/>
                  </a:cubicBezTo>
                  <a:cubicBezTo>
                    <a:pt x="11949" y="0"/>
                    <a:pt x="21602" y="9604"/>
                    <a:pt x="21661" y="21492"/>
                  </a:cubicBezTo>
                </a:path>
                <a:path w="21662" h="21600" stroke="0" extrusionOk="0">
                  <a:moveTo>
                    <a:pt x="0" y="0"/>
                  </a:moveTo>
                  <a:cubicBezTo>
                    <a:pt x="20" y="0"/>
                    <a:pt x="41" y="-1"/>
                    <a:pt x="62" y="0"/>
                  </a:cubicBezTo>
                  <a:cubicBezTo>
                    <a:pt x="11949" y="0"/>
                    <a:pt x="21602" y="9604"/>
                    <a:pt x="21661" y="21492"/>
                  </a:cubicBezTo>
                  <a:lnTo>
                    <a:pt x="62"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81" name="Line 85"/>
            <p:cNvSpPr>
              <a:spLocks noChangeShapeType="1"/>
            </p:cNvSpPr>
            <p:nvPr/>
          </p:nvSpPr>
          <p:spPr bwMode="auto">
            <a:xfrm>
              <a:off x="828" y="2376"/>
              <a:ext cx="0" cy="8"/>
            </a:xfrm>
            <a:prstGeom prst="line">
              <a:avLst/>
            </a:prstGeom>
            <a:noFill/>
            <a:ln w="12700">
              <a:solidFill>
                <a:srgbClr val="FFFFFF"/>
              </a:solidFill>
              <a:round/>
              <a:headEnd/>
              <a:tailEnd/>
            </a:ln>
          </p:spPr>
          <p:txBody>
            <a:bodyPr wrap="none" anchor="ctr"/>
            <a:lstStyle/>
            <a:p>
              <a:endParaRPr lang="en-GB" b="1">
                <a:latin typeface="Arial" pitchFamily="34" charset="0"/>
                <a:cs typeface="Arial" pitchFamily="34" charset="0"/>
              </a:endParaRPr>
            </a:p>
          </p:txBody>
        </p:sp>
        <p:sp>
          <p:nvSpPr>
            <p:cNvPr id="28782" name="Line 86"/>
            <p:cNvSpPr>
              <a:spLocks noChangeShapeType="1"/>
            </p:cNvSpPr>
            <p:nvPr/>
          </p:nvSpPr>
          <p:spPr bwMode="auto">
            <a:xfrm>
              <a:off x="1719" y="3265"/>
              <a:ext cx="15" cy="47"/>
            </a:xfrm>
            <a:prstGeom prst="line">
              <a:avLst/>
            </a:prstGeom>
            <a:noFill/>
            <a:ln w="12700">
              <a:solidFill>
                <a:srgbClr val="FFFFFF"/>
              </a:solidFill>
              <a:round/>
              <a:headEnd/>
              <a:tailEnd/>
            </a:ln>
          </p:spPr>
          <p:txBody>
            <a:bodyPr wrap="none" anchor="ctr"/>
            <a:lstStyle/>
            <a:p>
              <a:endParaRPr lang="en-GB" b="1">
                <a:latin typeface="Arial" pitchFamily="34" charset="0"/>
                <a:cs typeface="Arial" pitchFamily="34" charset="0"/>
              </a:endParaRPr>
            </a:p>
          </p:txBody>
        </p:sp>
        <p:sp>
          <p:nvSpPr>
            <p:cNvPr id="28783" name="Line 87"/>
            <p:cNvSpPr>
              <a:spLocks noChangeShapeType="1"/>
            </p:cNvSpPr>
            <p:nvPr/>
          </p:nvSpPr>
          <p:spPr bwMode="auto">
            <a:xfrm flipH="1">
              <a:off x="838" y="2380"/>
              <a:ext cx="95" cy="115"/>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grpSp>
          <p:nvGrpSpPr>
            <p:cNvPr id="3" name="Group 88"/>
            <p:cNvGrpSpPr>
              <a:grpSpLocks/>
            </p:cNvGrpSpPr>
            <p:nvPr/>
          </p:nvGrpSpPr>
          <p:grpSpPr bwMode="auto">
            <a:xfrm>
              <a:off x="226" y="1543"/>
              <a:ext cx="1405" cy="824"/>
              <a:chOff x="226" y="1556"/>
              <a:chExt cx="1405" cy="824"/>
            </a:xfrm>
          </p:grpSpPr>
          <p:grpSp>
            <p:nvGrpSpPr>
              <p:cNvPr id="4" name="Group 89"/>
              <p:cNvGrpSpPr>
                <a:grpSpLocks/>
              </p:cNvGrpSpPr>
              <p:nvPr/>
            </p:nvGrpSpPr>
            <p:grpSpPr bwMode="auto">
              <a:xfrm>
                <a:off x="824" y="2031"/>
                <a:ext cx="394" cy="349"/>
                <a:chOff x="824" y="2031"/>
                <a:chExt cx="394" cy="349"/>
              </a:xfrm>
            </p:grpSpPr>
            <p:sp>
              <p:nvSpPr>
                <p:cNvPr id="28789" name="Arc 90"/>
                <p:cNvSpPr>
                  <a:spLocks/>
                </p:cNvSpPr>
                <p:nvPr/>
              </p:nvSpPr>
              <p:spPr bwMode="auto">
                <a:xfrm rot="-5400000">
                  <a:off x="746" y="2109"/>
                  <a:ext cx="349" cy="19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5" y="0"/>
                        <a:pt x="21538" y="9602"/>
                        <a:pt x="21599" y="21488"/>
                      </a:cubicBezTo>
                    </a:path>
                    <a:path w="21600" h="21600" stroke="0" extrusionOk="0">
                      <a:moveTo>
                        <a:pt x="-1" y="0"/>
                      </a:moveTo>
                      <a:cubicBezTo>
                        <a:pt x="11885" y="0"/>
                        <a:pt x="21538" y="9602"/>
                        <a:pt x="21599" y="21488"/>
                      </a:cubicBezTo>
                      <a:lnTo>
                        <a:pt x="0"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90" name="Arc 91"/>
                <p:cNvSpPr>
                  <a:spLocks/>
                </p:cNvSpPr>
                <p:nvPr/>
              </p:nvSpPr>
              <p:spPr bwMode="auto">
                <a:xfrm rot="60000">
                  <a:off x="1021" y="2035"/>
                  <a:ext cx="197" cy="201"/>
                </a:xfrm>
                <a:custGeom>
                  <a:avLst/>
                  <a:gdLst>
                    <a:gd name="T0" fmla="*/ 0 w 21250"/>
                    <a:gd name="T1" fmla="*/ 0 h 21600"/>
                    <a:gd name="T2" fmla="*/ 0 w 21250"/>
                    <a:gd name="T3" fmla="*/ 0 h 21600"/>
                    <a:gd name="T4" fmla="*/ 0 w 21250"/>
                    <a:gd name="T5" fmla="*/ 0 h 21600"/>
                    <a:gd name="T6" fmla="*/ 0 60000 65536"/>
                    <a:gd name="T7" fmla="*/ 0 60000 65536"/>
                    <a:gd name="T8" fmla="*/ 0 60000 65536"/>
                    <a:gd name="T9" fmla="*/ 0 w 21250"/>
                    <a:gd name="T10" fmla="*/ 0 h 21600"/>
                    <a:gd name="T11" fmla="*/ 21250 w 21250"/>
                    <a:gd name="T12" fmla="*/ 21600 h 21600"/>
                  </a:gdLst>
                  <a:ahLst/>
                  <a:cxnLst>
                    <a:cxn ang="T6">
                      <a:pos x="T0" y="T1"/>
                    </a:cxn>
                    <a:cxn ang="T7">
                      <a:pos x="T2" y="T3"/>
                    </a:cxn>
                    <a:cxn ang="T8">
                      <a:pos x="T4" y="T5"/>
                    </a:cxn>
                  </a:cxnLst>
                  <a:rect l="T9" t="T10" r="T11" b="T12"/>
                  <a:pathLst>
                    <a:path w="21250" h="21600" fill="none" extrusionOk="0">
                      <a:moveTo>
                        <a:pt x="0" y="0"/>
                      </a:moveTo>
                      <a:cubicBezTo>
                        <a:pt x="36" y="0"/>
                        <a:pt x="72" y="-1"/>
                        <a:pt x="108" y="0"/>
                      </a:cubicBezTo>
                      <a:cubicBezTo>
                        <a:pt x="10332" y="0"/>
                        <a:pt x="19156" y="7168"/>
                        <a:pt x="21250" y="17176"/>
                      </a:cubicBezTo>
                    </a:path>
                    <a:path w="21250" h="21600" stroke="0" extrusionOk="0">
                      <a:moveTo>
                        <a:pt x="0" y="0"/>
                      </a:moveTo>
                      <a:cubicBezTo>
                        <a:pt x="36" y="0"/>
                        <a:pt x="72" y="-1"/>
                        <a:pt x="108" y="0"/>
                      </a:cubicBezTo>
                      <a:cubicBezTo>
                        <a:pt x="10332" y="0"/>
                        <a:pt x="19156" y="7168"/>
                        <a:pt x="21250" y="17176"/>
                      </a:cubicBezTo>
                      <a:lnTo>
                        <a:pt x="108"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grpSp>
          <p:sp>
            <p:nvSpPr>
              <p:cNvPr id="28786" name="Line 92"/>
              <p:cNvSpPr>
                <a:spLocks noChangeShapeType="1"/>
              </p:cNvSpPr>
              <p:nvPr/>
            </p:nvSpPr>
            <p:spPr bwMode="auto">
              <a:xfrm>
                <a:off x="743" y="2146"/>
                <a:ext cx="84" cy="14"/>
              </a:xfrm>
              <a:prstGeom prst="line">
                <a:avLst/>
              </a:prstGeom>
              <a:noFill/>
              <a:ln w="254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87" name="Rectangle 93"/>
              <p:cNvSpPr>
                <a:spLocks noChangeArrowheads="1"/>
              </p:cNvSpPr>
              <p:nvPr/>
            </p:nvSpPr>
            <p:spPr bwMode="auto">
              <a:xfrm>
                <a:off x="634" y="1556"/>
                <a:ext cx="769" cy="289"/>
              </a:xfrm>
              <a:prstGeom prst="rect">
                <a:avLst/>
              </a:prstGeom>
              <a:noFill/>
              <a:ln w="12700">
                <a:noFill/>
                <a:miter lim="800000"/>
                <a:headEnd/>
                <a:tailEnd/>
              </a:ln>
            </p:spPr>
            <p:txBody>
              <a:bodyPr lIns="90488" tIns="44450" rIns="90488" bIns="44450">
                <a:spAutoFit/>
              </a:bodyPr>
              <a:lstStyle/>
              <a:p>
                <a:pPr defTabSz="762000" eaLnBrk="0" hangingPunct="0"/>
                <a:r>
                  <a:rPr lang="en-GB" sz="2400" b="1" u="sng" dirty="0">
                    <a:solidFill>
                      <a:srgbClr val="FAFD00"/>
                    </a:solidFill>
                    <a:latin typeface="Arial" pitchFamily="34" charset="0"/>
                    <a:cs typeface="Arial" pitchFamily="34" charset="0"/>
                  </a:rPr>
                  <a:t>Pitch</a:t>
                </a:r>
              </a:p>
            </p:txBody>
          </p:sp>
          <p:sp>
            <p:nvSpPr>
              <p:cNvPr id="28788" name="Rectangle 94"/>
              <p:cNvSpPr>
                <a:spLocks noChangeArrowheads="1"/>
              </p:cNvSpPr>
              <p:nvPr/>
            </p:nvSpPr>
            <p:spPr bwMode="auto">
              <a:xfrm>
                <a:off x="226" y="1783"/>
                <a:ext cx="1405" cy="289"/>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latin typeface="Arial" pitchFamily="34" charset="0"/>
                    <a:cs typeface="Arial" pitchFamily="34" charset="0"/>
                  </a:rPr>
                  <a:t>(Longitudinal)</a:t>
                </a:r>
              </a:p>
            </p:txBody>
          </p:sp>
        </p:grpSp>
      </p:grpSp>
      <p:sp>
        <p:nvSpPr>
          <p:cNvPr id="28675" name="Rectangle 2"/>
          <p:cNvSpPr>
            <a:spLocks noChangeArrowheads="1"/>
          </p:cNvSpPr>
          <p:nvPr/>
        </p:nvSpPr>
        <p:spPr bwMode="auto">
          <a:xfrm>
            <a:off x="0" y="404664"/>
            <a:ext cx="9144000" cy="766877"/>
          </a:xfrm>
          <a:prstGeom prst="rect">
            <a:avLst/>
          </a:prstGeom>
          <a:noFill/>
          <a:ln w="12700">
            <a:noFill/>
            <a:miter lim="800000"/>
            <a:headEnd/>
            <a:tailEnd/>
          </a:ln>
        </p:spPr>
        <p:txBody>
          <a:bodyPr wrap="square" lIns="90488" tIns="44450" rIns="90488" bIns="44450">
            <a:spAutoFit/>
          </a:bodyPr>
          <a:lstStyle/>
          <a:p>
            <a:pPr algn="ctr" defTabSz="762000" eaLnBrk="0" hangingPunct="0"/>
            <a:r>
              <a:rPr lang="en-GB" sz="4400" b="1" dirty="0">
                <a:solidFill>
                  <a:srgbClr val="FFFF00"/>
                </a:solidFill>
              </a:rPr>
              <a:t>Planes of </a:t>
            </a:r>
            <a:r>
              <a:rPr lang="en-GB" sz="4400" b="1" dirty="0" smtClean="0">
                <a:solidFill>
                  <a:srgbClr val="FFFF00"/>
                </a:solidFill>
              </a:rPr>
              <a:t>stabilisation</a:t>
            </a:r>
            <a:endParaRPr lang="en-GB" sz="4400" b="1" dirty="0">
              <a:solidFill>
                <a:srgbClr val="FFFF00"/>
              </a:solidFill>
            </a:endParaRPr>
          </a:p>
        </p:txBody>
      </p:sp>
      <p:grpSp>
        <p:nvGrpSpPr>
          <p:cNvPr id="5" name="Group 3"/>
          <p:cNvGrpSpPr>
            <a:grpSpLocks/>
          </p:cNvGrpSpPr>
          <p:nvPr/>
        </p:nvGrpSpPr>
        <p:grpSpPr bwMode="auto">
          <a:xfrm>
            <a:off x="2862263" y="2963863"/>
            <a:ext cx="3405187" cy="1630362"/>
            <a:chOff x="1803" y="1867"/>
            <a:chExt cx="2145" cy="1027"/>
          </a:xfrm>
        </p:grpSpPr>
        <p:sp>
          <p:nvSpPr>
            <p:cNvPr id="28736" name="Freeform 4"/>
            <p:cNvSpPr>
              <a:spLocks/>
            </p:cNvSpPr>
            <p:nvPr/>
          </p:nvSpPr>
          <p:spPr bwMode="auto">
            <a:xfrm>
              <a:off x="3060" y="2173"/>
              <a:ext cx="378" cy="124"/>
            </a:xfrm>
            <a:custGeom>
              <a:avLst/>
              <a:gdLst>
                <a:gd name="T0" fmla="*/ 100 w 378"/>
                <a:gd name="T1" fmla="*/ 0 h 124"/>
                <a:gd name="T2" fmla="*/ 87 w 378"/>
                <a:gd name="T3" fmla="*/ 5 h 124"/>
                <a:gd name="T4" fmla="*/ 74 w 378"/>
                <a:gd name="T5" fmla="*/ 7 h 124"/>
                <a:gd name="T6" fmla="*/ 61 w 378"/>
                <a:gd name="T7" fmla="*/ 9 h 124"/>
                <a:gd name="T8" fmla="*/ 49 w 378"/>
                <a:gd name="T9" fmla="*/ 12 h 124"/>
                <a:gd name="T10" fmla="*/ 37 w 378"/>
                <a:gd name="T11" fmla="*/ 15 h 124"/>
                <a:gd name="T12" fmla="*/ 23 w 378"/>
                <a:gd name="T13" fmla="*/ 20 h 124"/>
                <a:gd name="T14" fmla="*/ 12 w 378"/>
                <a:gd name="T15" fmla="*/ 28 h 124"/>
                <a:gd name="T16" fmla="*/ 0 w 378"/>
                <a:gd name="T17" fmla="*/ 39 h 124"/>
                <a:gd name="T18" fmla="*/ 2 w 378"/>
                <a:gd name="T19" fmla="*/ 41 h 124"/>
                <a:gd name="T20" fmla="*/ 7 w 378"/>
                <a:gd name="T21" fmla="*/ 43 h 124"/>
                <a:gd name="T22" fmla="*/ 16 w 378"/>
                <a:gd name="T23" fmla="*/ 47 h 124"/>
                <a:gd name="T24" fmla="*/ 27 w 378"/>
                <a:gd name="T25" fmla="*/ 53 h 124"/>
                <a:gd name="T26" fmla="*/ 40 w 378"/>
                <a:gd name="T27" fmla="*/ 60 h 124"/>
                <a:gd name="T28" fmla="*/ 55 w 378"/>
                <a:gd name="T29" fmla="*/ 68 h 124"/>
                <a:gd name="T30" fmla="*/ 71 w 378"/>
                <a:gd name="T31" fmla="*/ 76 h 124"/>
                <a:gd name="T32" fmla="*/ 88 w 378"/>
                <a:gd name="T33" fmla="*/ 84 h 124"/>
                <a:gd name="T34" fmla="*/ 104 w 378"/>
                <a:gd name="T35" fmla="*/ 92 h 124"/>
                <a:gd name="T36" fmla="*/ 120 w 378"/>
                <a:gd name="T37" fmla="*/ 100 h 124"/>
                <a:gd name="T38" fmla="*/ 135 w 378"/>
                <a:gd name="T39" fmla="*/ 107 h 124"/>
                <a:gd name="T40" fmla="*/ 149 w 378"/>
                <a:gd name="T41" fmla="*/ 113 h 124"/>
                <a:gd name="T42" fmla="*/ 161 w 378"/>
                <a:gd name="T43" fmla="*/ 118 h 124"/>
                <a:gd name="T44" fmla="*/ 170 w 378"/>
                <a:gd name="T45" fmla="*/ 122 h 124"/>
                <a:gd name="T46" fmla="*/ 177 w 378"/>
                <a:gd name="T47" fmla="*/ 123 h 124"/>
                <a:gd name="T48" fmla="*/ 180 w 378"/>
                <a:gd name="T49" fmla="*/ 123 h 124"/>
                <a:gd name="T50" fmla="*/ 183 w 378"/>
                <a:gd name="T51" fmla="*/ 121 h 124"/>
                <a:gd name="T52" fmla="*/ 190 w 378"/>
                <a:gd name="T53" fmla="*/ 117 h 124"/>
                <a:gd name="T54" fmla="*/ 201 w 378"/>
                <a:gd name="T55" fmla="*/ 111 h 124"/>
                <a:gd name="T56" fmla="*/ 214 w 378"/>
                <a:gd name="T57" fmla="*/ 104 h 124"/>
                <a:gd name="T58" fmla="*/ 230 w 378"/>
                <a:gd name="T59" fmla="*/ 96 h 124"/>
                <a:gd name="T60" fmla="*/ 247 w 378"/>
                <a:gd name="T61" fmla="*/ 88 h 124"/>
                <a:gd name="T62" fmla="*/ 266 w 378"/>
                <a:gd name="T63" fmla="*/ 78 h 124"/>
                <a:gd name="T64" fmla="*/ 284 w 378"/>
                <a:gd name="T65" fmla="*/ 69 h 124"/>
                <a:gd name="T66" fmla="*/ 303 w 378"/>
                <a:gd name="T67" fmla="*/ 60 h 124"/>
                <a:gd name="T68" fmla="*/ 320 w 378"/>
                <a:gd name="T69" fmla="*/ 51 h 124"/>
                <a:gd name="T70" fmla="*/ 337 w 378"/>
                <a:gd name="T71" fmla="*/ 43 h 124"/>
                <a:gd name="T72" fmla="*/ 351 w 378"/>
                <a:gd name="T73" fmla="*/ 36 h 124"/>
                <a:gd name="T74" fmla="*/ 363 w 378"/>
                <a:gd name="T75" fmla="*/ 31 h 124"/>
                <a:gd name="T76" fmla="*/ 372 w 378"/>
                <a:gd name="T77" fmla="*/ 26 h 124"/>
                <a:gd name="T78" fmla="*/ 377 w 378"/>
                <a:gd name="T79" fmla="*/ 23 h 124"/>
                <a:gd name="T80" fmla="*/ 377 w 378"/>
                <a:gd name="T81" fmla="*/ 22 h 124"/>
                <a:gd name="T82" fmla="*/ 372 w 378"/>
                <a:gd name="T83" fmla="*/ 22 h 124"/>
                <a:gd name="T84" fmla="*/ 363 w 378"/>
                <a:gd name="T85" fmla="*/ 22 h 124"/>
                <a:gd name="T86" fmla="*/ 349 w 378"/>
                <a:gd name="T87" fmla="*/ 21 h 124"/>
                <a:gd name="T88" fmla="*/ 331 w 378"/>
                <a:gd name="T89" fmla="*/ 20 h 124"/>
                <a:gd name="T90" fmla="*/ 310 w 378"/>
                <a:gd name="T91" fmla="*/ 18 h 124"/>
                <a:gd name="T92" fmla="*/ 286 w 378"/>
                <a:gd name="T93" fmla="*/ 16 h 124"/>
                <a:gd name="T94" fmla="*/ 262 w 378"/>
                <a:gd name="T95" fmla="*/ 14 h 124"/>
                <a:gd name="T96" fmla="*/ 237 w 378"/>
                <a:gd name="T97" fmla="*/ 12 h 124"/>
                <a:gd name="T98" fmla="*/ 211 w 378"/>
                <a:gd name="T99" fmla="*/ 9 h 124"/>
                <a:gd name="T100" fmla="*/ 187 w 378"/>
                <a:gd name="T101" fmla="*/ 7 h 124"/>
                <a:gd name="T102" fmla="*/ 165 w 378"/>
                <a:gd name="T103" fmla="*/ 6 h 124"/>
                <a:gd name="T104" fmla="*/ 144 w 378"/>
                <a:gd name="T105" fmla="*/ 4 h 124"/>
                <a:gd name="T106" fmla="*/ 127 w 378"/>
                <a:gd name="T107" fmla="*/ 2 h 124"/>
                <a:gd name="T108" fmla="*/ 113 w 378"/>
                <a:gd name="T109" fmla="*/ 1 h 124"/>
                <a:gd name="T110" fmla="*/ 104 w 378"/>
                <a:gd name="T111" fmla="*/ 0 h 124"/>
                <a:gd name="T112" fmla="*/ 100 w 378"/>
                <a:gd name="T113" fmla="*/ 0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8"/>
                <a:gd name="T172" fmla="*/ 0 h 124"/>
                <a:gd name="T173" fmla="*/ 378 w 378"/>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8" h="124">
                  <a:moveTo>
                    <a:pt x="100" y="0"/>
                  </a:moveTo>
                  <a:lnTo>
                    <a:pt x="87" y="5"/>
                  </a:lnTo>
                  <a:lnTo>
                    <a:pt x="74" y="7"/>
                  </a:lnTo>
                  <a:lnTo>
                    <a:pt x="61" y="9"/>
                  </a:lnTo>
                  <a:lnTo>
                    <a:pt x="49" y="12"/>
                  </a:lnTo>
                  <a:lnTo>
                    <a:pt x="37" y="15"/>
                  </a:lnTo>
                  <a:lnTo>
                    <a:pt x="23" y="20"/>
                  </a:lnTo>
                  <a:lnTo>
                    <a:pt x="12" y="28"/>
                  </a:lnTo>
                  <a:lnTo>
                    <a:pt x="0" y="39"/>
                  </a:lnTo>
                  <a:lnTo>
                    <a:pt x="2" y="41"/>
                  </a:lnTo>
                  <a:lnTo>
                    <a:pt x="7" y="43"/>
                  </a:lnTo>
                  <a:lnTo>
                    <a:pt x="16" y="47"/>
                  </a:lnTo>
                  <a:lnTo>
                    <a:pt x="27" y="53"/>
                  </a:lnTo>
                  <a:lnTo>
                    <a:pt x="40" y="60"/>
                  </a:lnTo>
                  <a:lnTo>
                    <a:pt x="55" y="68"/>
                  </a:lnTo>
                  <a:lnTo>
                    <a:pt x="71" y="76"/>
                  </a:lnTo>
                  <a:lnTo>
                    <a:pt x="88" y="84"/>
                  </a:lnTo>
                  <a:lnTo>
                    <a:pt x="104" y="92"/>
                  </a:lnTo>
                  <a:lnTo>
                    <a:pt x="120" y="100"/>
                  </a:lnTo>
                  <a:lnTo>
                    <a:pt x="135" y="107"/>
                  </a:lnTo>
                  <a:lnTo>
                    <a:pt x="149" y="113"/>
                  </a:lnTo>
                  <a:lnTo>
                    <a:pt x="161" y="118"/>
                  </a:lnTo>
                  <a:lnTo>
                    <a:pt x="170" y="122"/>
                  </a:lnTo>
                  <a:lnTo>
                    <a:pt x="177" y="123"/>
                  </a:lnTo>
                  <a:lnTo>
                    <a:pt x="180" y="123"/>
                  </a:lnTo>
                  <a:lnTo>
                    <a:pt x="183" y="121"/>
                  </a:lnTo>
                  <a:lnTo>
                    <a:pt x="190" y="117"/>
                  </a:lnTo>
                  <a:lnTo>
                    <a:pt x="201" y="111"/>
                  </a:lnTo>
                  <a:lnTo>
                    <a:pt x="214" y="104"/>
                  </a:lnTo>
                  <a:lnTo>
                    <a:pt x="230" y="96"/>
                  </a:lnTo>
                  <a:lnTo>
                    <a:pt x="247" y="88"/>
                  </a:lnTo>
                  <a:lnTo>
                    <a:pt x="266" y="78"/>
                  </a:lnTo>
                  <a:lnTo>
                    <a:pt x="284" y="69"/>
                  </a:lnTo>
                  <a:lnTo>
                    <a:pt x="303" y="60"/>
                  </a:lnTo>
                  <a:lnTo>
                    <a:pt x="320" y="51"/>
                  </a:lnTo>
                  <a:lnTo>
                    <a:pt x="337" y="43"/>
                  </a:lnTo>
                  <a:lnTo>
                    <a:pt x="351" y="36"/>
                  </a:lnTo>
                  <a:lnTo>
                    <a:pt x="363" y="31"/>
                  </a:lnTo>
                  <a:lnTo>
                    <a:pt x="372" y="26"/>
                  </a:lnTo>
                  <a:lnTo>
                    <a:pt x="377" y="23"/>
                  </a:lnTo>
                  <a:lnTo>
                    <a:pt x="377" y="22"/>
                  </a:lnTo>
                  <a:lnTo>
                    <a:pt x="372" y="22"/>
                  </a:lnTo>
                  <a:lnTo>
                    <a:pt x="363" y="22"/>
                  </a:lnTo>
                  <a:lnTo>
                    <a:pt x="349" y="21"/>
                  </a:lnTo>
                  <a:lnTo>
                    <a:pt x="331" y="20"/>
                  </a:lnTo>
                  <a:lnTo>
                    <a:pt x="310" y="18"/>
                  </a:lnTo>
                  <a:lnTo>
                    <a:pt x="286" y="16"/>
                  </a:lnTo>
                  <a:lnTo>
                    <a:pt x="262" y="14"/>
                  </a:lnTo>
                  <a:lnTo>
                    <a:pt x="237" y="12"/>
                  </a:lnTo>
                  <a:lnTo>
                    <a:pt x="211" y="9"/>
                  </a:lnTo>
                  <a:lnTo>
                    <a:pt x="187" y="7"/>
                  </a:lnTo>
                  <a:lnTo>
                    <a:pt x="165" y="6"/>
                  </a:lnTo>
                  <a:lnTo>
                    <a:pt x="144" y="4"/>
                  </a:lnTo>
                  <a:lnTo>
                    <a:pt x="127" y="2"/>
                  </a:lnTo>
                  <a:lnTo>
                    <a:pt x="113" y="1"/>
                  </a:lnTo>
                  <a:lnTo>
                    <a:pt x="104" y="0"/>
                  </a:lnTo>
                  <a:lnTo>
                    <a:pt x="100" y="0"/>
                  </a:lnTo>
                </a:path>
              </a:pathLst>
            </a:custGeom>
            <a:solidFill>
              <a:srgbClr val="FF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37" name="Freeform 5"/>
            <p:cNvSpPr>
              <a:spLocks/>
            </p:cNvSpPr>
            <p:nvPr/>
          </p:nvSpPr>
          <p:spPr bwMode="auto">
            <a:xfrm>
              <a:off x="3050" y="2173"/>
              <a:ext cx="388" cy="134"/>
            </a:xfrm>
            <a:custGeom>
              <a:avLst/>
              <a:gdLst>
                <a:gd name="T0" fmla="*/ 103 w 388"/>
                <a:gd name="T1" fmla="*/ 0 h 134"/>
                <a:gd name="T2" fmla="*/ 103 w 388"/>
                <a:gd name="T3" fmla="*/ 0 h 134"/>
                <a:gd name="T4" fmla="*/ 89 w 388"/>
                <a:gd name="T5" fmla="*/ 5 h 134"/>
                <a:gd name="T6" fmla="*/ 76 w 388"/>
                <a:gd name="T7" fmla="*/ 8 h 134"/>
                <a:gd name="T8" fmla="*/ 63 w 388"/>
                <a:gd name="T9" fmla="*/ 10 h 134"/>
                <a:gd name="T10" fmla="*/ 50 w 388"/>
                <a:gd name="T11" fmla="*/ 13 h 134"/>
                <a:gd name="T12" fmla="*/ 38 w 388"/>
                <a:gd name="T13" fmla="*/ 16 h 134"/>
                <a:gd name="T14" fmla="*/ 24 w 388"/>
                <a:gd name="T15" fmla="*/ 22 h 134"/>
                <a:gd name="T16" fmla="*/ 12 w 388"/>
                <a:gd name="T17" fmla="*/ 30 h 134"/>
                <a:gd name="T18" fmla="*/ 0 w 388"/>
                <a:gd name="T19" fmla="*/ 42 h 134"/>
                <a:gd name="T20" fmla="*/ 2 w 388"/>
                <a:gd name="T21" fmla="*/ 44 h 134"/>
                <a:gd name="T22" fmla="*/ 7 w 388"/>
                <a:gd name="T23" fmla="*/ 46 h 134"/>
                <a:gd name="T24" fmla="*/ 16 w 388"/>
                <a:gd name="T25" fmla="*/ 51 h 134"/>
                <a:gd name="T26" fmla="*/ 28 w 388"/>
                <a:gd name="T27" fmla="*/ 57 h 134"/>
                <a:gd name="T28" fmla="*/ 41 w 388"/>
                <a:gd name="T29" fmla="*/ 65 h 134"/>
                <a:gd name="T30" fmla="*/ 56 w 388"/>
                <a:gd name="T31" fmla="*/ 73 h 134"/>
                <a:gd name="T32" fmla="*/ 73 w 388"/>
                <a:gd name="T33" fmla="*/ 82 h 134"/>
                <a:gd name="T34" fmla="*/ 90 w 388"/>
                <a:gd name="T35" fmla="*/ 91 h 134"/>
                <a:gd name="T36" fmla="*/ 107 w 388"/>
                <a:gd name="T37" fmla="*/ 100 h 134"/>
                <a:gd name="T38" fmla="*/ 123 w 388"/>
                <a:gd name="T39" fmla="*/ 108 h 134"/>
                <a:gd name="T40" fmla="*/ 139 w 388"/>
                <a:gd name="T41" fmla="*/ 116 h 134"/>
                <a:gd name="T42" fmla="*/ 153 w 388"/>
                <a:gd name="T43" fmla="*/ 122 h 134"/>
                <a:gd name="T44" fmla="*/ 165 w 388"/>
                <a:gd name="T45" fmla="*/ 128 h 134"/>
                <a:gd name="T46" fmla="*/ 175 w 388"/>
                <a:gd name="T47" fmla="*/ 132 h 134"/>
                <a:gd name="T48" fmla="*/ 182 w 388"/>
                <a:gd name="T49" fmla="*/ 133 h 134"/>
                <a:gd name="T50" fmla="*/ 185 w 388"/>
                <a:gd name="T51" fmla="*/ 133 h 134"/>
                <a:gd name="T52" fmla="*/ 188 w 388"/>
                <a:gd name="T53" fmla="*/ 131 h 134"/>
                <a:gd name="T54" fmla="*/ 195 w 388"/>
                <a:gd name="T55" fmla="*/ 126 h 134"/>
                <a:gd name="T56" fmla="*/ 206 w 388"/>
                <a:gd name="T57" fmla="*/ 120 h 134"/>
                <a:gd name="T58" fmla="*/ 220 w 388"/>
                <a:gd name="T59" fmla="*/ 112 h 134"/>
                <a:gd name="T60" fmla="*/ 236 w 388"/>
                <a:gd name="T61" fmla="*/ 104 h 134"/>
                <a:gd name="T62" fmla="*/ 254 w 388"/>
                <a:gd name="T63" fmla="*/ 95 h 134"/>
                <a:gd name="T64" fmla="*/ 273 w 388"/>
                <a:gd name="T65" fmla="*/ 84 h 134"/>
                <a:gd name="T66" fmla="*/ 292 w 388"/>
                <a:gd name="T67" fmla="*/ 75 h 134"/>
                <a:gd name="T68" fmla="*/ 311 w 388"/>
                <a:gd name="T69" fmla="*/ 65 h 134"/>
                <a:gd name="T70" fmla="*/ 329 w 388"/>
                <a:gd name="T71" fmla="*/ 55 h 134"/>
                <a:gd name="T72" fmla="*/ 346 w 388"/>
                <a:gd name="T73" fmla="*/ 47 h 134"/>
                <a:gd name="T74" fmla="*/ 360 w 388"/>
                <a:gd name="T75" fmla="*/ 39 h 134"/>
                <a:gd name="T76" fmla="*/ 373 w 388"/>
                <a:gd name="T77" fmla="*/ 33 h 134"/>
                <a:gd name="T78" fmla="*/ 382 w 388"/>
                <a:gd name="T79" fmla="*/ 28 h 134"/>
                <a:gd name="T80" fmla="*/ 387 w 388"/>
                <a:gd name="T81" fmla="*/ 25 h 134"/>
                <a:gd name="T82" fmla="*/ 387 w 388"/>
                <a:gd name="T83" fmla="*/ 24 h 134"/>
                <a:gd name="T84" fmla="*/ 382 w 388"/>
                <a:gd name="T85" fmla="*/ 24 h 134"/>
                <a:gd name="T86" fmla="*/ 373 w 388"/>
                <a:gd name="T87" fmla="*/ 24 h 134"/>
                <a:gd name="T88" fmla="*/ 358 w 388"/>
                <a:gd name="T89" fmla="*/ 23 h 134"/>
                <a:gd name="T90" fmla="*/ 340 w 388"/>
                <a:gd name="T91" fmla="*/ 22 h 134"/>
                <a:gd name="T92" fmla="*/ 318 w 388"/>
                <a:gd name="T93" fmla="*/ 19 h 134"/>
                <a:gd name="T94" fmla="*/ 294 w 388"/>
                <a:gd name="T95" fmla="*/ 17 h 134"/>
                <a:gd name="T96" fmla="*/ 269 w 388"/>
                <a:gd name="T97" fmla="*/ 15 h 134"/>
                <a:gd name="T98" fmla="*/ 243 w 388"/>
                <a:gd name="T99" fmla="*/ 13 h 134"/>
                <a:gd name="T100" fmla="*/ 217 w 388"/>
                <a:gd name="T101" fmla="*/ 10 h 134"/>
                <a:gd name="T102" fmla="*/ 192 w 388"/>
                <a:gd name="T103" fmla="*/ 8 h 134"/>
                <a:gd name="T104" fmla="*/ 169 w 388"/>
                <a:gd name="T105" fmla="*/ 6 h 134"/>
                <a:gd name="T106" fmla="*/ 148 w 388"/>
                <a:gd name="T107" fmla="*/ 4 h 134"/>
                <a:gd name="T108" fmla="*/ 130 w 388"/>
                <a:gd name="T109" fmla="*/ 2 h 134"/>
                <a:gd name="T110" fmla="*/ 116 w 388"/>
                <a:gd name="T111" fmla="*/ 1 h 134"/>
                <a:gd name="T112" fmla="*/ 107 w 388"/>
                <a:gd name="T113" fmla="*/ 0 h 134"/>
                <a:gd name="T114" fmla="*/ 103 w 388"/>
                <a:gd name="T115" fmla="*/ 0 h 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134"/>
                <a:gd name="T176" fmla="*/ 388 w 388"/>
                <a:gd name="T177" fmla="*/ 134 h 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134">
                  <a:moveTo>
                    <a:pt x="103" y="0"/>
                  </a:moveTo>
                  <a:lnTo>
                    <a:pt x="103" y="0"/>
                  </a:lnTo>
                  <a:lnTo>
                    <a:pt x="89" y="5"/>
                  </a:lnTo>
                  <a:lnTo>
                    <a:pt x="76" y="8"/>
                  </a:lnTo>
                  <a:lnTo>
                    <a:pt x="63" y="10"/>
                  </a:lnTo>
                  <a:lnTo>
                    <a:pt x="50" y="13"/>
                  </a:lnTo>
                  <a:lnTo>
                    <a:pt x="38" y="16"/>
                  </a:lnTo>
                  <a:lnTo>
                    <a:pt x="24" y="22"/>
                  </a:lnTo>
                  <a:lnTo>
                    <a:pt x="12" y="30"/>
                  </a:lnTo>
                  <a:lnTo>
                    <a:pt x="0" y="42"/>
                  </a:lnTo>
                  <a:lnTo>
                    <a:pt x="2" y="44"/>
                  </a:lnTo>
                  <a:lnTo>
                    <a:pt x="7" y="46"/>
                  </a:lnTo>
                  <a:lnTo>
                    <a:pt x="16" y="51"/>
                  </a:lnTo>
                  <a:lnTo>
                    <a:pt x="28" y="57"/>
                  </a:lnTo>
                  <a:lnTo>
                    <a:pt x="41" y="65"/>
                  </a:lnTo>
                  <a:lnTo>
                    <a:pt x="56" y="73"/>
                  </a:lnTo>
                  <a:lnTo>
                    <a:pt x="73" y="82"/>
                  </a:lnTo>
                  <a:lnTo>
                    <a:pt x="90" y="91"/>
                  </a:lnTo>
                  <a:lnTo>
                    <a:pt x="107" y="100"/>
                  </a:lnTo>
                  <a:lnTo>
                    <a:pt x="123" y="108"/>
                  </a:lnTo>
                  <a:lnTo>
                    <a:pt x="139" y="116"/>
                  </a:lnTo>
                  <a:lnTo>
                    <a:pt x="153" y="122"/>
                  </a:lnTo>
                  <a:lnTo>
                    <a:pt x="165" y="128"/>
                  </a:lnTo>
                  <a:lnTo>
                    <a:pt x="175" y="132"/>
                  </a:lnTo>
                  <a:lnTo>
                    <a:pt x="182" y="133"/>
                  </a:lnTo>
                  <a:lnTo>
                    <a:pt x="185" y="133"/>
                  </a:lnTo>
                  <a:lnTo>
                    <a:pt x="188" y="131"/>
                  </a:lnTo>
                  <a:lnTo>
                    <a:pt x="195" y="126"/>
                  </a:lnTo>
                  <a:lnTo>
                    <a:pt x="206" y="120"/>
                  </a:lnTo>
                  <a:lnTo>
                    <a:pt x="220" y="112"/>
                  </a:lnTo>
                  <a:lnTo>
                    <a:pt x="236" y="104"/>
                  </a:lnTo>
                  <a:lnTo>
                    <a:pt x="254" y="95"/>
                  </a:lnTo>
                  <a:lnTo>
                    <a:pt x="273" y="84"/>
                  </a:lnTo>
                  <a:lnTo>
                    <a:pt x="292" y="75"/>
                  </a:lnTo>
                  <a:lnTo>
                    <a:pt x="311" y="65"/>
                  </a:lnTo>
                  <a:lnTo>
                    <a:pt x="329" y="55"/>
                  </a:lnTo>
                  <a:lnTo>
                    <a:pt x="346" y="47"/>
                  </a:lnTo>
                  <a:lnTo>
                    <a:pt x="360" y="39"/>
                  </a:lnTo>
                  <a:lnTo>
                    <a:pt x="373" y="33"/>
                  </a:lnTo>
                  <a:lnTo>
                    <a:pt x="382" y="28"/>
                  </a:lnTo>
                  <a:lnTo>
                    <a:pt x="387" y="25"/>
                  </a:lnTo>
                  <a:lnTo>
                    <a:pt x="387" y="24"/>
                  </a:lnTo>
                  <a:lnTo>
                    <a:pt x="382" y="24"/>
                  </a:lnTo>
                  <a:lnTo>
                    <a:pt x="373" y="24"/>
                  </a:lnTo>
                  <a:lnTo>
                    <a:pt x="358" y="23"/>
                  </a:lnTo>
                  <a:lnTo>
                    <a:pt x="340" y="22"/>
                  </a:lnTo>
                  <a:lnTo>
                    <a:pt x="318" y="19"/>
                  </a:lnTo>
                  <a:lnTo>
                    <a:pt x="294" y="17"/>
                  </a:lnTo>
                  <a:lnTo>
                    <a:pt x="269" y="15"/>
                  </a:lnTo>
                  <a:lnTo>
                    <a:pt x="243" y="13"/>
                  </a:lnTo>
                  <a:lnTo>
                    <a:pt x="217" y="10"/>
                  </a:lnTo>
                  <a:lnTo>
                    <a:pt x="192" y="8"/>
                  </a:lnTo>
                  <a:lnTo>
                    <a:pt x="169" y="6"/>
                  </a:lnTo>
                  <a:lnTo>
                    <a:pt x="148" y="4"/>
                  </a:lnTo>
                  <a:lnTo>
                    <a:pt x="130" y="2"/>
                  </a:lnTo>
                  <a:lnTo>
                    <a:pt x="116" y="1"/>
                  </a:lnTo>
                  <a:lnTo>
                    <a:pt x="107" y="0"/>
                  </a:lnTo>
                  <a:lnTo>
                    <a:pt x="103" y="0"/>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38" name="Freeform 6"/>
            <p:cNvSpPr>
              <a:spLocks/>
            </p:cNvSpPr>
            <p:nvPr/>
          </p:nvSpPr>
          <p:spPr bwMode="auto">
            <a:xfrm>
              <a:off x="3295" y="2321"/>
              <a:ext cx="212" cy="73"/>
            </a:xfrm>
            <a:custGeom>
              <a:avLst/>
              <a:gdLst>
                <a:gd name="T0" fmla="*/ 211 w 212"/>
                <a:gd name="T1" fmla="*/ 8 h 73"/>
                <a:gd name="T2" fmla="*/ 211 w 212"/>
                <a:gd name="T3" fmla="*/ 8 h 73"/>
                <a:gd name="T4" fmla="*/ 207 w 212"/>
                <a:gd name="T5" fmla="*/ 10 h 73"/>
                <a:gd name="T6" fmla="*/ 200 w 212"/>
                <a:gd name="T7" fmla="*/ 13 h 73"/>
                <a:gd name="T8" fmla="*/ 189 w 212"/>
                <a:gd name="T9" fmla="*/ 17 h 73"/>
                <a:gd name="T10" fmla="*/ 174 w 212"/>
                <a:gd name="T11" fmla="*/ 21 h 73"/>
                <a:gd name="T12" fmla="*/ 157 w 212"/>
                <a:gd name="T13" fmla="*/ 27 h 73"/>
                <a:gd name="T14" fmla="*/ 139 w 212"/>
                <a:gd name="T15" fmla="*/ 32 h 73"/>
                <a:gd name="T16" fmla="*/ 119 w 212"/>
                <a:gd name="T17" fmla="*/ 38 h 73"/>
                <a:gd name="T18" fmla="*/ 99 w 212"/>
                <a:gd name="T19" fmla="*/ 44 h 73"/>
                <a:gd name="T20" fmla="*/ 79 w 212"/>
                <a:gd name="T21" fmla="*/ 50 h 73"/>
                <a:gd name="T22" fmla="*/ 60 w 212"/>
                <a:gd name="T23" fmla="*/ 56 h 73"/>
                <a:gd name="T24" fmla="*/ 43 w 212"/>
                <a:gd name="T25" fmla="*/ 61 h 73"/>
                <a:gd name="T26" fmla="*/ 27 w 212"/>
                <a:gd name="T27" fmla="*/ 65 h 73"/>
                <a:gd name="T28" fmla="*/ 14 w 212"/>
                <a:gd name="T29" fmla="*/ 69 h 73"/>
                <a:gd name="T30" fmla="*/ 5 w 212"/>
                <a:gd name="T31" fmla="*/ 71 h 73"/>
                <a:gd name="T32" fmla="*/ 1 w 212"/>
                <a:gd name="T33" fmla="*/ 72 h 73"/>
                <a:gd name="T34" fmla="*/ 0 w 212"/>
                <a:gd name="T35" fmla="*/ 72 h 73"/>
                <a:gd name="T36" fmla="*/ 3 w 212"/>
                <a:gd name="T37" fmla="*/ 71 h 73"/>
                <a:gd name="T38" fmla="*/ 10 w 212"/>
                <a:gd name="T39" fmla="*/ 67 h 73"/>
                <a:gd name="T40" fmla="*/ 19 w 212"/>
                <a:gd name="T41" fmla="*/ 64 h 73"/>
                <a:gd name="T42" fmla="*/ 29 w 212"/>
                <a:gd name="T43" fmla="*/ 59 h 73"/>
                <a:gd name="T44" fmla="*/ 41 w 212"/>
                <a:gd name="T45" fmla="*/ 54 h 73"/>
                <a:gd name="T46" fmla="*/ 54 w 212"/>
                <a:gd name="T47" fmla="*/ 47 h 73"/>
                <a:gd name="T48" fmla="*/ 68 w 212"/>
                <a:gd name="T49" fmla="*/ 41 h 73"/>
                <a:gd name="T50" fmla="*/ 83 w 212"/>
                <a:gd name="T51" fmla="*/ 34 h 73"/>
                <a:gd name="T52" fmla="*/ 97 w 212"/>
                <a:gd name="T53" fmla="*/ 27 h 73"/>
                <a:gd name="T54" fmla="*/ 110 w 212"/>
                <a:gd name="T55" fmla="*/ 21 h 73"/>
                <a:gd name="T56" fmla="*/ 123 w 212"/>
                <a:gd name="T57" fmla="*/ 16 h 73"/>
                <a:gd name="T58" fmla="*/ 135 w 212"/>
                <a:gd name="T59" fmla="*/ 10 h 73"/>
                <a:gd name="T60" fmla="*/ 144 w 212"/>
                <a:gd name="T61" fmla="*/ 6 h 73"/>
                <a:gd name="T62" fmla="*/ 151 w 212"/>
                <a:gd name="T63" fmla="*/ 3 h 73"/>
                <a:gd name="T64" fmla="*/ 156 w 212"/>
                <a:gd name="T65" fmla="*/ 1 h 73"/>
                <a:gd name="T66" fmla="*/ 157 w 212"/>
                <a:gd name="T67" fmla="*/ 0 h 73"/>
                <a:gd name="T68" fmla="*/ 211 w 212"/>
                <a:gd name="T69" fmla="*/ 14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
                <a:gd name="T106" fmla="*/ 0 h 73"/>
                <a:gd name="T107" fmla="*/ 212 w 212"/>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 h="73">
                  <a:moveTo>
                    <a:pt x="211" y="8"/>
                  </a:moveTo>
                  <a:lnTo>
                    <a:pt x="211" y="8"/>
                  </a:lnTo>
                  <a:lnTo>
                    <a:pt x="207" y="10"/>
                  </a:lnTo>
                  <a:lnTo>
                    <a:pt x="200" y="13"/>
                  </a:lnTo>
                  <a:lnTo>
                    <a:pt x="189" y="17"/>
                  </a:lnTo>
                  <a:lnTo>
                    <a:pt x="174" y="21"/>
                  </a:lnTo>
                  <a:lnTo>
                    <a:pt x="157" y="27"/>
                  </a:lnTo>
                  <a:lnTo>
                    <a:pt x="139" y="32"/>
                  </a:lnTo>
                  <a:lnTo>
                    <a:pt x="119" y="38"/>
                  </a:lnTo>
                  <a:lnTo>
                    <a:pt x="99" y="44"/>
                  </a:lnTo>
                  <a:lnTo>
                    <a:pt x="79" y="50"/>
                  </a:lnTo>
                  <a:lnTo>
                    <a:pt x="60" y="56"/>
                  </a:lnTo>
                  <a:lnTo>
                    <a:pt x="43" y="61"/>
                  </a:lnTo>
                  <a:lnTo>
                    <a:pt x="27" y="65"/>
                  </a:lnTo>
                  <a:lnTo>
                    <a:pt x="14" y="69"/>
                  </a:lnTo>
                  <a:lnTo>
                    <a:pt x="5" y="71"/>
                  </a:lnTo>
                  <a:lnTo>
                    <a:pt x="1" y="72"/>
                  </a:lnTo>
                  <a:lnTo>
                    <a:pt x="0" y="72"/>
                  </a:lnTo>
                  <a:lnTo>
                    <a:pt x="3" y="71"/>
                  </a:lnTo>
                  <a:lnTo>
                    <a:pt x="10" y="67"/>
                  </a:lnTo>
                  <a:lnTo>
                    <a:pt x="19" y="64"/>
                  </a:lnTo>
                  <a:lnTo>
                    <a:pt x="29" y="59"/>
                  </a:lnTo>
                  <a:lnTo>
                    <a:pt x="41" y="54"/>
                  </a:lnTo>
                  <a:lnTo>
                    <a:pt x="54" y="47"/>
                  </a:lnTo>
                  <a:lnTo>
                    <a:pt x="68" y="41"/>
                  </a:lnTo>
                  <a:lnTo>
                    <a:pt x="83" y="34"/>
                  </a:lnTo>
                  <a:lnTo>
                    <a:pt x="97" y="27"/>
                  </a:lnTo>
                  <a:lnTo>
                    <a:pt x="110" y="21"/>
                  </a:lnTo>
                  <a:lnTo>
                    <a:pt x="123" y="16"/>
                  </a:lnTo>
                  <a:lnTo>
                    <a:pt x="135" y="10"/>
                  </a:lnTo>
                  <a:lnTo>
                    <a:pt x="144" y="6"/>
                  </a:lnTo>
                  <a:lnTo>
                    <a:pt x="151" y="3"/>
                  </a:lnTo>
                  <a:lnTo>
                    <a:pt x="156" y="1"/>
                  </a:lnTo>
                  <a:lnTo>
                    <a:pt x="157" y="0"/>
                  </a:lnTo>
                  <a:lnTo>
                    <a:pt x="211" y="14"/>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39" name="Freeform 7"/>
            <p:cNvSpPr>
              <a:spLocks/>
            </p:cNvSpPr>
            <p:nvPr/>
          </p:nvSpPr>
          <p:spPr bwMode="auto">
            <a:xfrm>
              <a:off x="3249" y="2663"/>
              <a:ext cx="671" cy="152"/>
            </a:xfrm>
            <a:custGeom>
              <a:avLst/>
              <a:gdLst>
                <a:gd name="T0" fmla="*/ 666 w 671"/>
                <a:gd name="T1" fmla="*/ 50 h 152"/>
                <a:gd name="T2" fmla="*/ 647 w 671"/>
                <a:gd name="T3" fmla="*/ 59 h 152"/>
                <a:gd name="T4" fmla="*/ 621 w 671"/>
                <a:gd name="T5" fmla="*/ 74 h 152"/>
                <a:gd name="T6" fmla="*/ 588 w 671"/>
                <a:gd name="T7" fmla="*/ 92 h 152"/>
                <a:gd name="T8" fmla="*/ 554 w 671"/>
                <a:gd name="T9" fmla="*/ 110 h 152"/>
                <a:gd name="T10" fmla="*/ 523 w 671"/>
                <a:gd name="T11" fmla="*/ 127 h 152"/>
                <a:gd name="T12" fmla="*/ 498 w 671"/>
                <a:gd name="T13" fmla="*/ 141 h 152"/>
                <a:gd name="T14" fmla="*/ 483 w 671"/>
                <a:gd name="T15" fmla="*/ 149 h 152"/>
                <a:gd name="T16" fmla="*/ 479 w 671"/>
                <a:gd name="T17" fmla="*/ 151 h 152"/>
                <a:gd name="T18" fmla="*/ 468 w 671"/>
                <a:gd name="T19" fmla="*/ 151 h 152"/>
                <a:gd name="T20" fmla="*/ 448 w 671"/>
                <a:gd name="T21" fmla="*/ 151 h 152"/>
                <a:gd name="T22" fmla="*/ 421 w 671"/>
                <a:gd name="T23" fmla="*/ 150 h 152"/>
                <a:gd name="T24" fmla="*/ 386 w 671"/>
                <a:gd name="T25" fmla="*/ 149 h 152"/>
                <a:gd name="T26" fmla="*/ 348 w 671"/>
                <a:gd name="T27" fmla="*/ 148 h 152"/>
                <a:gd name="T28" fmla="*/ 305 w 671"/>
                <a:gd name="T29" fmla="*/ 145 h 152"/>
                <a:gd name="T30" fmla="*/ 261 w 671"/>
                <a:gd name="T31" fmla="*/ 143 h 152"/>
                <a:gd name="T32" fmla="*/ 216 w 671"/>
                <a:gd name="T33" fmla="*/ 143 h 152"/>
                <a:gd name="T34" fmla="*/ 171 w 671"/>
                <a:gd name="T35" fmla="*/ 141 h 152"/>
                <a:gd name="T36" fmla="*/ 129 w 671"/>
                <a:gd name="T37" fmla="*/ 139 h 152"/>
                <a:gd name="T38" fmla="*/ 92 w 671"/>
                <a:gd name="T39" fmla="*/ 137 h 152"/>
                <a:gd name="T40" fmla="*/ 57 w 671"/>
                <a:gd name="T41" fmla="*/ 135 h 152"/>
                <a:gd name="T42" fmla="*/ 31 w 671"/>
                <a:gd name="T43" fmla="*/ 133 h 152"/>
                <a:gd name="T44" fmla="*/ 11 w 671"/>
                <a:gd name="T45" fmla="*/ 131 h 152"/>
                <a:gd name="T46" fmla="*/ 1 w 671"/>
                <a:gd name="T47" fmla="*/ 130 h 152"/>
                <a:gd name="T48" fmla="*/ 3 w 671"/>
                <a:gd name="T49" fmla="*/ 127 h 152"/>
                <a:gd name="T50" fmla="*/ 26 w 671"/>
                <a:gd name="T51" fmla="*/ 116 h 152"/>
                <a:gd name="T52" fmla="*/ 62 w 671"/>
                <a:gd name="T53" fmla="*/ 98 h 152"/>
                <a:gd name="T54" fmla="*/ 108 w 671"/>
                <a:gd name="T55" fmla="*/ 75 h 152"/>
                <a:gd name="T56" fmla="*/ 158 w 671"/>
                <a:gd name="T57" fmla="*/ 52 h 152"/>
                <a:gd name="T58" fmla="*/ 204 w 671"/>
                <a:gd name="T59" fmla="*/ 30 h 152"/>
                <a:gd name="T60" fmla="*/ 240 w 671"/>
                <a:gd name="T61" fmla="*/ 12 h 152"/>
                <a:gd name="T62" fmla="*/ 261 w 671"/>
                <a:gd name="T63" fmla="*/ 2 h 152"/>
                <a:gd name="T64" fmla="*/ 270 w 671"/>
                <a:gd name="T65" fmla="*/ 0 h 152"/>
                <a:gd name="T66" fmla="*/ 302 w 671"/>
                <a:gd name="T67" fmla="*/ 4 h 152"/>
                <a:gd name="T68" fmla="*/ 360 w 671"/>
                <a:gd name="T69" fmla="*/ 9 h 152"/>
                <a:gd name="T70" fmla="*/ 431 w 671"/>
                <a:gd name="T71" fmla="*/ 18 h 152"/>
                <a:gd name="T72" fmla="*/ 505 w 671"/>
                <a:gd name="T73" fmla="*/ 26 h 152"/>
                <a:gd name="T74" fmla="*/ 576 w 671"/>
                <a:gd name="T75" fmla="*/ 36 h 152"/>
                <a:gd name="T76" fmla="*/ 633 w 671"/>
                <a:gd name="T77" fmla="*/ 43 h 152"/>
                <a:gd name="T78" fmla="*/ 665 w 671"/>
                <a:gd name="T79" fmla="*/ 47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1"/>
                <a:gd name="T121" fmla="*/ 0 h 152"/>
                <a:gd name="T122" fmla="*/ 671 w 67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1" h="152">
                  <a:moveTo>
                    <a:pt x="670" y="48"/>
                  </a:moveTo>
                  <a:lnTo>
                    <a:pt x="666" y="50"/>
                  </a:lnTo>
                  <a:lnTo>
                    <a:pt x="658" y="53"/>
                  </a:lnTo>
                  <a:lnTo>
                    <a:pt x="647" y="59"/>
                  </a:lnTo>
                  <a:lnTo>
                    <a:pt x="636" y="67"/>
                  </a:lnTo>
                  <a:lnTo>
                    <a:pt x="621" y="74"/>
                  </a:lnTo>
                  <a:lnTo>
                    <a:pt x="605" y="83"/>
                  </a:lnTo>
                  <a:lnTo>
                    <a:pt x="588" y="92"/>
                  </a:lnTo>
                  <a:lnTo>
                    <a:pt x="571" y="100"/>
                  </a:lnTo>
                  <a:lnTo>
                    <a:pt x="554" y="110"/>
                  </a:lnTo>
                  <a:lnTo>
                    <a:pt x="538" y="118"/>
                  </a:lnTo>
                  <a:lnTo>
                    <a:pt x="523" y="127"/>
                  </a:lnTo>
                  <a:lnTo>
                    <a:pt x="509" y="134"/>
                  </a:lnTo>
                  <a:lnTo>
                    <a:pt x="498" y="141"/>
                  </a:lnTo>
                  <a:lnTo>
                    <a:pt x="489" y="145"/>
                  </a:lnTo>
                  <a:lnTo>
                    <a:pt x="483" y="149"/>
                  </a:lnTo>
                  <a:lnTo>
                    <a:pt x="481" y="151"/>
                  </a:lnTo>
                  <a:lnTo>
                    <a:pt x="479" y="151"/>
                  </a:lnTo>
                  <a:lnTo>
                    <a:pt x="475" y="151"/>
                  </a:lnTo>
                  <a:lnTo>
                    <a:pt x="468" y="151"/>
                  </a:lnTo>
                  <a:lnTo>
                    <a:pt x="459" y="151"/>
                  </a:lnTo>
                  <a:lnTo>
                    <a:pt x="448" y="151"/>
                  </a:lnTo>
                  <a:lnTo>
                    <a:pt x="436" y="150"/>
                  </a:lnTo>
                  <a:lnTo>
                    <a:pt x="421" y="150"/>
                  </a:lnTo>
                  <a:lnTo>
                    <a:pt x="404" y="150"/>
                  </a:lnTo>
                  <a:lnTo>
                    <a:pt x="386" y="149"/>
                  </a:lnTo>
                  <a:lnTo>
                    <a:pt x="368" y="148"/>
                  </a:lnTo>
                  <a:lnTo>
                    <a:pt x="348" y="148"/>
                  </a:lnTo>
                  <a:lnTo>
                    <a:pt x="327" y="146"/>
                  </a:lnTo>
                  <a:lnTo>
                    <a:pt x="305" y="145"/>
                  </a:lnTo>
                  <a:lnTo>
                    <a:pt x="283" y="145"/>
                  </a:lnTo>
                  <a:lnTo>
                    <a:pt x="261" y="143"/>
                  </a:lnTo>
                  <a:lnTo>
                    <a:pt x="238" y="143"/>
                  </a:lnTo>
                  <a:lnTo>
                    <a:pt x="216" y="143"/>
                  </a:lnTo>
                  <a:lnTo>
                    <a:pt x="193" y="142"/>
                  </a:lnTo>
                  <a:lnTo>
                    <a:pt x="171" y="141"/>
                  </a:lnTo>
                  <a:lnTo>
                    <a:pt x="151" y="140"/>
                  </a:lnTo>
                  <a:lnTo>
                    <a:pt x="129" y="139"/>
                  </a:lnTo>
                  <a:lnTo>
                    <a:pt x="109" y="138"/>
                  </a:lnTo>
                  <a:lnTo>
                    <a:pt x="92" y="137"/>
                  </a:lnTo>
                  <a:lnTo>
                    <a:pt x="74" y="135"/>
                  </a:lnTo>
                  <a:lnTo>
                    <a:pt x="57" y="135"/>
                  </a:lnTo>
                  <a:lnTo>
                    <a:pt x="42" y="133"/>
                  </a:lnTo>
                  <a:lnTo>
                    <a:pt x="31" y="133"/>
                  </a:lnTo>
                  <a:lnTo>
                    <a:pt x="20" y="132"/>
                  </a:lnTo>
                  <a:lnTo>
                    <a:pt x="11" y="131"/>
                  </a:lnTo>
                  <a:lnTo>
                    <a:pt x="5" y="131"/>
                  </a:lnTo>
                  <a:lnTo>
                    <a:pt x="1" y="130"/>
                  </a:lnTo>
                  <a:lnTo>
                    <a:pt x="0" y="129"/>
                  </a:lnTo>
                  <a:lnTo>
                    <a:pt x="3" y="127"/>
                  </a:lnTo>
                  <a:lnTo>
                    <a:pt x="12" y="123"/>
                  </a:lnTo>
                  <a:lnTo>
                    <a:pt x="26" y="116"/>
                  </a:lnTo>
                  <a:lnTo>
                    <a:pt x="42" y="108"/>
                  </a:lnTo>
                  <a:lnTo>
                    <a:pt x="62" y="98"/>
                  </a:lnTo>
                  <a:lnTo>
                    <a:pt x="85" y="87"/>
                  </a:lnTo>
                  <a:lnTo>
                    <a:pt x="108" y="75"/>
                  </a:lnTo>
                  <a:lnTo>
                    <a:pt x="133" y="64"/>
                  </a:lnTo>
                  <a:lnTo>
                    <a:pt x="158" y="52"/>
                  </a:lnTo>
                  <a:lnTo>
                    <a:pt x="181" y="40"/>
                  </a:lnTo>
                  <a:lnTo>
                    <a:pt x="204" y="30"/>
                  </a:lnTo>
                  <a:lnTo>
                    <a:pt x="224" y="21"/>
                  </a:lnTo>
                  <a:lnTo>
                    <a:pt x="240" y="12"/>
                  </a:lnTo>
                  <a:lnTo>
                    <a:pt x="253" y="6"/>
                  </a:lnTo>
                  <a:lnTo>
                    <a:pt x="261" y="2"/>
                  </a:lnTo>
                  <a:lnTo>
                    <a:pt x="265" y="0"/>
                  </a:lnTo>
                  <a:lnTo>
                    <a:pt x="270" y="0"/>
                  </a:lnTo>
                  <a:lnTo>
                    <a:pt x="283" y="1"/>
                  </a:lnTo>
                  <a:lnTo>
                    <a:pt x="302" y="4"/>
                  </a:lnTo>
                  <a:lnTo>
                    <a:pt x="329" y="6"/>
                  </a:lnTo>
                  <a:lnTo>
                    <a:pt x="360" y="9"/>
                  </a:lnTo>
                  <a:lnTo>
                    <a:pt x="394" y="13"/>
                  </a:lnTo>
                  <a:lnTo>
                    <a:pt x="431" y="18"/>
                  </a:lnTo>
                  <a:lnTo>
                    <a:pt x="468" y="23"/>
                  </a:lnTo>
                  <a:lnTo>
                    <a:pt x="505" y="26"/>
                  </a:lnTo>
                  <a:lnTo>
                    <a:pt x="543" y="31"/>
                  </a:lnTo>
                  <a:lnTo>
                    <a:pt x="576" y="36"/>
                  </a:lnTo>
                  <a:lnTo>
                    <a:pt x="607" y="39"/>
                  </a:lnTo>
                  <a:lnTo>
                    <a:pt x="633" y="43"/>
                  </a:lnTo>
                  <a:lnTo>
                    <a:pt x="653" y="45"/>
                  </a:lnTo>
                  <a:lnTo>
                    <a:pt x="665" y="47"/>
                  </a:lnTo>
                  <a:lnTo>
                    <a:pt x="670" y="48"/>
                  </a:lnTo>
                </a:path>
              </a:pathLst>
            </a:custGeom>
            <a:solidFill>
              <a:srgbClr val="FFFFFF"/>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0" name="Freeform 8"/>
            <p:cNvSpPr>
              <a:spLocks/>
            </p:cNvSpPr>
            <p:nvPr/>
          </p:nvSpPr>
          <p:spPr bwMode="auto">
            <a:xfrm>
              <a:off x="3239" y="2663"/>
              <a:ext cx="681" cy="162"/>
            </a:xfrm>
            <a:custGeom>
              <a:avLst/>
              <a:gdLst>
                <a:gd name="T0" fmla="*/ 680 w 681"/>
                <a:gd name="T1" fmla="*/ 51 h 162"/>
                <a:gd name="T2" fmla="*/ 668 w 681"/>
                <a:gd name="T3" fmla="*/ 57 h 162"/>
                <a:gd name="T4" fmla="*/ 645 w 681"/>
                <a:gd name="T5" fmla="*/ 71 h 162"/>
                <a:gd name="T6" fmla="*/ 614 w 681"/>
                <a:gd name="T7" fmla="*/ 88 h 162"/>
                <a:gd name="T8" fmla="*/ 580 w 681"/>
                <a:gd name="T9" fmla="*/ 107 h 162"/>
                <a:gd name="T10" fmla="*/ 546 w 681"/>
                <a:gd name="T11" fmla="*/ 126 h 162"/>
                <a:gd name="T12" fmla="*/ 517 w 681"/>
                <a:gd name="T13" fmla="*/ 143 h 162"/>
                <a:gd name="T14" fmla="*/ 496 w 681"/>
                <a:gd name="T15" fmla="*/ 155 h 162"/>
                <a:gd name="T16" fmla="*/ 488 w 681"/>
                <a:gd name="T17" fmla="*/ 161 h 162"/>
                <a:gd name="T18" fmla="*/ 482 w 681"/>
                <a:gd name="T19" fmla="*/ 161 h 162"/>
                <a:gd name="T20" fmla="*/ 466 w 681"/>
                <a:gd name="T21" fmla="*/ 161 h 162"/>
                <a:gd name="T22" fmla="*/ 442 w 681"/>
                <a:gd name="T23" fmla="*/ 160 h 162"/>
                <a:gd name="T24" fmla="*/ 410 w 681"/>
                <a:gd name="T25" fmla="*/ 160 h 162"/>
                <a:gd name="T26" fmla="*/ 373 w 681"/>
                <a:gd name="T27" fmla="*/ 158 h 162"/>
                <a:gd name="T28" fmla="*/ 332 w 681"/>
                <a:gd name="T29" fmla="*/ 156 h 162"/>
                <a:gd name="T30" fmla="*/ 287 w 681"/>
                <a:gd name="T31" fmla="*/ 155 h 162"/>
                <a:gd name="T32" fmla="*/ 242 w 681"/>
                <a:gd name="T33" fmla="*/ 153 h 162"/>
                <a:gd name="T34" fmla="*/ 196 w 681"/>
                <a:gd name="T35" fmla="*/ 151 h 162"/>
                <a:gd name="T36" fmla="*/ 153 w 681"/>
                <a:gd name="T37" fmla="*/ 149 h 162"/>
                <a:gd name="T38" fmla="*/ 111 w 681"/>
                <a:gd name="T39" fmla="*/ 147 h 162"/>
                <a:gd name="T40" fmla="*/ 75 w 681"/>
                <a:gd name="T41" fmla="*/ 144 h 162"/>
                <a:gd name="T42" fmla="*/ 43 w 681"/>
                <a:gd name="T43" fmla="*/ 142 h 162"/>
                <a:gd name="T44" fmla="*/ 20 w 681"/>
                <a:gd name="T45" fmla="*/ 141 h 162"/>
                <a:gd name="T46" fmla="*/ 5 w 681"/>
                <a:gd name="T47" fmla="*/ 140 h 162"/>
                <a:gd name="T48" fmla="*/ 0 w 681"/>
                <a:gd name="T49" fmla="*/ 138 h 162"/>
                <a:gd name="T50" fmla="*/ 12 w 681"/>
                <a:gd name="T51" fmla="*/ 131 h 162"/>
                <a:gd name="T52" fmla="*/ 43 w 681"/>
                <a:gd name="T53" fmla="*/ 115 h 162"/>
                <a:gd name="T54" fmla="*/ 86 w 681"/>
                <a:gd name="T55" fmla="*/ 93 h 162"/>
                <a:gd name="T56" fmla="*/ 135 w 681"/>
                <a:gd name="T57" fmla="*/ 68 h 162"/>
                <a:gd name="T58" fmla="*/ 184 w 681"/>
                <a:gd name="T59" fmla="*/ 43 h 162"/>
                <a:gd name="T60" fmla="*/ 227 w 681"/>
                <a:gd name="T61" fmla="*/ 22 h 162"/>
                <a:gd name="T62" fmla="*/ 257 w 681"/>
                <a:gd name="T63" fmla="*/ 6 h 162"/>
                <a:gd name="T64" fmla="*/ 269 w 681"/>
                <a:gd name="T65" fmla="*/ 0 h 162"/>
                <a:gd name="T66" fmla="*/ 287 w 681"/>
                <a:gd name="T67" fmla="*/ 1 h 162"/>
                <a:gd name="T68" fmla="*/ 334 w 681"/>
                <a:gd name="T69" fmla="*/ 6 h 162"/>
                <a:gd name="T70" fmla="*/ 400 w 681"/>
                <a:gd name="T71" fmla="*/ 14 h 162"/>
                <a:gd name="T72" fmla="*/ 475 w 681"/>
                <a:gd name="T73" fmla="*/ 24 h 162"/>
                <a:gd name="T74" fmla="*/ 551 w 681"/>
                <a:gd name="T75" fmla="*/ 33 h 162"/>
                <a:gd name="T76" fmla="*/ 616 w 681"/>
                <a:gd name="T77" fmla="*/ 42 h 162"/>
                <a:gd name="T78" fmla="*/ 663 w 681"/>
                <a:gd name="T79" fmla="*/ 48 h 162"/>
                <a:gd name="T80" fmla="*/ 680 w 681"/>
                <a:gd name="T81" fmla="*/ 51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1"/>
                <a:gd name="T124" fmla="*/ 0 h 162"/>
                <a:gd name="T125" fmla="*/ 681 w 681"/>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1" h="162">
                  <a:moveTo>
                    <a:pt x="680" y="51"/>
                  </a:moveTo>
                  <a:lnTo>
                    <a:pt x="680" y="51"/>
                  </a:lnTo>
                  <a:lnTo>
                    <a:pt x="676" y="53"/>
                  </a:lnTo>
                  <a:lnTo>
                    <a:pt x="668" y="57"/>
                  </a:lnTo>
                  <a:lnTo>
                    <a:pt x="657" y="63"/>
                  </a:lnTo>
                  <a:lnTo>
                    <a:pt x="645" y="71"/>
                  </a:lnTo>
                  <a:lnTo>
                    <a:pt x="630" y="79"/>
                  </a:lnTo>
                  <a:lnTo>
                    <a:pt x="614" y="88"/>
                  </a:lnTo>
                  <a:lnTo>
                    <a:pt x="597" y="98"/>
                  </a:lnTo>
                  <a:lnTo>
                    <a:pt x="580" y="107"/>
                  </a:lnTo>
                  <a:lnTo>
                    <a:pt x="562" y="117"/>
                  </a:lnTo>
                  <a:lnTo>
                    <a:pt x="546" y="126"/>
                  </a:lnTo>
                  <a:lnTo>
                    <a:pt x="531" y="135"/>
                  </a:lnTo>
                  <a:lnTo>
                    <a:pt x="517" y="143"/>
                  </a:lnTo>
                  <a:lnTo>
                    <a:pt x="505" y="150"/>
                  </a:lnTo>
                  <a:lnTo>
                    <a:pt x="496" y="155"/>
                  </a:lnTo>
                  <a:lnTo>
                    <a:pt x="490" y="159"/>
                  </a:lnTo>
                  <a:lnTo>
                    <a:pt x="488" y="161"/>
                  </a:lnTo>
                  <a:lnTo>
                    <a:pt x="486" y="161"/>
                  </a:lnTo>
                  <a:lnTo>
                    <a:pt x="482" y="161"/>
                  </a:lnTo>
                  <a:lnTo>
                    <a:pt x="475" y="161"/>
                  </a:lnTo>
                  <a:lnTo>
                    <a:pt x="466" y="161"/>
                  </a:lnTo>
                  <a:lnTo>
                    <a:pt x="455" y="161"/>
                  </a:lnTo>
                  <a:lnTo>
                    <a:pt x="442" y="160"/>
                  </a:lnTo>
                  <a:lnTo>
                    <a:pt x="427" y="160"/>
                  </a:lnTo>
                  <a:lnTo>
                    <a:pt x="410" y="160"/>
                  </a:lnTo>
                  <a:lnTo>
                    <a:pt x="392" y="159"/>
                  </a:lnTo>
                  <a:lnTo>
                    <a:pt x="373" y="158"/>
                  </a:lnTo>
                  <a:lnTo>
                    <a:pt x="353" y="158"/>
                  </a:lnTo>
                  <a:lnTo>
                    <a:pt x="332" y="156"/>
                  </a:lnTo>
                  <a:lnTo>
                    <a:pt x="310" y="155"/>
                  </a:lnTo>
                  <a:lnTo>
                    <a:pt x="287" y="155"/>
                  </a:lnTo>
                  <a:lnTo>
                    <a:pt x="265" y="153"/>
                  </a:lnTo>
                  <a:lnTo>
                    <a:pt x="242" y="153"/>
                  </a:lnTo>
                  <a:lnTo>
                    <a:pt x="219" y="152"/>
                  </a:lnTo>
                  <a:lnTo>
                    <a:pt x="196" y="151"/>
                  </a:lnTo>
                  <a:lnTo>
                    <a:pt x="174" y="150"/>
                  </a:lnTo>
                  <a:lnTo>
                    <a:pt x="153" y="149"/>
                  </a:lnTo>
                  <a:lnTo>
                    <a:pt x="131" y="148"/>
                  </a:lnTo>
                  <a:lnTo>
                    <a:pt x="111" y="147"/>
                  </a:lnTo>
                  <a:lnTo>
                    <a:pt x="93" y="146"/>
                  </a:lnTo>
                  <a:lnTo>
                    <a:pt x="75" y="144"/>
                  </a:lnTo>
                  <a:lnTo>
                    <a:pt x="58" y="144"/>
                  </a:lnTo>
                  <a:lnTo>
                    <a:pt x="43" y="142"/>
                  </a:lnTo>
                  <a:lnTo>
                    <a:pt x="31" y="142"/>
                  </a:lnTo>
                  <a:lnTo>
                    <a:pt x="20" y="141"/>
                  </a:lnTo>
                  <a:lnTo>
                    <a:pt x="11" y="140"/>
                  </a:lnTo>
                  <a:lnTo>
                    <a:pt x="5" y="140"/>
                  </a:lnTo>
                  <a:lnTo>
                    <a:pt x="1" y="139"/>
                  </a:lnTo>
                  <a:lnTo>
                    <a:pt x="0" y="138"/>
                  </a:lnTo>
                  <a:lnTo>
                    <a:pt x="3" y="135"/>
                  </a:lnTo>
                  <a:lnTo>
                    <a:pt x="12" y="131"/>
                  </a:lnTo>
                  <a:lnTo>
                    <a:pt x="26" y="124"/>
                  </a:lnTo>
                  <a:lnTo>
                    <a:pt x="43" y="115"/>
                  </a:lnTo>
                  <a:lnTo>
                    <a:pt x="63" y="104"/>
                  </a:lnTo>
                  <a:lnTo>
                    <a:pt x="86" y="93"/>
                  </a:lnTo>
                  <a:lnTo>
                    <a:pt x="110" y="80"/>
                  </a:lnTo>
                  <a:lnTo>
                    <a:pt x="135" y="68"/>
                  </a:lnTo>
                  <a:lnTo>
                    <a:pt x="160" y="55"/>
                  </a:lnTo>
                  <a:lnTo>
                    <a:pt x="184" y="43"/>
                  </a:lnTo>
                  <a:lnTo>
                    <a:pt x="207" y="32"/>
                  </a:lnTo>
                  <a:lnTo>
                    <a:pt x="227" y="22"/>
                  </a:lnTo>
                  <a:lnTo>
                    <a:pt x="244" y="13"/>
                  </a:lnTo>
                  <a:lnTo>
                    <a:pt x="257" y="6"/>
                  </a:lnTo>
                  <a:lnTo>
                    <a:pt x="265" y="2"/>
                  </a:lnTo>
                  <a:lnTo>
                    <a:pt x="269" y="0"/>
                  </a:lnTo>
                  <a:lnTo>
                    <a:pt x="274" y="0"/>
                  </a:lnTo>
                  <a:lnTo>
                    <a:pt x="287" y="1"/>
                  </a:lnTo>
                  <a:lnTo>
                    <a:pt x="307" y="4"/>
                  </a:lnTo>
                  <a:lnTo>
                    <a:pt x="334" y="6"/>
                  </a:lnTo>
                  <a:lnTo>
                    <a:pt x="365" y="10"/>
                  </a:lnTo>
                  <a:lnTo>
                    <a:pt x="400" y="14"/>
                  </a:lnTo>
                  <a:lnTo>
                    <a:pt x="437" y="19"/>
                  </a:lnTo>
                  <a:lnTo>
                    <a:pt x="475" y="24"/>
                  </a:lnTo>
                  <a:lnTo>
                    <a:pt x="513" y="28"/>
                  </a:lnTo>
                  <a:lnTo>
                    <a:pt x="551" y="33"/>
                  </a:lnTo>
                  <a:lnTo>
                    <a:pt x="585" y="38"/>
                  </a:lnTo>
                  <a:lnTo>
                    <a:pt x="616" y="42"/>
                  </a:lnTo>
                  <a:lnTo>
                    <a:pt x="642" y="46"/>
                  </a:lnTo>
                  <a:lnTo>
                    <a:pt x="663" y="48"/>
                  </a:lnTo>
                  <a:lnTo>
                    <a:pt x="675" y="50"/>
                  </a:lnTo>
                  <a:lnTo>
                    <a:pt x="680" y="51"/>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1" name="Freeform 9"/>
            <p:cNvSpPr>
              <a:spLocks/>
            </p:cNvSpPr>
            <p:nvPr/>
          </p:nvSpPr>
          <p:spPr bwMode="auto">
            <a:xfrm>
              <a:off x="1818" y="2344"/>
              <a:ext cx="767" cy="312"/>
            </a:xfrm>
            <a:custGeom>
              <a:avLst/>
              <a:gdLst>
                <a:gd name="T0" fmla="*/ 766 w 767"/>
                <a:gd name="T1" fmla="*/ 160 h 312"/>
                <a:gd name="T2" fmla="*/ 497 w 767"/>
                <a:gd name="T3" fmla="*/ 311 h 312"/>
                <a:gd name="T4" fmla="*/ 11 w 767"/>
                <a:gd name="T5" fmla="*/ 65 h 312"/>
                <a:gd name="T6" fmla="*/ 3 w 767"/>
                <a:gd name="T7" fmla="*/ 59 h 312"/>
                <a:gd name="T8" fmla="*/ 0 w 767"/>
                <a:gd name="T9" fmla="*/ 53 h 312"/>
                <a:gd name="T10" fmla="*/ 2 w 767"/>
                <a:gd name="T11" fmla="*/ 47 h 312"/>
                <a:gd name="T12" fmla="*/ 9 w 767"/>
                <a:gd name="T13" fmla="*/ 42 h 312"/>
                <a:gd name="T14" fmla="*/ 19 w 767"/>
                <a:gd name="T15" fmla="*/ 37 h 312"/>
                <a:gd name="T16" fmla="*/ 32 w 767"/>
                <a:gd name="T17" fmla="*/ 31 h 312"/>
                <a:gd name="T18" fmla="*/ 47 w 767"/>
                <a:gd name="T19" fmla="*/ 26 h 312"/>
                <a:gd name="T20" fmla="*/ 63 w 767"/>
                <a:gd name="T21" fmla="*/ 21 h 312"/>
                <a:gd name="T22" fmla="*/ 81 w 767"/>
                <a:gd name="T23" fmla="*/ 16 h 312"/>
                <a:gd name="T24" fmla="*/ 98 w 767"/>
                <a:gd name="T25" fmla="*/ 13 h 312"/>
                <a:gd name="T26" fmla="*/ 115 w 767"/>
                <a:gd name="T27" fmla="*/ 9 h 312"/>
                <a:gd name="T28" fmla="*/ 130 w 767"/>
                <a:gd name="T29" fmla="*/ 7 h 312"/>
                <a:gd name="T30" fmla="*/ 143 w 767"/>
                <a:gd name="T31" fmla="*/ 4 h 312"/>
                <a:gd name="T32" fmla="*/ 153 w 767"/>
                <a:gd name="T33" fmla="*/ 2 h 312"/>
                <a:gd name="T34" fmla="*/ 160 w 767"/>
                <a:gd name="T35" fmla="*/ 1 h 312"/>
                <a:gd name="T36" fmla="*/ 162 w 767"/>
                <a:gd name="T37" fmla="*/ 0 h 312"/>
                <a:gd name="T38" fmla="*/ 766 w 767"/>
                <a:gd name="T39" fmla="*/ 160 h 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12"/>
                <a:gd name="T62" fmla="*/ 767 w 767"/>
                <a:gd name="T63" fmla="*/ 312 h 3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12">
                  <a:moveTo>
                    <a:pt x="766" y="160"/>
                  </a:moveTo>
                  <a:lnTo>
                    <a:pt x="497" y="311"/>
                  </a:lnTo>
                  <a:lnTo>
                    <a:pt x="11" y="65"/>
                  </a:lnTo>
                  <a:lnTo>
                    <a:pt x="3" y="59"/>
                  </a:lnTo>
                  <a:lnTo>
                    <a:pt x="0" y="53"/>
                  </a:lnTo>
                  <a:lnTo>
                    <a:pt x="2" y="47"/>
                  </a:lnTo>
                  <a:lnTo>
                    <a:pt x="9" y="42"/>
                  </a:lnTo>
                  <a:lnTo>
                    <a:pt x="19" y="37"/>
                  </a:lnTo>
                  <a:lnTo>
                    <a:pt x="32" y="31"/>
                  </a:lnTo>
                  <a:lnTo>
                    <a:pt x="47" y="26"/>
                  </a:lnTo>
                  <a:lnTo>
                    <a:pt x="63" y="21"/>
                  </a:lnTo>
                  <a:lnTo>
                    <a:pt x="81" y="16"/>
                  </a:lnTo>
                  <a:lnTo>
                    <a:pt x="98" y="13"/>
                  </a:lnTo>
                  <a:lnTo>
                    <a:pt x="115" y="9"/>
                  </a:lnTo>
                  <a:lnTo>
                    <a:pt x="130" y="7"/>
                  </a:lnTo>
                  <a:lnTo>
                    <a:pt x="143" y="4"/>
                  </a:lnTo>
                  <a:lnTo>
                    <a:pt x="153" y="2"/>
                  </a:lnTo>
                  <a:lnTo>
                    <a:pt x="160" y="1"/>
                  </a:lnTo>
                  <a:lnTo>
                    <a:pt x="162" y="0"/>
                  </a:lnTo>
                  <a:lnTo>
                    <a:pt x="766" y="160"/>
                  </a:lnTo>
                </a:path>
              </a:pathLst>
            </a:custGeom>
            <a:solidFill>
              <a:srgbClr val="FFFFFF"/>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2" name="Freeform 10"/>
            <p:cNvSpPr>
              <a:spLocks/>
            </p:cNvSpPr>
            <p:nvPr/>
          </p:nvSpPr>
          <p:spPr bwMode="auto">
            <a:xfrm>
              <a:off x="1808" y="2344"/>
              <a:ext cx="777" cy="322"/>
            </a:xfrm>
            <a:custGeom>
              <a:avLst/>
              <a:gdLst>
                <a:gd name="T0" fmla="*/ 776 w 777"/>
                <a:gd name="T1" fmla="*/ 165 h 322"/>
                <a:gd name="T2" fmla="*/ 503 w 777"/>
                <a:gd name="T3" fmla="*/ 321 h 322"/>
                <a:gd name="T4" fmla="*/ 11 w 777"/>
                <a:gd name="T5" fmla="*/ 67 h 322"/>
                <a:gd name="T6" fmla="*/ 3 w 777"/>
                <a:gd name="T7" fmla="*/ 61 h 322"/>
                <a:gd name="T8" fmla="*/ 0 w 777"/>
                <a:gd name="T9" fmla="*/ 55 h 322"/>
                <a:gd name="T10" fmla="*/ 2 w 777"/>
                <a:gd name="T11" fmla="*/ 49 h 322"/>
                <a:gd name="T12" fmla="*/ 9 w 777"/>
                <a:gd name="T13" fmla="*/ 43 h 322"/>
                <a:gd name="T14" fmla="*/ 19 w 777"/>
                <a:gd name="T15" fmla="*/ 38 h 322"/>
                <a:gd name="T16" fmla="*/ 32 w 777"/>
                <a:gd name="T17" fmla="*/ 32 h 322"/>
                <a:gd name="T18" fmla="*/ 48 w 777"/>
                <a:gd name="T19" fmla="*/ 27 h 322"/>
                <a:gd name="T20" fmla="*/ 64 w 777"/>
                <a:gd name="T21" fmla="*/ 22 h 322"/>
                <a:gd name="T22" fmla="*/ 82 w 777"/>
                <a:gd name="T23" fmla="*/ 17 h 322"/>
                <a:gd name="T24" fmla="*/ 99 w 777"/>
                <a:gd name="T25" fmla="*/ 13 h 322"/>
                <a:gd name="T26" fmla="*/ 116 w 777"/>
                <a:gd name="T27" fmla="*/ 9 h 322"/>
                <a:gd name="T28" fmla="*/ 132 w 777"/>
                <a:gd name="T29" fmla="*/ 7 h 322"/>
                <a:gd name="T30" fmla="*/ 145 w 777"/>
                <a:gd name="T31" fmla="*/ 4 h 322"/>
                <a:gd name="T32" fmla="*/ 155 w 777"/>
                <a:gd name="T33" fmla="*/ 2 h 322"/>
                <a:gd name="T34" fmla="*/ 162 w 777"/>
                <a:gd name="T35" fmla="*/ 1 h 322"/>
                <a:gd name="T36" fmla="*/ 164 w 777"/>
                <a:gd name="T37" fmla="*/ 0 h 322"/>
                <a:gd name="T38" fmla="*/ 776 w 777"/>
                <a:gd name="T39" fmla="*/ 165 h 3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7"/>
                <a:gd name="T61" fmla="*/ 0 h 322"/>
                <a:gd name="T62" fmla="*/ 777 w 777"/>
                <a:gd name="T63" fmla="*/ 322 h 3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7" h="322">
                  <a:moveTo>
                    <a:pt x="776" y="165"/>
                  </a:moveTo>
                  <a:lnTo>
                    <a:pt x="503" y="321"/>
                  </a:lnTo>
                  <a:lnTo>
                    <a:pt x="11" y="67"/>
                  </a:lnTo>
                  <a:lnTo>
                    <a:pt x="3" y="61"/>
                  </a:lnTo>
                  <a:lnTo>
                    <a:pt x="0" y="55"/>
                  </a:lnTo>
                  <a:lnTo>
                    <a:pt x="2" y="49"/>
                  </a:lnTo>
                  <a:lnTo>
                    <a:pt x="9" y="43"/>
                  </a:lnTo>
                  <a:lnTo>
                    <a:pt x="19" y="38"/>
                  </a:lnTo>
                  <a:lnTo>
                    <a:pt x="32" y="32"/>
                  </a:lnTo>
                  <a:lnTo>
                    <a:pt x="48" y="27"/>
                  </a:lnTo>
                  <a:lnTo>
                    <a:pt x="64" y="22"/>
                  </a:lnTo>
                  <a:lnTo>
                    <a:pt x="82" y="17"/>
                  </a:lnTo>
                  <a:lnTo>
                    <a:pt x="99" y="13"/>
                  </a:lnTo>
                  <a:lnTo>
                    <a:pt x="116" y="9"/>
                  </a:lnTo>
                  <a:lnTo>
                    <a:pt x="132" y="7"/>
                  </a:lnTo>
                  <a:lnTo>
                    <a:pt x="145" y="4"/>
                  </a:lnTo>
                  <a:lnTo>
                    <a:pt x="155" y="2"/>
                  </a:lnTo>
                  <a:lnTo>
                    <a:pt x="162" y="1"/>
                  </a:lnTo>
                  <a:lnTo>
                    <a:pt x="164" y="0"/>
                  </a:lnTo>
                  <a:lnTo>
                    <a:pt x="776" y="165"/>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3" name="Freeform 11"/>
            <p:cNvSpPr>
              <a:spLocks/>
            </p:cNvSpPr>
            <p:nvPr/>
          </p:nvSpPr>
          <p:spPr bwMode="auto">
            <a:xfrm>
              <a:off x="1813" y="2344"/>
              <a:ext cx="414" cy="159"/>
            </a:xfrm>
            <a:custGeom>
              <a:avLst/>
              <a:gdLst>
                <a:gd name="T0" fmla="*/ 413 w 414"/>
                <a:gd name="T1" fmla="*/ 63 h 159"/>
                <a:gd name="T2" fmla="*/ 199 w 414"/>
                <a:gd name="T3" fmla="*/ 158 h 159"/>
                <a:gd name="T4" fmla="*/ 0 w 414"/>
                <a:gd name="T5" fmla="*/ 56 h 159"/>
                <a:gd name="T6" fmla="*/ 9 w 414"/>
                <a:gd name="T7" fmla="*/ 52 h 159"/>
                <a:gd name="T8" fmla="*/ 17 w 414"/>
                <a:gd name="T9" fmla="*/ 47 h 159"/>
                <a:gd name="T10" fmla="*/ 25 w 414"/>
                <a:gd name="T11" fmla="*/ 41 h 159"/>
                <a:gd name="T12" fmla="*/ 34 w 414"/>
                <a:gd name="T13" fmla="*/ 38 h 159"/>
                <a:gd name="T14" fmla="*/ 44 w 414"/>
                <a:gd name="T15" fmla="*/ 32 h 159"/>
                <a:gd name="T16" fmla="*/ 54 w 414"/>
                <a:gd name="T17" fmla="*/ 27 h 159"/>
                <a:gd name="T18" fmla="*/ 63 w 414"/>
                <a:gd name="T19" fmla="*/ 24 h 159"/>
                <a:gd name="T20" fmla="*/ 74 w 414"/>
                <a:gd name="T21" fmla="*/ 19 h 159"/>
                <a:gd name="T22" fmla="*/ 85 w 414"/>
                <a:gd name="T23" fmla="*/ 15 h 159"/>
                <a:gd name="T24" fmla="*/ 97 w 414"/>
                <a:gd name="T25" fmla="*/ 12 h 159"/>
                <a:gd name="T26" fmla="*/ 107 w 414"/>
                <a:gd name="T27" fmla="*/ 8 h 159"/>
                <a:gd name="T28" fmla="*/ 118 w 414"/>
                <a:gd name="T29" fmla="*/ 7 h 159"/>
                <a:gd name="T30" fmla="*/ 130 w 414"/>
                <a:gd name="T31" fmla="*/ 4 h 159"/>
                <a:gd name="T32" fmla="*/ 142 w 414"/>
                <a:gd name="T33" fmla="*/ 2 h 159"/>
                <a:gd name="T34" fmla="*/ 153 w 414"/>
                <a:gd name="T35" fmla="*/ 1 h 159"/>
                <a:gd name="T36" fmla="*/ 165 w 414"/>
                <a:gd name="T37" fmla="*/ 0 h 159"/>
                <a:gd name="T38" fmla="*/ 168 w 414"/>
                <a:gd name="T39" fmla="*/ 1 h 159"/>
                <a:gd name="T40" fmla="*/ 177 w 414"/>
                <a:gd name="T41" fmla="*/ 3 h 159"/>
                <a:gd name="T42" fmla="*/ 189 w 414"/>
                <a:gd name="T43" fmla="*/ 6 h 159"/>
                <a:gd name="T44" fmla="*/ 205 w 414"/>
                <a:gd name="T45" fmla="*/ 9 h 159"/>
                <a:gd name="T46" fmla="*/ 225 w 414"/>
                <a:gd name="T47" fmla="*/ 14 h 159"/>
                <a:gd name="T48" fmla="*/ 245 w 414"/>
                <a:gd name="T49" fmla="*/ 19 h 159"/>
                <a:gd name="T50" fmla="*/ 268 w 414"/>
                <a:gd name="T51" fmla="*/ 25 h 159"/>
                <a:gd name="T52" fmla="*/ 291 w 414"/>
                <a:gd name="T53" fmla="*/ 31 h 159"/>
                <a:gd name="T54" fmla="*/ 313 w 414"/>
                <a:gd name="T55" fmla="*/ 37 h 159"/>
                <a:gd name="T56" fmla="*/ 336 w 414"/>
                <a:gd name="T57" fmla="*/ 42 h 159"/>
                <a:gd name="T58" fmla="*/ 356 w 414"/>
                <a:gd name="T59" fmla="*/ 48 h 159"/>
                <a:gd name="T60" fmla="*/ 375 w 414"/>
                <a:gd name="T61" fmla="*/ 53 h 159"/>
                <a:gd name="T62" fmla="*/ 392 w 414"/>
                <a:gd name="T63" fmla="*/ 56 h 159"/>
                <a:gd name="T64" fmla="*/ 402 w 414"/>
                <a:gd name="T65" fmla="*/ 60 h 159"/>
                <a:gd name="T66" fmla="*/ 411 w 414"/>
                <a:gd name="T67" fmla="*/ 62 h 159"/>
                <a:gd name="T68" fmla="*/ 413 w 414"/>
                <a:gd name="T69" fmla="*/ 63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4"/>
                <a:gd name="T106" fmla="*/ 0 h 159"/>
                <a:gd name="T107" fmla="*/ 414 w 41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4" h="159">
                  <a:moveTo>
                    <a:pt x="413" y="63"/>
                  </a:moveTo>
                  <a:lnTo>
                    <a:pt x="199" y="158"/>
                  </a:lnTo>
                  <a:lnTo>
                    <a:pt x="0" y="56"/>
                  </a:lnTo>
                  <a:lnTo>
                    <a:pt x="9" y="52"/>
                  </a:lnTo>
                  <a:lnTo>
                    <a:pt x="17" y="47"/>
                  </a:lnTo>
                  <a:lnTo>
                    <a:pt x="25" y="41"/>
                  </a:lnTo>
                  <a:lnTo>
                    <a:pt x="34" y="38"/>
                  </a:lnTo>
                  <a:lnTo>
                    <a:pt x="44" y="32"/>
                  </a:lnTo>
                  <a:lnTo>
                    <a:pt x="54" y="27"/>
                  </a:lnTo>
                  <a:lnTo>
                    <a:pt x="63" y="24"/>
                  </a:lnTo>
                  <a:lnTo>
                    <a:pt x="74" y="19"/>
                  </a:lnTo>
                  <a:lnTo>
                    <a:pt x="85" y="15"/>
                  </a:lnTo>
                  <a:lnTo>
                    <a:pt x="97" y="12"/>
                  </a:lnTo>
                  <a:lnTo>
                    <a:pt x="107" y="8"/>
                  </a:lnTo>
                  <a:lnTo>
                    <a:pt x="118" y="7"/>
                  </a:lnTo>
                  <a:lnTo>
                    <a:pt x="130" y="4"/>
                  </a:lnTo>
                  <a:lnTo>
                    <a:pt x="142" y="2"/>
                  </a:lnTo>
                  <a:lnTo>
                    <a:pt x="153" y="1"/>
                  </a:lnTo>
                  <a:lnTo>
                    <a:pt x="165" y="0"/>
                  </a:lnTo>
                  <a:lnTo>
                    <a:pt x="168" y="1"/>
                  </a:lnTo>
                  <a:lnTo>
                    <a:pt x="177" y="3"/>
                  </a:lnTo>
                  <a:lnTo>
                    <a:pt x="189" y="6"/>
                  </a:lnTo>
                  <a:lnTo>
                    <a:pt x="205" y="9"/>
                  </a:lnTo>
                  <a:lnTo>
                    <a:pt x="225" y="14"/>
                  </a:lnTo>
                  <a:lnTo>
                    <a:pt x="245" y="19"/>
                  </a:lnTo>
                  <a:lnTo>
                    <a:pt x="268" y="25"/>
                  </a:lnTo>
                  <a:lnTo>
                    <a:pt x="291" y="31"/>
                  </a:lnTo>
                  <a:lnTo>
                    <a:pt x="313" y="37"/>
                  </a:lnTo>
                  <a:lnTo>
                    <a:pt x="336" y="42"/>
                  </a:lnTo>
                  <a:lnTo>
                    <a:pt x="356" y="48"/>
                  </a:lnTo>
                  <a:lnTo>
                    <a:pt x="375" y="53"/>
                  </a:lnTo>
                  <a:lnTo>
                    <a:pt x="392" y="56"/>
                  </a:lnTo>
                  <a:lnTo>
                    <a:pt x="402" y="60"/>
                  </a:lnTo>
                  <a:lnTo>
                    <a:pt x="411" y="62"/>
                  </a:lnTo>
                  <a:lnTo>
                    <a:pt x="413" y="63"/>
                  </a:lnTo>
                </a:path>
              </a:pathLst>
            </a:custGeom>
            <a:solidFill>
              <a:srgbClr val="FF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4" name="Freeform 12"/>
            <p:cNvSpPr>
              <a:spLocks/>
            </p:cNvSpPr>
            <p:nvPr/>
          </p:nvSpPr>
          <p:spPr bwMode="auto">
            <a:xfrm>
              <a:off x="1803" y="2344"/>
              <a:ext cx="424" cy="169"/>
            </a:xfrm>
            <a:custGeom>
              <a:avLst/>
              <a:gdLst>
                <a:gd name="T0" fmla="*/ 423 w 424"/>
                <a:gd name="T1" fmla="*/ 67 h 169"/>
                <a:gd name="T2" fmla="*/ 204 w 424"/>
                <a:gd name="T3" fmla="*/ 168 h 169"/>
                <a:gd name="T4" fmla="*/ 0 w 424"/>
                <a:gd name="T5" fmla="*/ 60 h 169"/>
                <a:gd name="T6" fmla="*/ 9 w 424"/>
                <a:gd name="T7" fmla="*/ 55 h 169"/>
                <a:gd name="T8" fmla="*/ 17 w 424"/>
                <a:gd name="T9" fmla="*/ 50 h 169"/>
                <a:gd name="T10" fmla="*/ 26 w 424"/>
                <a:gd name="T11" fmla="*/ 44 h 169"/>
                <a:gd name="T12" fmla="*/ 35 w 424"/>
                <a:gd name="T13" fmla="*/ 40 h 169"/>
                <a:gd name="T14" fmla="*/ 45 w 424"/>
                <a:gd name="T15" fmla="*/ 34 h 169"/>
                <a:gd name="T16" fmla="*/ 55 w 424"/>
                <a:gd name="T17" fmla="*/ 29 h 169"/>
                <a:gd name="T18" fmla="*/ 65 w 424"/>
                <a:gd name="T19" fmla="*/ 25 h 169"/>
                <a:gd name="T20" fmla="*/ 76 w 424"/>
                <a:gd name="T21" fmla="*/ 20 h 169"/>
                <a:gd name="T22" fmla="*/ 87 w 424"/>
                <a:gd name="T23" fmla="*/ 16 h 169"/>
                <a:gd name="T24" fmla="*/ 99 w 424"/>
                <a:gd name="T25" fmla="*/ 13 h 169"/>
                <a:gd name="T26" fmla="*/ 110 w 424"/>
                <a:gd name="T27" fmla="*/ 9 h 169"/>
                <a:gd name="T28" fmla="*/ 121 w 424"/>
                <a:gd name="T29" fmla="*/ 7 h 169"/>
                <a:gd name="T30" fmla="*/ 133 w 424"/>
                <a:gd name="T31" fmla="*/ 4 h 169"/>
                <a:gd name="T32" fmla="*/ 145 w 424"/>
                <a:gd name="T33" fmla="*/ 2 h 169"/>
                <a:gd name="T34" fmla="*/ 157 w 424"/>
                <a:gd name="T35" fmla="*/ 1 h 169"/>
                <a:gd name="T36" fmla="*/ 169 w 424"/>
                <a:gd name="T37" fmla="*/ 0 h 169"/>
                <a:gd name="T38" fmla="*/ 172 w 424"/>
                <a:gd name="T39" fmla="*/ 1 h 169"/>
                <a:gd name="T40" fmla="*/ 181 w 424"/>
                <a:gd name="T41" fmla="*/ 3 h 169"/>
                <a:gd name="T42" fmla="*/ 194 w 424"/>
                <a:gd name="T43" fmla="*/ 6 h 169"/>
                <a:gd name="T44" fmla="*/ 210 w 424"/>
                <a:gd name="T45" fmla="*/ 10 h 169"/>
                <a:gd name="T46" fmla="*/ 230 w 424"/>
                <a:gd name="T47" fmla="*/ 15 h 169"/>
                <a:gd name="T48" fmla="*/ 251 w 424"/>
                <a:gd name="T49" fmla="*/ 20 h 169"/>
                <a:gd name="T50" fmla="*/ 274 w 424"/>
                <a:gd name="T51" fmla="*/ 27 h 169"/>
                <a:gd name="T52" fmla="*/ 298 w 424"/>
                <a:gd name="T53" fmla="*/ 33 h 169"/>
                <a:gd name="T54" fmla="*/ 321 w 424"/>
                <a:gd name="T55" fmla="*/ 39 h 169"/>
                <a:gd name="T56" fmla="*/ 344 w 424"/>
                <a:gd name="T57" fmla="*/ 45 h 169"/>
                <a:gd name="T58" fmla="*/ 365 w 424"/>
                <a:gd name="T59" fmla="*/ 51 h 169"/>
                <a:gd name="T60" fmla="*/ 384 w 424"/>
                <a:gd name="T61" fmla="*/ 56 h 169"/>
                <a:gd name="T62" fmla="*/ 401 w 424"/>
                <a:gd name="T63" fmla="*/ 60 h 169"/>
                <a:gd name="T64" fmla="*/ 412 w 424"/>
                <a:gd name="T65" fmla="*/ 64 h 169"/>
                <a:gd name="T66" fmla="*/ 421 w 424"/>
                <a:gd name="T67" fmla="*/ 66 h 169"/>
                <a:gd name="T68" fmla="*/ 423 w 424"/>
                <a:gd name="T69" fmla="*/ 6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169"/>
                <a:gd name="T107" fmla="*/ 424 w 424"/>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169">
                  <a:moveTo>
                    <a:pt x="423" y="67"/>
                  </a:moveTo>
                  <a:lnTo>
                    <a:pt x="204" y="168"/>
                  </a:lnTo>
                  <a:lnTo>
                    <a:pt x="0" y="60"/>
                  </a:lnTo>
                  <a:lnTo>
                    <a:pt x="9" y="55"/>
                  </a:lnTo>
                  <a:lnTo>
                    <a:pt x="17" y="50"/>
                  </a:lnTo>
                  <a:lnTo>
                    <a:pt x="26" y="44"/>
                  </a:lnTo>
                  <a:lnTo>
                    <a:pt x="35" y="40"/>
                  </a:lnTo>
                  <a:lnTo>
                    <a:pt x="45" y="34"/>
                  </a:lnTo>
                  <a:lnTo>
                    <a:pt x="55" y="29"/>
                  </a:lnTo>
                  <a:lnTo>
                    <a:pt x="65" y="25"/>
                  </a:lnTo>
                  <a:lnTo>
                    <a:pt x="76" y="20"/>
                  </a:lnTo>
                  <a:lnTo>
                    <a:pt x="87" y="16"/>
                  </a:lnTo>
                  <a:lnTo>
                    <a:pt x="99" y="13"/>
                  </a:lnTo>
                  <a:lnTo>
                    <a:pt x="110" y="9"/>
                  </a:lnTo>
                  <a:lnTo>
                    <a:pt x="121" y="7"/>
                  </a:lnTo>
                  <a:lnTo>
                    <a:pt x="133" y="4"/>
                  </a:lnTo>
                  <a:lnTo>
                    <a:pt x="145" y="2"/>
                  </a:lnTo>
                  <a:lnTo>
                    <a:pt x="157" y="1"/>
                  </a:lnTo>
                  <a:lnTo>
                    <a:pt x="169" y="0"/>
                  </a:lnTo>
                  <a:lnTo>
                    <a:pt x="172" y="1"/>
                  </a:lnTo>
                  <a:lnTo>
                    <a:pt x="181" y="3"/>
                  </a:lnTo>
                  <a:lnTo>
                    <a:pt x="194" y="6"/>
                  </a:lnTo>
                  <a:lnTo>
                    <a:pt x="210" y="10"/>
                  </a:lnTo>
                  <a:lnTo>
                    <a:pt x="230" y="15"/>
                  </a:lnTo>
                  <a:lnTo>
                    <a:pt x="251" y="20"/>
                  </a:lnTo>
                  <a:lnTo>
                    <a:pt x="274" y="27"/>
                  </a:lnTo>
                  <a:lnTo>
                    <a:pt x="298" y="33"/>
                  </a:lnTo>
                  <a:lnTo>
                    <a:pt x="321" y="39"/>
                  </a:lnTo>
                  <a:lnTo>
                    <a:pt x="344" y="45"/>
                  </a:lnTo>
                  <a:lnTo>
                    <a:pt x="365" y="51"/>
                  </a:lnTo>
                  <a:lnTo>
                    <a:pt x="384" y="56"/>
                  </a:lnTo>
                  <a:lnTo>
                    <a:pt x="401" y="60"/>
                  </a:lnTo>
                  <a:lnTo>
                    <a:pt x="412" y="64"/>
                  </a:lnTo>
                  <a:lnTo>
                    <a:pt x="421" y="66"/>
                  </a:lnTo>
                  <a:lnTo>
                    <a:pt x="423" y="67"/>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5" name="Freeform 13"/>
            <p:cNvSpPr>
              <a:spLocks/>
            </p:cNvSpPr>
            <p:nvPr/>
          </p:nvSpPr>
          <p:spPr bwMode="auto">
            <a:xfrm>
              <a:off x="2026" y="1867"/>
              <a:ext cx="1902" cy="1007"/>
            </a:xfrm>
            <a:custGeom>
              <a:avLst/>
              <a:gdLst>
                <a:gd name="T0" fmla="*/ 1596 w 1902"/>
                <a:gd name="T1" fmla="*/ 470 h 1007"/>
                <a:gd name="T2" fmla="*/ 1522 w 1902"/>
                <a:gd name="T3" fmla="*/ 505 h 1007"/>
                <a:gd name="T4" fmla="*/ 1418 w 1902"/>
                <a:gd name="T5" fmla="*/ 554 h 1007"/>
                <a:gd name="T6" fmla="*/ 1305 w 1902"/>
                <a:gd name="T7" fmla="*/ 609 h 1007"/>
                <a:gd name="T8" fmla="*/ 1207 w 1902"/>
                <a:gd name="T9" fmla="*/ 657 h 1007"/>
                <a:gd name="T10" fmla="*/ 1144 w 1902"/>
                <a:gd name="T11" fmla="*/ 688 h 1007"/>
                <a:gd name="T12" fmla="*/ 1133 w 1902"/>
                <a:gd name="T13" fmla="*/ 704 h 1007"/>
                <a:gd name="T14" fmla="*/ 1180 w 1902"/>
                <a:gd name="T15" fmla="*/ 737 h 1007"/>
                <a:gd name="T16" fmla="*/ 1232 w 1902"/>
                <a:gd name="T17" fmla="*/ 744 h 1007"/>
                <a:gd name="T18" fmla="*/ 1337 w 1902"/>
                <a:gd name="T19" fmla="*/ 759 h 1007"/>
                <a:gd name="T20" fmla="*/ 1487 w 1902"/>
                <a:gd name="T21" fmla="*/ 780 h 1007"/>
                <a:gd name="T22" fmla="*/ 1650 w 1902"/>
                <a:gd name="T23" fmla="*/ 803 h 1007"/>
                <a:gd name="T24" fmla="*/ 1794 w 1902"/>
                <a:gd name="T25" fmla="*/ 823 h 1007"/>
                <a:gd name="T26" fmla="*/ 1884 w 1902"/>
                <a:gd name="T27" fmla="*/ 836 h 1007"/>
                <a:gd name="T28" fmla="*/ 1891 w 1902"/>
                <a:gd name="T29" fmla="*/ 843 h 1007"/>
                <a:gd name="T30" fmla="*/ 1820 w 1902"/>
                <a:gd name="T31" fmla="*/ 880 h 1007"/>
                <a:gd name="T32" fmla="*/ 1736 w 1902"/>
                <a:gd name="T33" fmla="*/ 926 h 1007"/>
                <a:gd name="T34" fmla="*/ 1695 w 1902"/>
                <a:gd name="T35" fmla="*/ 947 h 1007"/>
                <a:gd name="T36" fmla="*/ 1596 w 1902"/>
                <a:gd name="T37" fmla="*/ 944 h 1007"/>
                <a:gd name="T38" fmla="*/ 1403 w 1902"/>
                <a:gd name="T39" fmla="*/ 934 h 1007"/>
                <a:gd name="T40" fmla="*/ 1162 w 1902"/>
                <a:gd name="T41" fmla="*/ 921 h 1007"/>
                <a:gd name="T42" fmla="*/ 921 w 1902"/>
                <a:gd name="T43" fmla="*/ 907 h 1007"/>
                <a:gd name="T44" fmla="*/ 730 w 1902"/>
                <a:gd name="T45" fmla="*/ 895 h 1007"/>
                <a:gd name="T46" fmla="*/ 636 w 1902"/>
                <a:gd name="T47" fmla="*/ 889 h 1007"/>
                <a:gd name="T48" fmla="*/ 581 w 1902"/>
                <a:gd name="T49" fmla="*/ 909 h 1007"/>
                <a:gd name="T50" fmla="*/ 528 w 1902"/>
                <a:gd name="T51" fmla="*/ 933 h 1007"/>
                <a:gd name="T52" fmla="*/ 456 w 1902"/>
                <a:gd name="T53" fmla="*/ 959 h 1007"/>
                <a:gd name="T54" fmla="*/ 423 w 1902"/>
                <a:gd name="T55" fmla="*/ 970 h 1007"/>
                <a:gd name="T56" fmla="*/ 328 w 1902"/>
                <a:gd name="T57" fmla="*/ 995 h 1007"/>
                <a:gd name="T58" fmla="*/ 213 w 1902"/>
                <a:gd name="T59" fmla="*/ 1006 h 1007"/>
                <a:gd name="T60" fmla="*/ 131 w 1902"/>
                <a:gd name="T61" fmla="*/ 972 h 1007"/>
                <a:gd name="T62" fmla="*/ 128 w 1902"/>
                <a:gd name="T63" fmla="*/ 962 h 1007"/>
                <a:gd name="T64" fmla="*/ 88 w 1902"/>
                <a:gd name="T65" fmla="*/ 963 h 1007"/>
                <a:gd name="T66" fmla="*/ 31 w 1902"/>
                <a:gd name="T67" fmla="*/ 965 h 1007"/>
                <a:gd name="T68" fmla="*/ 0 w 1902"/>
                <a:gd name="T69" fmla="*/ 956 h 1007"/>
                <a:gd name="T70" fmla="*/ 33 w 1902"/>
                <a:gd name="T71" fmla="*/ 913 h 1007"/>
                <a:gd name="T72" fmla="*/ 98 w 1902"/>
                <a:gd name="T73" fmla="*/ 849 h 1007"/>
                <a:gd name="T74" fmla="*/ 167 w 1902"/>
                <a:gd name="T75" fmla="*/ 801 h 1007"/>
                <a:gd name="T76" fmla="*/ 269 w 1902"/>
                <a:gd name="T77" fmla="*/ 742 h 1007"/>
                <a:gd name="T78" fmla="*/ 379 w 1902"/>
                <a:gd name="T79" fmla="*/ 684 h 1007"/>
                <a:gd name="T80" fmla="*/ 957 w 1902"/>
                <a:gd name="T81" fmla="*/ 424 h 1007"/>
                <a:gd name="T82" fmla="*/ 1047 w 1902"/>
                <a:gd name="T83" fmla="*/ 426 h 1007"/>
                <a:gd name="T84" fmla="*/ 1142 w 1902"/>
                <a:gd name="T85" fmla="*/ 428 h 1007"/>
                <a:gd name="T86" fmla="*/ 1196 w 1902"/>
                <a:gd name="T87" fmla="*/ 419 h 1007"/>
                <a:gd name="T88" fmla="*/ 1272 w 1902"/>
                <a:gd name="T89" fmla="*/ 388 h 1007"/>
                <a:gd name="T90" fmla="*/ 1338 w 1902"/>
                <a:gd name="T91" fmla="*/ 350 h 1007"/>
                <a:gd name="T92" fmla="*/ 1369 w 1902"/>
                <a:gd name="T93" fmla="*/ 299 h 1007"/>
                <a:gd name="T94" fmla="*/ 1389 w 1902"/>
                <a:gd name="T95" fmla="*/ 223 h 1007"/>
                <a:gd name="T96" fmla="*/ 1410 w 1902"/>
                <a:gd name="T97" fmla="*/ 141 h 1007"/>
                <a:gd name="T98" fmla="*/ 1425 w 1902"/>
                <a:gd name="T99" fmla="*/ 90 h 1007"/>
                <a:gd name="T100" fmla="*/ 1435 w 1902"/>
                <a:gd name="T101" fmla="*/ 59 h 1007"/>
                <a:gd name="T102" fmla="*/ 1466 w 1902"/>
                <a:gd name="T103" fmla="*/ 38 h 1007"/>
                <a:gd name="T104" fmla="*/ 1511 w 1902"/>
                <a:gd name="T105" fmla="*/ 20 h 1007"/>
                <a:gd name="T106" fmla="*/ 1554 w 1902"/>
                <a:gd name="T107" fmla="*/ 4 h 1007"/>
                <a:gd name="T108" fmla="*/ 1569 w 1902"/>
                <a:gd name="T109" fmla="*/ 4 h 1007"/>
                <a:gd name="T110" fmla="*/ 1604 w 1902"/>
                <a:gd name="T111" fmla="*/ 114 h 1007"/>
                <a:gd name="T112" fmla="*/ 1656 w 1902"/>
                <a:gd name="T113" fmla="*/ 273 h 1007"/>
                <a:gd name="T114" fmla="*/ 1683 w 1902"/>
                <a:gd name="T115" fmla="*/ 357 h 10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2"/>
                <a:gd name="T175" fmla="*/ 0 h 1007"/>
                <a:gd name="T176" fmla="*/ 1902 w 1902"/>
                <a:gd name="T177" fmla="*/ 1007 h 10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2" h="1007">
                  <a:moveTo>
                    <a:pt x="1618" y="461"/>
                  </a:moveTo>
                  <a:lnTo>
                    <a:pt x="1616" y="461"/>
                  </a:lnTo>
                  <a:lnTo>
                    <a:pt x="1612" y="463"/>
                  </a:lnTo>
                  <a:lnTo>
                    <a:pt x="1605" y="466"/>
                  </a:lnTo>
                  <a:lnTo>
                    <a:pt x="1596" y="470"/>
                  </a:lnTo>
                  <a:lnTo>
                    <a:pt x="1585" y="476"/>
                  </a:lnTo>
                  <a:lnTo>
                    <a:pt x="1572" y="482"/>
                  </a:lnTo>
                  <a:lnTo>
                    <a:pt x="1556" y="489"/>
                  </a:lnTo>
                  <a:lnTo>
                    <a:pt x="1540" y="496"/>
                  </a:lnTo>
                  <a:lnTo>
                    <a:pt x="1522" y="505"/>
                  </a:lnTo>
                  <a:lnTo>
                    <a:pt x="1502" y="514"/>
                  </a:lnTo>
                  <a:lnTo>
                    <a:pt x="1482" y="524"/>
                  </a:lnTo>
                  <a:lnTo>
                    <a:pt x="1461" y="534"/>
                  </a:lnTo>
                  <a:lnTo>
                    <a:pt x="1440" y="545"/>
                  </a:lnTo>
                  <a:lnTo>
                    <a:pt x="1418" y="554"/>
                  </a:lnTo>
                  <a:lnTo>
                    <a:pt x="1396" y="565"/>
                  </a:lnTo>
                  <a:lnTo>
                    <a:pt x="1373" y="576"/>
                  </a:lnTo>
                  <a:lnTo>
                    <a:pt x="1350" y="587"/>
                  </a:lnTo>
                  <a:lnTo>
                    <a:pt x="1327" y="598"/>
                  </a:lnTo>
                  <a:lnTo>
                    <a:pt x="1305" y="609"/>
                  </a:lnTo>
                  <a:lnTo>
                    <a:pt x="1284" y="620"/>
                  </a:lnTo>
                  <a:lnTo>
                    <a:pt x="1263" y="630"/>
                  </a:lnTo>
                  <a:lnTo>
                    <a:pt x="1243" y="640"/>
                  </a:lnTo>
                  <a:lnTo>
                    <a:pt x="1225" y="649"/>
                  </a:lnTo>
                  <a:lnTo>
                    <a:pt x="1207" y="657"/>
                  </a:lnTo>
                  <a:lnTo>
                    <a:pt x="1191" y="665"/>
                  </a:lnTo>
                  <a:lnTo>
                    <a:pt x="1176" y="672"/>
                  </a:lnTo>
                  <a:lnTo>
                    <a:pt x="1164" y="679"/>
                  </a:lnTo>
                  <a:lnTo>
                    <a:pt x="1153" y="684"/>
                  </a:lnTo>
                  <a:lnTo>
                    <a:pt x="1144" y="688"/>
                  </a:lnTo>
                  <a:lnTo>
                    <a:pt x="1137" y="692"/>
                  </a:lnTo>
                  <a:lnTo>
                    <a:pt x="1133" y="695"/>
                  </a:lnTo>
                  <a:lnTo>
                    <a:pt x="1132" y="695"/>
                  </a:lnTo>
                  <a:lnTo>
                    <a:pt x="1133" y="699"/>
                  </a:lnTo>
                  <a:lnTo>
                    <a:pt x="1133" y="704"/>
                  </a:lnTo>
                  <a:lnTo>
                    <a:pt x="1137" y="710"/>
                  </a:lnTo>
                  <a:lnTo>
                    <a:pt x="1142" y="718"/>
                  </a:lnTo>
                  <a:lnTo>
                    <a:pt x="1150" y="726"/>
                  </a:lnTo>
                  <a:lnTo>
                    <a:pt x="1162" y="733"/>
                  </a:lnTo>
                  <a:lnTo>
                    <a:pt x="1180" y="737"/>
                  </a:lnTo>
                  <a:lnTo>
                    <a:pt x="1202" y="740"/>
                  </a:lnTo>
                  <a:lnTo>
                    <a:pt x="1204" y="740"/>
                  </a:lnTo>
                  <a:lnTo>
                    <a:pt x="1209" y="742"/>
                  </a:lnTo>
                  <a:lnTo>
                    <a:pt x="1219" y="743"/>
                  </a:lnTo>
                  <a:lnTo>
                    <a:pt x="1232" y="744"/>
                  </a:lnTo>
                  <a:lnTo>
                    <a:pt x="1247" y="746"/>
                  </a:lnTo>
                  <a:lnTo>
                    <a:pt x="1266" y="749"/>
                  </a:lnTo>
                  <a:lnTo>
                    <a:pt x="1287" y="753"/>
                  </a:lnTo>
                  <a:lnTo>
                    <a:pt x="1311" y="755"/>
                  </a:lnTo>
                  <a:lnTo>
                    <a:pt x="1337" y="759"/>
                  </a:lnTo>
                  <a:lnTo>
                    <a:pt x="1364" y="762"/>
                  </a:lnTo>
                  <a:lnTo>
                    <a:pt x="1394" y="766"/>
                  </a:lnTo>
                  <a:lnTo>
                    <a:pt x="1425" y="771"/>
                  </a:lnTo>
                  <a:lnTo>
                    <a:pt x="1455" y="775"/>
                  </a:lnTo>
                  <a:lnTo>
                    <a:pt x="1487" y="780"/>
                  </a:lnTo>
                  <a:lnTo>
                    <a:pt x="1520" y="784"/>
                  </a:lnTo>
                  <a:lnTo>
                    <a:pt x="1553" y="789"/>
                  </a:lnTo>
                  <a:lnTo>
                    <a:pt x="1586" y="794"/>
                  </a:lnTo>
                  <a:lnTo>
                    <a:pt x="1618" y="799"/>
                  </a:lnTo>
                  <a:lnTo>
                    <a:pt x="1650" y="803"/>
                  </a:lnTo>
                  <a:lnTo>
                    <a:pt x="1681" y="808"/>
                  </a:lnTo>
                  <a:lnTo>
                    <a:pt x="1712" y="812"/>
                  </a:lnTo>
                  <a:lnTo>
                    <a:pt x="1741" y="816"/>
                  </a:lnTo>
                  <a:lnTo>
                    <a:pt x="1768" y="820"/>
                  </a:lnTo>
                  <a:lnTo>
                    <a:pt x="1794" y="823"/>
                  </a:lnTo>
                  <a:lnTo>
                    <a:pt x="1816" y="827"/>
                  </a:lnTo>
                  <a:lnTo>
                    <a:pt x="1838" y="830"/>
                  </a:lnTo>
                  <a:lnTo>
                    <a:pt x="1856" y="832"/>
                  </a:lnTo>
                  <a:lnTo>
                    <a:pt x="1872" y="834"/>
                  </a:lnTo>
                  <a:lnTo>
                    <a:pt x="1884" y="836"/>
                  </a:lnTo>
                  <a:lnTo>
                    <a:pt x="1894" y="838"/>
                  </a:lnTo>
                  <a:lnTo>
                    <a:pt x="1899" y="839"/>
                  </a:lnTo>
                  <a:lnTo>
                    <a:pt x="1901" y="839"/>
                  </a:lnTo>
                  <a:lnTo>
                    <a:pt x="1898" y="841"/>
                  </a:lnTo>
                  <a:lnTo>
                    <a:pt x="1891" y="843"/>
                  </a:lnTo>
                  <a:lnTo>
                    <a:pt x="1881" y="849"/>
                  </a:lnTo>
                  <a:lnTo>
                    <a:pt x="1869" y="855"/>
                  </a:lnTo>
                  <a:lnTo>
                    <a:pt x="1854" y="862"/>
                  </a:lnTo>
                  <a:lnTo>
                    <a:pt x="1838" y="871"/>
                  </a:lnTo>
                  <a:lnTo>
                    <a:pt x="1820" y="880"/>
                  </a:lnTo>
                  <a:lnTo>
                    <a:pt x="1803" y="889"/>
                  </a:lnTo>
                  <a:lnTo>
                    <a:pt x="1785" y="899"/>
                  </a:lnTo>
                  <a:lnTo>
                    <a:pt x="1768" y="909"/>
                  </a:lnTo>
                  <a:lnTo>
                    <a:pt x="1751" y="918"/>
                  </a:lnTo>
                  <a:lnTo>
                    <a:pt x="1736" y="926"/>
                  </a:lnTo>
                  <a:lnTo>
                    <a:pt x="1723" y="933"/>
                  </a:lnTo>
                  <a:lnTo>
                    <a:pt x="1712" y="939"/>
                  </a:lnTo>
                  <a:lnTo>
                    <a:pt x="1704" y="943"/>
                  </a:lnTo>
                  <a:lnTo>
                    <a:pt x="1699" y="946"/>
                  </a:lnTo>
                  <a:lnTo>
                    <a:pt x="1695" y="947"/>
                  </a:lnTo>
                  <a:lnTo>
                    <a:pt x="1685" y="947"/>
                  </a:lnTo>
                  <a:lnTo>
                    <a:pt x="1669" y="947"/>
                  </a:lnTo>
                  <a:lnTo>
                    <a:pt x="1649" y="946"/>
                  </a:lnTo>
                  <a:lnTo>
                    <a:pt x="1624" y="945"/>
                  </a:lnTo>
                  <a:lnTo>
                    <a:pt x="1596" y="944"/>
                  </a:lnTo>
                  <a:lnTo>
                    <a:pt x="1564" y="942"/>
                  </a:lnTo>
                  <a:lnTo>
                    <a:pt x="1527" y="940"/>
                  </a:lnTo>
                  <a:lnTo>
                    <a:pt x="1488" y="939"/>
                  </a:lnTo>
                  <a:lnTo>
                    <a:pt x="1446" y="936"/>
                  </a:lnTo>
                  <a:lnTo>
                    <a:pt x="1403" y="934"/>
                  </a:lnTo>
                  <a:lnTo>
                    <a:pt x="1357" y="931"/>
                  </a:lnTo>
                  <a:lnTo>
                    <a:pt x="1309" y="929"/>
                  </a:lnTo>
                  <a:lnTo>
                    <a:pt x="1260" y="927"/>
                  </a:lnTo>
                  <a:lnTo>
                    <a:pt x="1212" y="924"/>
                  </a:lnTo>
                  <a:lnTo>
                    <a:pt x="1162" y="921"/>
                  </a:lnTo>
                  <a:lnTo>
                    <a:pt x="1112" y="918"/>
                  </a:lnTo>
                  <a:lnTo>
                    <a:pt x="1063" y="915"/>
                  </a:lnTo>
                  <a:lnTo>
                    <a:pt x="1015" y="912"/>
                  </a:lnTo>
                  <a:lnTo>
                    <a:pt x="968" y="909"/>
                  </a:lnTo>
                  <a:lnTo>
                    <a:pt x="921" y="907"/>
                  </a:lnTo>
                  <a:lnTo>
                    <a:pt x="878" y="904"/>
                  </a:lnTo>
                  <a:lnTo>
                    <a:pt x="837" y="902"/>
                  </a:lnTo>
                  <a:lnTo>
                    <a:pt x="799" y="899"/>
                  </a:lnTo>
                  <a:lnTo>
                    <a:pt x="763" y="897"/>
                  </a:lnTo>
                  <a:lnTo>
                    <a:pt x="730" y="895"/>
                  </a:lnTo>
                  <a:lnTo>
                    <a:pt x="702" y="893"/>
                  </a:lnTo>
                  <a:lnTo>
                    <a:pt x="678" y="891"/>
                  </a:lnTo>
                  <a:lnTo>
                    <a:pt x="659" y="890"/>
                  </a:lnTo>
                  <a:lnTo>
                    <a:pt x="645" y="889"/>
                  </a:lnTo>
                  <a:lnTo>
                    <a:pt x="636" y="889"/>
                  </a:lnTo>
                  <a:lnTo>
                    <a:pt x="632" y="888"/>
                  </a:lnTo>
                  <a:lnTo>
                    <a:pt x="628" y="889"/>
                  </a:lnTo>
                  <a:lnTo>
                    <a:pt x="616" y="894"/>
                  </a:lnTo>
                  <a:lnTo>
                    <a:pt x="599" y="901"/>
                  </a:lnTo>
                  <a:lnTo>
                    <a:pt x="581" y="909"/>
                  </a:lnTo>
                  <a:lnTo>
                    <a:pt x="563" y="917"/>
                  </a:lnTo>
                  <a:lnTo>
                    <a:pt x="547" y="925"/>
                  </a:lnTo>
                  <a:lnTo>
                    <a:pt x="536" y="929"/>
                  </a:lnTo>
                  <a:lnTo>
                    <a:pt x="532" y="931"/>
                  </a:lnTo>
                  <a:lnTo>
                    <a:pt x="528" y="933"/>
                  </a:lnTo>
                  <a:lnTo>
                    <a:pt x="518" y="937"/>
                  </a:lnTo>
                  <a:lnTo>
                    <a:pt x="504" y="942"/>
                  </a:lnTo>
                  <a:lnTo>
                    <a:pt x="487" y="948"/>
                  </a:lnTo>
                  <a:lnTo>
                    <a:pt x="471" y="954"/>
                  </a:lnTo>
                  <a:lnTo>
                    <a:pt x="456" y="959"/>
                  </a:lnTo>
                  <a:lnTo>
                    <a:pt x="447" y="963"/>
                  </a:lnTo>
                  <a:lnTo>
                    <a:pt x="443" y="964"/>
                  </a:lnTo>
                  <a:lnTo>
                    <a:pt x="441" y="965"/>
                  </a:lnTo>
                  <a:lnTo>
                    <a:pt x="434" y="967"/>
                  </a:lnTo>
                  <a:lnTo>
                    <a:pt x="423" y="970"/>
                  </a:lnTo>
                  <a:lnTo>
                    <a:pt x="408" y="975"/>
                  </a:lnTo>
                  <a:lnTo>
                    <a:pt x="392" y="979"/>
                  </a:lnTo>
                  <a:lnTo>
                    <a:pt x="371" y="984"/>
                  </a:lnTo>
                  <a:lnTo>
                    <a:pt x="350" y="990"/>
                  </a:lnTo>
                  <a:lnTo>
                    <a:pt x="328" y="995"/>
                  </a:lnTo>
                  <a:lnTo>
                    <a:pt x="304" y="999"/>
                  </a:lnTo>
                  <a:lnTo>
                    <a:pt x="281" y="1002"/>
                  </a:lnTo>
                  <a:lnTo>
                    <a:pt x="258" y="1005"/>
                  </a:lnTo>
                  <a:lnTo>
                    <a:pt x="235" y="1006"/>
                  </a:lnTo>
                  <a:lnTo>
                    <a:pt x="213" y="1006"/>
                  </a:lnTo>
                  <a:lnTo>
                    <a:pt x="194" y="1004"/>
                  </a:lnTo>
                  <a:lnTo>
                    <a:pt x="177" y="1000"/>
                  </a:lnTo>
                  <a:lnTo>
                    <a:pt x="162" y="994"/>
                  </a:lnTo>
                  <a:lnTo>
                    <a:pt x="142" y="981"/>
                  </a:lnTo>
                  <a:lnTo>
                    <a:pt x="131" y="972"/>
                  </a:lnTo>
                  <a:lnTo>
                    <a:pt x="127" y="966"/>
                  </a:lnTo>
                  <a:lnTo>
                    <a:pt x="127" y="964"/>
                  </a:lnTo>
                  <a:lnTo>
                    <a:pt x="128" y="962"/>
                  </a:lnTo>
                  <a:lnTo>
                    <a:pt x="130" y="962"/>
                  </a:lnTo>
                  <a:lnTo>
                    <a:pt x="128" y="962"/>
                  </a:lnTo>
                  <a:lnTo>
                    <a:pt x="121" y="962"/>
                  </a:lnTo>
                  <a:lnTo>
                    <a:pt x="115" y="962"/>
                  </a:lnTo>
                  <a:lnTo>
                    <a:pt x="107" y="962"/>
                  </a:lnTo>
                  <a:lnTo>
                    <a:pt x="97" y="962"/>
                  </a:lnTo>
                  <a:lnTo>
                    <a:pt x="88" y="963"/>
                  </a:lnTo>
                  <a:lnTo>
                    <a:pt x="77" y="964"/>
                  </a:lnTo>
                  <a:lnTo>
                    <a:pt x="65" y="964"/>
                  </a:lnTo>
                  <a:lnTo>
                    <a:pt x="53" y="964"/>
                  </a:lnTo>
                  <a:lnTo>
                    <a:pt x="42" y="965"/>
                  </a:lnTo>
                  <a:lnTo>
                    <a:pt x="31" y="965"/>
                  </a:lnTo>
                  <a:lnTo>
                    <a:pt x="22" y="964"/>
                  </a:lnTo>
                  <a:lnTo>
                    <a:pt x="13" y="963"/>
                  </a:lnTo>
                  <a:lnTo>
                    <a:pt x="6" y="961"/>
                  </a:lnTo>
                  <a:lnTo>
                    <a:pt x="2" y="959"/>
                  </a:lnTo>
                  <a:lnTo>
                    <a:pt x="0" y="956"/>
                  </a:lnTo>
                  <a:lnTo>
                    <a:pt x="0" y="953"/>
                  </a:lnTo>
                  <a:lnTo>
                    <a:pt x="4" y="948"/>
                  </a:lnTo>
                  <a:lnTo>
                    <a:pt x="14" y="937"/>
                  </a:lnTo>
                  <a:lnTo>
                    <a:pt x="24" y="925"/>
                  </a:lnTo>
                  <a:lnTo>
                    <a:pt x="33" y="913"/>
                  </a:lnTo>
                  <a:lnTo>
                    <a:pt x="44" y="901"/>
                  </a:lnTo>
                  <a:lnTo>
                    <a:pt x="56" y="889"/>
                  </a:lnTo>
                  <a:lnTo>
                    <a:pt x="68" y="876"/>
                  </a:lnTo>
                  <a:lnTo>
                    <a:pt x="82" y="862"/>
                  </a:lnTo>
                  <a:lnTo>
                    <a:pt x="98" y="849"/>
                  </a:lnTo>
                  <a:lnTo>
                    <a:pt x="108" y="841"/>
                  </a:lnTo>
                  <a:lnTo>
                    <a:pt x="120" y="832"/>
                  </a:lnTo>
                  <a:lnTo>
                    <a:pt x="134" y="823"/>
                  </a:lnTo>
                  <a:lnTo>
                    <a:pt x="150" y="812"/>
                  </a:lnTo>
                  <a:lnTo>
                    <a:pt x="167" y="801"/>
                  </a:lnTo>
                  <a:lnTo>
                    <a:pt x="185" y="790"/>
                  </a:lnTo>
                  <a:lnTo>
                    <a:pt x="205" y="778"/>
                  </a:lnTo>
                  <a:lnTo>
                    <a:pt x="226" y="766"/>
                  </a:lnTo>
                  <a:lnTo>
                    <a:pt x="247" y="755"/>
                  </a:lnTo>
                  <a:lnTo>
                    <a:pt x="269" y="742"/>
                  </a:lnTo>
                  <a:lnTo>
                    <a:pt x="291" y="730"/>
                  </a:lnTo>
                  <a:lnTo>
                    <a:pt x="313" y="718"/>
                  </a:lnTo>
                  <a:lnTo>
                    <a:pt x="336" y="706"/>
                  </a:lnTo>
                  <a:lnTo>
                    <a:pt x="358" y="695"/>
                  </a:lnTo>
                  <a:lnTo>
                    <a:pt x="379" y="684"/>
                  </a:lnTo>
                  <a:lnTo>
                    <a:pt x="400" y="673"/>
                  </a:lnTo>
                  <a:lnTo>
                    <a:pt x="937" y="424"/>
                  </a:lnTo>
                  <a:lnTo>
                    <a:pt x="940" y="424"/>
                  </a:lnTo>
                  <a:lnTo>
                    <a:pt x="947" y="424"/>
                  </a:lnTo>
                  <a:lnTo>
                    <a:pt x="957" y="424"/>
                  </a:lnTo>
                  <a:lnTo>
                    <a:pt x="972" y="424"/>
                  </a:lnTo>
                  <a:lnTo>
                    <a:pt x="988" y="425"/>
                  </a:lnTo>
                  <a:lnTo>
                    <a:pt x="1007" y="426"/>
                  </a:lnTo>
                  <a:lnTo>
                    <a:pt x="1027" y="426"/>
                  </a:lnTo>
                  <a:lnTo>
                    <a:pt x="1047" y="426"/>
                  </a:lnTo>
                  <a:lnTo>
                    <a:pt x="1068" y="427"/>
                  </a:lnTo>
                  <a:lnTo>
                    <a:pt x="1088" y="428"/>
                  </a:lnTo>
                  <a:lnTo>
                    <a:pt x="1108" y="428"/>
                  </a:lnTo>
                  <a:lnTo>
                    <a:pt x="1126" y="428"/>
                  </a:lnTo>
                  <a:lnTo>
                    <a:pt x="1142" y="428"/>
                  </a:lnTo>
                  <a:lnTo>
                    <a:pt x="1154" y="428"/>
                  </a:lnTo>
                  <a:lnTo>
                    <a:pt x="1163" y="428"/>
                  </a:lnTo>
                  <a:lnTo>
                    <a:pt x="1168" y="428"/>
                  </a:lnTo>
                  <a:lnTo>
                    <a:pt x="1182" y="424"/>
                  </a:lnTo>
                  <a:lnTo>
                    <a:pt x="1196" y="419"/>
                  </a:lnTo>
                  <a:lnTo>
                    <a:pt x="1211" y="413"/>
                  </a:lnTo>
                  <a:lnTo>
                    <a:pt x="1227" y="408"/>
                  </a:lnTo>
                  <a:lnTo>
                    <a:pt x="1241" y="402"/>
                  </a:lnTo>
                  <a:lnTo>
                    <a:pt x="1257" y="395"/>
                  </a:lnTo>
                  <a:lnTo>
                    <a:pt x="1272" y="388"/>
                  </a:lnTo>
                  <a:lnTo>
                    <a:pt x="1286" y="381"/>
                  </a:lnTo>
                  <a:lnTo>
                    <a:pt x="1301" y="374"/>
                  </a:lnTo>
                  <a:lnTo>
                    <a:pt x="1314" y="366"/>
                  </a:lnTo>
                  <a:lnTo>
                    <a:pt x="1326" y="357"/>
                  </a:lnTo>
                  <a:lnTo>
                    <a:pt x="1338" y="350"/>
                  </a:lnTo>
                  <a:lnTo>
                    <a:pt x="1347" y="340"/>
                  </a:lnTo>
                  <a:lnTo>
                    <a:pt x="1355" y="331"/>
                  </a:lnTo>
                  <a:lnTo>
                    <a:pt x="1361" y="321"/>
                  </a:lnTo>
                  <a:lnTo>
                    <a:pt x="1365" y="311"/>
                  </a:lnTo>
                  <a:lnTo>
                    <a:pt x="1369" y="299"/>
                  </a:lnTo>
                  <a:lnTo>
                    <a:pt x="1372" y="286"/>
                  </a:lnTo>
                  <a:lnTo>
                    <a:pt x="1376" y="271"/>
                  </a:lnTo>
                  <a:lnTo>
                    <a:pt x="1380" y="255"/>
                  </a:lnTo>
                  <a:lnTo>
                    <a:pt x="1385" y="240"/>
                  </a:lnTo>
                  <a:lnTo>
                    <a:pt x="1389" y="223"/>
                  </a:lnTo>
                  <a:lnTo>
                    <a:pt x="1393" y="205"/>
                  </a:lnTo>
                  <a:lnTo>
                    <a:pt x="1398" y="188"/>
                  </a:lnTo>
                  <a:lnTo>
                    <a:pt x="1402" y="172"/>
                  </a:lnTo>
                  <a:lnTo>
                    <a:pt x="1406" y="155"/>
                  </a:lnTo>
                  <a:lnTo>
                    <a:pt x="1410" y="141"/>
                  </a:lnTo>
                  <a:lnTo>
                    <a:pt x="1414" y="127"/>
                  </a:lnTo>
                  <a:lnTo>
                    <a:pt x="1417" y="115"/>
                  </a:lnTo>
                  <a:lnTo>
                    <a:pt x="1420" y="104"/>
                  </a:lnTo>
                  <a:lnTo>
                    <a:pt x="1423" y="96"/>
                  </a:lnTo>
                  <a:lnTo>
                    <a:pt x="1425" y="90"/>
                  </a:lnTo>
                  <a:lnTo>
                    <a:pt x="1425" y="83"/>
                  </a:lnTo>
                  <a:lnTo>
                    <a:pt x="1426" y="77"/>
                  </a:lnTo>
                  <a:lnTo>
                    <a:pt x="1428" y="70"/>
                  </a:lnTo>
                  <a:lnTo>
                    <a:pt x="1432" y="64"/>
                  </a:lnTo>
                  <a:lnTo>
                    <a:pt x="1435" y="59"/>
                  </a:lnTo>
                  <a:lnTo>
                    <a:pt x="1441" y="53"/>
                  </a:lnTo>
                  <a:lnTo>
                    <a:pt x="1447" y="49"/>
                  </a:lnTo>
                  <a:lnTo>
                    <a:pt x="1455" y="44"/>
                  </a:lnTo>
                  <a:lnTo>
                    <a:pt x="1460" y="41"/>
                  </a:lnTo>
                  <a:lnTo>
                    <a:pt x="1466" y="38"/>
                  </a:lnTo>
                  <a:lnTo>
                    <a:pt x="1473" y="35"/>
                  </a:lnTo>
                  <a:lnTo>
                    <a:pt x="1482" y="31"/>
                  </a:lnTo>
                  <a:lnTo>
                    <a:pt x="1491" y="27"/>
                  </a:lnTo>
                  <a:lnTo>
                    <a:pt x="1500" y="24"/>
                  </a:lnTo>
                  <a:lnTo>
                    <a:pt x="1511" y="20"/>
                  </a:lnTo>
                  <a:lnTo>
                    <a:pt x="1520" y="16"/>
                  </a:lnTo>
                  <a:lnTo>
                    <a:pt x="1529" y="13"/>
                  </a:lnTo>
                  <a:lnTo>
                    <a:pt x="1538" y="9"/>
                  </a:lnTo>
                  <a:lnTo>
                    <a:pt x="1547" y="7"/>
                  </a:lnTo>
                  <a:lnTo>
                    <a:pt x="1554" y="4"/>
                  </a:lnTo>
                  <a:lnTo>
                    <a:pt x="1560" y="2"/>
                  </a:lnTo>
                  <a:lnTo>
                    <a:pt x="1565" y="1"/>
                  </a:lnTo>
                  <a:lnTo>
                    <a:pt x="1567" y="0"/>
                  </a:lnTo>
                  <a:lnTo>
                    <a:pt x="1568" y="0"/>
                  </a:lnTo>
                  <a:lnTo>
                    <a:pt x="1569" y="4"/>
                  </a:lnTo>
                  <a:lnTo>
                    <a:pt x="1572" y="16"/>
                  </a:lnTo>
                  <a:lnTo>
                    <a:pt x="1578" y="34"/>
                  </a:lnTo>
                  <a:lnTo>
                    <a:pt x="1585" y="57"/>
                  </a:lnTo>
                  <a:lnTo>
                    <a:pt x="1594" y="84"/>
                  </a:lnTo>
                  <a:lnTo>
                    <a:pt x="1604" y="114"/>
                  </a:lnTo>
                  <a:lnTo>
                    <a:pt x="1615" y="146"/>
                  </a:lnTo>
                  <a:lnTo>
                    <a:pt x="1625" y="179"/>
                  </a:lnTo>
                  <a:lnTo>
                    <a:pt x="1636" y="212"/>
                  </a:lnTo>
                  <a:lnTo>
                    <a:pt x="1647" y="244"/>
                  </a:lnTo>
                  <a:lnTo>
                    <a:pt x="1656" y="273"/>
                  </a:lnTo>
                  <a:lnTo>
                    <a:pt x="1665" y="300"/>
                  </a:lnTo>
                  <a:lnTo>
                    <a:pt x="1673" y="324"/>
                  </a:lnTo>
                  <a:lnTo>
                    <a:pt x="1678" y="342"/>
                  </a:lnTo>
                  <a:lnTo>
                    <a:pt x="1682" y="353"/>
                  </a:lnTo>
                  <a:lnTo>
                    <a:pt x="1683" y="357"/>
                  </a:lnTo>
                  <a:lnTo>
                    <a:pt x="1618" y="461"/>
                  </a:lnTo>
                </a:path>
              </a:pathLst>
            </a:custGeom>
            <a:solidFill>
              <a:srgbClr val="FFFFFF"/>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6" name="Freeform 14"/>
            <p:cNvSpPr>
              <a:spLocks/>
            </p:cNvSpPr>
            <p:nvPr/>
          </p:nvSpPr>
          <p:spPr bwMode="auto">
            <a:xfrm>
              <a:off x="2016" y="1867"/>
              <a:ext cx="1912" cy="1017"/>
            </a:xfrm>
            <a:custGeom>
              <a:avLst/>
              <a:gdLst>
                <a:gd name="T0" fmla="*/ 1613 w 1912"/>
                <a:gd name="T1" fmla="*/ 471 h 1017"/>
                <a:gd name="T2" fmla="*/ 1548 w 1912"/>
                <a:gd name="T3" fmla="*/ 501 h 1017"/>
                <a:gd name="T4" fmla="*/ 1448 w 1912"/>
                <a:gd name="T5" fmla="*/ 550 h 1017"/>
                <a:gd name="T6" fmla="*/ 1334 w 1912"/>
                <a:gd name="T7" fmla="*/ 604 h 1017"/>
                <a:gd name="T8" fmla="*/ 1231 w 1912"/>
                <a:gd name="T9" fmla="*/ 655 h 1017"/>
                <a:gd name="T10" fmla="*/ 1159 w 1912"/>
                <a:gd name="T11" fmla="*/ 691 h 1017"/>
                <a:gd name="T12" fmla="*/ 1139 w 1912"/>
                <a:gd name="T13" fmla="*/ 706 h 1017"/>
                <a:gd name="T14" fmla="*/ 1168 w 1912"/>
                <a:gd name="T15" fmla="*/ 740 h 1017"/>
                <a:gd name="T16" fmla="*/ 1225 w 1912"/>
                <a:gd name="T17" fmla="*/ 750 h 1017"/>
                <a:gd name="T18" fmla="*/ 1318 w 1912"/>
                <a:gd name="T19" fmla="*/ 763 h 1017"/>
                <a:gd name="T20" fmla="*/ 1463 w 1912"/>
                <a:gd name="T21" fmla="*/ 783 h 1017"/>
                <a:gd name="T22" fmla="*/ 1627 w 1912"/>
                <a:gd name="T23" fmla="*/ 807 h 1017"/>
                <a:gd name="T24" fmla="*/ 1777 w 1912"/>
                <a:gd name="T25" fmla="*/ 828 h 1017"/>
                <a:gd name="T26" fmla="*/ 1882 w 1912"/>
                <a:gd name="T27" fmla="*/ 842 h 1017"/>
                <a:gd name="T28" fmla="*/ 1908 w 1912"/>
                <a:gd name="T29" fmla="*/ 849 h 1017"/>
                <a:gd name="T30" fmla="*/ 1848 w 1912"/>
                <a:gd name="T31" fmla="*/ 880 h 1017"/>
                <a:gd name="T32" fmla="*/ 1760 w 1912"/>
                <a:gd name="T33" fmla="*/ 927 h 1017"/>
                <a:gd name="T34" fmla="*/ 1708 w 1912"/>
                <a:gd name="T35" fmla="*/ 955 h 1017"/>
                <a:gd name="T36" fmla="*/ 1633 w 1912"/>
                <a:gd name="T37" fmla="*/ 954 h 1017"/>
                <a:gd name="T38" fmla="*/ 1454 w 1912"/>
                <a:gd name="T39" fmla="*/ 945 h 1017"/>
                <a:gd name="T40" fmla="*/ 1218 w 1912"/>
                <a:gd name="T41" fmla="*/ 933 h 1017"/>
                <a:gd name="T42" fmla="*/ 973 w 1912"/>
                <a:gd name="T43" fmla="*/ 918 h 1017"/>
                <a:gd name="T44" fmla="*/ 767 w 1912"/>
                <a:gd name="T45" fmla="*/ 906 h 1017"/>
                <a:gd name="T46" fmla="*/ 648 w 1912"/>
                <a:gd name="T47" fmla="*/ 898 h 1017"/>
                <a:gd name="T48" fmla="*/ 602 w 1912"/>
                <a:gd name="T49" fmla="*/ 910 h 1017"/>
                <a:gd name="T50" fmla="*/ 535 w 1912"/>
                <a:gd name="T51" fmla="*/ 940 h 1017"/>
                <a:gd name="T52" fmla="*/ 473 w 1912"/>
                <a:gd name="T53" fmla="*/ 963 h 1017"/>
                <a:gd name="T54" fmla="*/ 436 w 1912"/>
                <a:gd name="T55" fmla="*/ 977 h 1017"/>
                <a:gd name="T56" fmla="*/ 352 w 1912"/>
                <a:gd name="T57" fmla="*/ 1000 h 1017"/>
                <a:gd name="T58" fmla="*/ 236 w 1912"/>
                <a:gd name="T59" fmla="*/ 1016 h 1017"/>
                <a:gd name="T60" fmla="*/ 143 w 1912"/>
                <a:gd name="T61" fmla="*/ 991 h 1017"/>
                <a:gd name="T62" fmla="*/ 131 w 1912"/>
                <a:gd name="T63" fmla="*/ 972 h 1017"/>
                <a:gd name="T64" fmla="*/ 98 w 1912"/>
                <a:gd name="T65" fmla="*/ 972 h 1017"/>
                <a:gd name="T66" fmla="*/ 42 w 1912"/>
                <a:gd name="T67" fmla="*/ 975 h 1017"/>
                <a:gd name="T68" fmla="*/ 2 w 1912"/>
                <a:gd name="T69" fmla="*/ 969 h 1017"/>
                <a:gd name="T70" fmla="*/ 24 w 1912"/>
                <a:gd name="T71" fmla="*/ 934 h 1017"/>
                <a:gd name="T72" fmla="*/ 82 w 1912"/>
                <a:gd name="T73" fmla="*/ 871 h 1017"/>
                <a:gd name="T74" fmla="*/ 151 w 1912"/>
                <a:gd name="T75" fmla="*/ 820 h 1017"/>
                <a:gd name="T76" fmla="*/ 248 w 1912"/>
                <a:gd name="T77" fmla="*/ 762 h 1017"/>
                <a:gd name="T78" fmla="*/ 360 w 1912"/>
                <a:gd name="T79" fmla="*/ 702 h 1017"/>
                <a:gd name="T80" fmla="*/ 952 w 1912"/>
                <a:gd name="T81" fmla="*/ 428 h 1017"/>
                <a:gd name="T82" fmla="*/ 1032 w 1912"/>
                <a:gd name="T83" fmla="*/ 430 h 1017"/>
                <a:gd name="T84" fmla="*/ 1132 w 1912"/>
                <a:gd name="T85" fmla="*/ 432 h 1017"/>
                <a:gd name="T86" fmla="*/ 1188 w 1912"/>
                <a:gd name="T87" fmla="*/ 428 h 1017"/>
                <a:gd name="T88" fmla="*/ 1264 w 1912"/>
                <a:gd name="T89" fmla="*/ 399 h 1017"/>
                <a:gd name="T90" fmla="*/ 1333 w 1912"/>
                <a:gd name="T91" fmla="*/ 361 h 1017"/>
                <a:gd name="T92" fmla="*/ 1372 w 1912"/>
                <a:gd name="T93" fmla="*/ 314 h 1017"/>
                <a:gd name="T94" fmla="*/ 1392 w 1912"/>
                <a:gd name="T95" fmla="*/ 242 h 1017"/>
                <a:gd name="T96" fmla="*/ 1413 w 1912"/>
                <a:gd name="T97" fmla="*/ 157 h 1017"/>
                <a:gd name="T98" fmla="*/ 1430 w 1912"/>
                <a:gd name="T99" fmla="*/ 97 h 1017"/>
                <a:gd name="T100" fmla="*/ 1440 w 1912"/>
                <a:gd name="T101" fmla="*/ 65 h 1017"/>
                <a:gd name="T102" fmla="*/ 1468 w 1912"/>
                <a:gd name="T103" fmla="*/ 41 h 1017"/>
                <a:gd name="T104" fmla="*/ 1508 w 1912"/>
                <a:gd name="T105" fmla="*/ 24 h 1017"/>
                <a:gd name="T106" fmla="*/ 1555 w 1912"/>
                <a:gd name="T107" fmla="*/ 7 h 1017"/>
                <a:gd name="T108" fmla="*/ 1576 w 1912"/>
                <a:gd name="T109" fmla="*/ 0 h 1017"/>
                <a:gd name="T110" fmla="*/ 1602 w 1912"/>
                <a:gd name="T111" fmla="*/ 85 h 1017"/>
                <a:gd name="T112" fmla="*/ 1656 w 1912"/>
                <a:gd name="T113" fmla="*/ 246 h 1017"/>
                <a:gd name="T114" fmla="*/ 1691 w 1912"/>
                <a:gd name="T115" fmla="*/ 357 h 10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12"/>
                <a:gd name="T175" fmla="*/ 0 h 1017"/>
                <a:gd name="T176" fmla="*/ 1912 w 1912"/>
                <a:gd name="T177" fmla="*/ 1017 h 10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12" h="1017">
                  <a:moveTo>
                    <a:pt x="1627" y="466"/>
                  </a:moveTo>
                  <a:lnTo>
                    <a:pt x="1627" y="466"/>
                  </a:lnTo>
                  <a:lnTo>
                    <a:pt x="1625" y="466"/>
                  </a:lnTo>
                  <a:lnTo>
                    <a:pt x="1620" y="468"/>
                  </a:lnTo>
                  <a:lnTo>
                    <a:pt x="1613" y="471"/>
                  </a:lnTo>
                  <a:lnTo>
                    <a:pt x="1604" y="475"/>
                  </a:lnTo>
                  <a:lnTo>
                    <a:pt x="1593" y="481"/>
                  </a:lnTo>
                  <a:lnTo>
                    <a:pt x="1580" y="487"/>
                  </a:lnTo>
                  <a:lnTo>
                    <a:pt x="1564" y="494"/>
                  </a:lnTo>
                  <a:lnTo>
                    <a:pt x="1548" y="501"/>
                  </a:lnTo>
                  <a:lnTo>
                    <a:pt x="1530" y="510"/>
                  </a:lnTo>
                  <a:lnTo>
                    <a:pt x="1510" y="519"/>
                  </a:lnTo>
                  <a:lnTo>
                    <a:pt x="1490" y="529"/>
                  </a:lnTo>
                  <a:lnTo>
                    <a:pt x="1469" y="539"/>
                  </a:lnTo>
                  <a:lnTo>
                    <a:pt x="1448" y="550"/>
                  </a:lnTo>
                  <a:lnTo>
                    <a:pt x="1425" y="560"/>
                  </a:lnTo>
                  <a:lnTo>
                    <a:pt x="1403" y="571"/>
                  </a:lnTo>
                  <a:lnTo>
                    <a:pt x="1380" y="582"/>
                  </a:lnTo>
                  <a:lnTo>
                    <a:pt x="1357" y="593"/>
                  </a:lnTo>
                  <a:lnTo>
                    <a:pt x="1334" y="604"/>
                  </a:lnTo>
                  <a:lnTo>
                    <a:pt x="1312" y="615"/>
                  </a:lnTo>
                  <a:lnTo>
                    <a:pt x="1291" y="626"/>
                  </a:lnTo>
                  <a:lnTo>
                    <a:pt x="1270" y="636"/>
                  </a:lnTo>
                  <a:lnTo>
                    <a:pt x="1250" y="646"/>
                  </a:lnTo>
                  <a:lnTo>
                    <a:pt x="1231" y="655"/>
                  </a:lnTo>
                  <a:lnTo>
                    <a:pt x="1213" y="664"/>
                  </a:lnTo>
                  <a:lnTo>
                    <a:pt x="1197" y="672"/>
                  </a:lnTo>
                  <a:lnTo>
                    <a:pt x="1182" y="679"/>
                  </a:lnTo>
                  <a:lnTo>
                    <a:pt x="1170" y="686"/>
                  </a:lnTo>
                  <a:lnTo>
                    <a:pt x="1159" y="691"/>
                  </a:lnTo>
                  <a:lnTo>
                    <a:pt x="1150" y="695"/>
                  </a:lnTo>
                  <a:lnTo>
                    <a:pt x="1143" y="699"/>
                  </a:lnTo>
                  <a:lnTo>
                    <a:pt x="1139" y="702"/>
                  </a:lnTo>
                  <a:lnTo>
                    <a:pt x="1138" y="702"/>
                  </a:lnTo>
                  <a:lnTo>
                    <a:pt x="1139" y="706"/>
                  </a:lnTo>
                  <a:lnTo>
                    <a:pt x="1139" y="711"/>
                  </a:lnTo>
                  <a:lnTo>
                    <a:pt x="1143" y="717"/>
                  </a:lnTo>
                  <a:lnTo>
                    <a:pt x="1148" y="725"/>
                  </a:lnTo>
                  <a:lnTo>
                    <a:pt x="1156" y="733"/>
                  </a:lnTo>
                  <a:lnTo>
                    <a:pt x="1168" y="740"/>
                  </a:lnTo>
                  <a:lnTo>
                    <a:pt x="1186" y="744"/>
                  </a:lnTo>
                  <a:lnTo>
                    <a:pt x="1208" y="747"/>
                  </a:lnTo>
                  <a:lnTo>
                    <a:pt x="1210" y="747"/>
                  </a:lnTo>
                  <a:lnTo>
                    <a:pt x="1215" y="749"/>
                  </a:lnTo>
                  <a:lnTo>
                    <a:pt x="1225" y="750"/>
                  </a:lnTo>
                  <a:lnTo>
                    <a:pt x="1238" y="751"/>
                  </a:lnTo>
                  <a:lnTo>
                    <a:pt x="1254" y="753"/>
                  </a:lnTo>
                  <a:lnTo>
                    <a:pt x="1273" y="756"/>
                  </a:lnTo>
                  <a:lnTo>
                    <a:pt x="1294" y="760"/>
                  </a:lnTo>
                  <a:lnTo>
                    <a:pt x="1318" y="763"/>
                  </a:lnTo>
                  <a:lnTo>
                    <a:pt x="1344" y="767"/>
                  </a:lnTo>
                  <a:lnTo>
                    <a:pt x="1371" y="770"/>
                  </a:lnTo>
                  <a:lnTo>
                    <a:pt x="1401" y="774"/>
                  </a:lnTo>
                  <a:lnTo>
                    <a:pt x="1432" y="779"/>
                  </a:lnTo>
                  <a:lnTo>
                    <a:pt x="1463" y="783"/>
                  </a:lnTo>
                  <a:lnTo>
                    <a:pt x="1495" y="788"/>
                  </a:lnTo>
                  <a:lnTo>
                    <a:pt x="1528" y="792"/>
                  </a:lnTo>
                  <a:lnTo>
                    <a:pt x="1561" y="797"/>
                  </a:lnTo>
                  <a:lnTo>
                    <a:pt x="1594" y="802"/>
                  </a:lnTo>
                  <a:lnTo>
                    <a:pt x="1627" y="807"/>
                  </a:lnTo>
                  <a:lnTo>
                    <a:pt x="1659" y="811"/>
                  </a:lnTo>
                  <a:lnTo>
                    <a:pt x="1690" y="816"/>
                  </a:lnTo>
                  <a:lnTo>
                    <a:pt x="1721" y="820"/>
                  </a:lnTo>
                  <a:lnTo>
                    <a:pt x="1750" y="824"/>
                  </a:lnTo>
                  <a:lnTo>
                    <a:pt x="1777" y="828"/>
                  </a:lnTo>
                  <a:lnTo>
                    <a:pt x="1803" y="831"/>
                  </a:lnTo>
                  <a:lnTo>
                    <a:pt x="1826" y="835"/>
                  </a:lnTo>
                  <a:lnTo>
                    <a:pt x="1848" y="838"/>
                  </a:lnTo>
                  <a:lnTo>
                    <a:pt x="1866" y="840"/>
                  </a:lnTo>
                  <a:lnTo>
                    <a:pt x="1882" y="842"/>
                  </a:lnTo>
                  <a:lnTo>
                    <a:pt x="1894" y="844"/>
                  </a:lnTo>
                  <a:lnTo>
                    <a:pt x="1904" y="846"/>
                  </a:lnTo>
                  <a:lnTo>
                    <a:pt x="1909" y="847"/>
                  </a:lnTo>
                  <a:lnTo>
                    <a:pt x="1911" y="847"/>
                  </a:lnTo>
                  <a:lnTo>
                    <a:pt x="1908" y="849"/>
                  </a:lnTo>
                  <a:lnTo>
                    <a:pt x="1901" y="851"/>
                  </a:lnTo>
                  <a:lnTo>
                    <a:pt x="1891" y="857"/>
                  </a:lnTo>
                  <a:lnTo>
                    <a:pt x="1879" y="863"/>
                  </a:lnTo>
                  <a:lnTo>
                    <a:pt x="1864" y="871"/>
                  </a:lnTo>
                  <a:lnTo>
                    <a:pt x="1848" y="880"/>
                  </a:lnTo>
                  <a:lnTo>
                    <a:pt x="1830" y="889"/>
                  </a:lnTo>
                  <a:lnTo>
                    <a:pt x="1812" y="898"/>
                  </a:lnTo>
                  <a:lnTo>
                    <a:pt x="1794" y="908"/>
                  </a:lnTo>
                  <a:lnTo>
                    <a:pt x="1777" y="918"/>
                  </a:lnTo>
                  <a:lnTo>
                    <a:pt x="1760" y="927"/>
                  </a:lnTo>
                  <a:lnTo>
                    <a:pt x="1745" y="935"/>
                  </a:lnTo>
                  <a:lnTo>
                    <a:pt x="1732" y="942"/>
                  </a:lnTo>
                  <a:lnTo>
                    <a:pt x="1721" y="948"/>
                  </a:lnTo>
                  <a:lnTo>
                    <a:pt x="1713" y="952"/>
                  </a:lnTo>
                  <a:lnTo>
                    <a:pt x="1708" y="955"/>
                  </a:lnTo>
                  <a:lnTo>
                    <a:pt x="1704" y="956"/>
                  </a:lnTo>
                  <a:lnTo>
                    <a:pt x="1694" y="956"/>
                  </a:lnTo>
                  <a:lnTo>
                    <a:pt x="1678" y="956"/>
                  </a:lnTo>
                  <a:lnTo>
                    <a:pt x="1658" y="955"/>
                  </a:lnTo>
                  <a:lnTo>
                    <a:pt x="1633" y="954"/>
                  </a:lnTo>
                  <a:lnTo>
                    <a:pt x="1604" y="953"/>
                  </a:lnTo>
                  <a:lnTo>
                    <a:pt x="1572" y="951"/>
                  </a:lnTo>
                  <a:lnTo>
                    <a:pt x="1535" y="949"/>
                  </a:lnTo>
                  <a:lnTo>
                    <a:pt x="1496" y="948"/>
                  </a:lnTo>
                  <a:lnTo>
                    <a:pt x="1454" y="945"/>
                  </a:lnTo>
                  <a:lnTo>
                    <a:pt x="1410" y="943"/>
                  </a:lnTo>
                  <a:lnTo>
                    <a:pt x="1364" y="940"/>
                  </a:lnTo>
                  <a:lnTo>
                    <a:pt x="1316" y="938"/>
                  </a:lnTo>
                  <a:lnTo>
                    <a:pt x="1267" y="936"/>
                  </a:lnTo>
                  <a:lnTo>
                    <a:pt x="1218" y="933"/>
                  </a:lnTo>
                  <a:lnTo>
                    <a:pt x="1168" y="930"/>
                  </a:lnTo>
                  <a:lnTo>
                    <a:pt x="1118" y="927"/>
                  </a:lnTo>
                  <a:lnTo>
                    <a:pt x="1069" y="924"/>
                  </a:lnTo>
                  <a:lnTo>
                    <a:pt x="1020" y="921"/>
                  </a:lnTo>
                  <a:lnTo>
                    <a:pt x="973" y="918"/>
                  </a:lnTo>
                  <a:lnTo>
                    <a:pt x="926" y="916"/>
                  </a:lnTo>
                  <a:lnTo>
                    <a:pt x="883" y="913"/>
                  </a:lnTo>
                  <a:lnTo>
                    <a:pt x="841" y="911"/>
                  </a:lnTo>
                  <a:lnTo>
                    <a:pt x="803" y="908"/>
                  </a:lnTo>
                  <a:lnTo>
                    <a:pt x="767" y="906"/>
                  </a:lnTo>
                  <a:lnTo>
                    <a:pt x="734" y="904"/>
                  </a:lnTo>
                  <a:lnTo>
                    <a:pt x="706" y="902"/>
                  </a:lnTo>
                  <a:lnTo>
                    <a:pt x="682" y="900"/>
                  </a:lnTo>
                  <a:lnTo>
                    <a:pt x="662" y="899"/>
                  </a:lnTo>
                  <a:lnTo>
                    <a:pt x="648" y="898"/>
                  </a:lnTo>
                  <a:lnTo>
                    <a:pt x="639" y="898"/>
                  </a:lnTo>
                  <a:lnTo>
                    <a:pt x="635" y="897"/>
                  </a:lnTo>
                  <a:lnTo>
                    <a:pt x="631" y="898"/>
                  </a:lnTo>
                  <a:lnTo>
                    <a:pt x="619" y="903"/>
                  </a:lnTo>
                  <a:lnTo>
                    <a:pt x="602" y="910"/>
                  </a:lnTo>
                  <a:lnTo>
                    <a:pt x="584" y="918"/>
                  </a:lnTo>
                  <a:lnTo>
                    <a:pt x="566" y="926"/>
                  </a:lnTo>
                  <a:lnTo>
                    <a:pt x="550" y="934"/>
                  </a:lnTo>
                  <a:lnTo>
                    <a:pt x="539" y="938"/>
                  </a:lnTo>
                  <a:lnTo>
                    <a:pt x="535" y="940"/>
                  </a:lnTo>
                  <a:lnTo>
                    <a:pt x="531" y="942"/>
                  </a:lnTo>
                  <a:lnTo>
                    <a:pt x="521" y="946"/>
                  </a:lnTo>
                  <a:lnTo>
                    <a:pt x="507" y="951"/>
                  </a:lnTo>
                  <a:lnTo>
                    <a:pt x="490" y="957"/>
                  </a:lnTo>
                  <a:lnTo>
                    <a:pt x="473" y="963"/>
                  </a:lnTo>
                  <a:lnTo>
                    <a:pt x="458" y="969"/>
                  </a:lnTo>
                  <a:lnTo>
                    <a:pt x="449" y="973"/>
                  </a:lnTo>
                  <a:lnTo>
                    <a:pt x="445" y="974"/>
                  </a:lnTo>
                  <a:lnTo>
                    <a:pt x="443" y="975"/>
                  </a:lnTo>
                  <a:lnTo>
                    <a:pt x="436" y="977"/>
                  </a:lnTo>
                  <a:lnTo>
                    <a:pt x="425" y="980"/>
                  </a:lnTo>
                  <a:lnTo>
                    <a:pt x="410" y="985"/>
                  </a:lnTo>
                  <a:lnTo>
                    <a:pt x="394" y="989"/>
                  </a:lnTo>
                  <a:lnTo>
                    <a:pt x="373" y="994"/>
                  </a:lnTo>
                  <a:lnTo>
                    <a:pt x="352" y="1000"/>
                  </a:lnTo>
                  <a:lnTo>
                    <a:pt x="330" y="1005"/>
                  </a:lnTo>
                  <a:lnTo>
                    <a:pt x="306" y="1009"/>
                  </a:lnTo>
                  <a:lnTo>
                    <a:pt x="282" y="1012"/>
                  </a:lnTo>
                  <a:lnTo>
                    <a:pt x="259" y="1015"/>
                  </a:lnTo>
                  <a:lnTo>
                    <a:pt x="236" y="1016"/>
                  </a:lnTo>
                  <a:lnTo>
                    <a:pt x="214" y="1016"/>
                  </a:lnTo>
                  <a:lnTo>
                    <a:pt x="195" y="1014"/>
                  </a:lnTo>
                  <a:lnTo>
                    <a:pt x="178" y="1010"/>
                  </a:lnTo>
                  <a:lnTo>
                    <a:pt x="163" y="1004"/>
                  </a:lnTo>
                  <a:lnTo>
                    <a:pt x="143" y="991"/>
                  </a:lnTo>
                  <a:lnTo>
                    <a:pt x="132" y="982"/>
                  </a:lnTo>
                  <a:lnTo>
                    <a:pt x="128" y="976"/>
                  </a:lnTo>
                  <a:lnTo>
                    <a:pt x="128" y="974"/>
                  </a:lnTo>
                  <a:lnTo>
                    <a:pt x="129" y="972"/>
                  </a:lnTo>
                  <a:lnTo>
                    <a:pt x="131" y="972"/>
                  </a:lnTo>
                  <a:lnTo>
                    <a:pt x="129" y="972"/>
                  </a:lnTo>
                  <a:lnTo>
                    <a:pt x="122" y="972"/>
                  </a:lnTo>
                  <a:lnTo>
                    <a:pt x="116" y="972"/>
                  </a:lnTo>
                  <a:lnTo>
                    <a:pt x="108" y="972"/>
                  </a:lnTo>
                  <a:lnTo>
                    <a:pt x="98" y="972"/>
                  </a:lnTo>
                  <a:lnTo>
                    <a:pt x="88" y="973"/>
                  </a:lnTo>
                  <a:lnTo>
                    <a:pt x="77" y="974"/>
                  </a:lnTo>
                  <a:lnTo>
                    <a:pt x="65" y="974"/>
                  </a:lnTo>
                  <a:lnTo>
                    <a:pt x="53" y="974"/>
                  </a:lnTo>
                  <a:lnTo>
                    <a:pt x="42" y="975"/>
                  </a:lnTo>
                  <a:lnTo>
                    <a:pt x="31" y="975"/>
                  </a:lnTo>
                  <a:lnTo>
                    <a:pt x="22" y="974"/>
                  </a:lnTo>
                  <a:lnTo>
                    <a:pt x="13" y="973"/>
                  </a:lnTo>
                  <a:lnTo>
                    <a:pt x="6" y="971"/>
                  </a:lnTo>
                  <a:lnTo>
                    <a:pt x="2" y="969"/>
                  </a:lnTo>
                  <a:lnTo>
                    <a:pt x="0" y="966"/>
                  </a:lnTo>
                  <a:lnTo>
                    <a:pt x="0" y="962"/>
                  </a:lnTo>
                  <a:lnTo>
                    <a:pt x="4" y="957"/>
                  </a:lnTo>
                  <a:lnTo>
                    <a:pt x="14" y="946"/>
                  </a:lnTo>
                  <a:lnTo>
                    <a:pt x="24" y="934"/>
                  </a:lnTo>
                  <a:lnTo>
                    <a:pt x="33" y="922"/>
                  </a:lnTo>
                  <a:lnTo>
                    <a:pt x="44" y="910"/>
                  </a:lnTo>
                  <a:lnTo>
                    <a:pt x="56" y="898"/>
                  </a:lnTo>
                  <a:lnTo>
                    <a:pt x="68" y="885"/>
                  </a:lnTo>
                  <a:lnTo>
                    <a:pt x="82" y="871"/>
                  </a:lnTo>
                  <a:lnTo>
                    <a:pt x="99" y="857"/>
                  </a:lnTo>
                  <a:lnTo>
                    <a:pt x="109" y="849"/>
                  </a:lnTo>
                  <a:lnTo>
                    <a:pt x="121" y="840"/>
                  </a:lnTo>
                  <a:lnTo>
                    <a:pt x="135" y="831"/>
                  </a:lnTo>
                  <a:lnTo>
                    <a:pt x="151" y="820"/>
                  </a:lnTo>
                  <a:lnTo>
                    <a:pt x="168" y="809"/>
                  </a:lnTo>
                  <a:lnTo>
                    <a:pt x="186" y="798"/>
                  </a:lnTo>
                  <a:lnTo>
                    <a:pt x="206" y="786"/>
                  </a:lnTo>
                  <a:lnTo>
                    <a:pt x="227" y="774"/>
                  </a:lnTo>
                  <a:lnTo>
                    <a:pt x="248" y="762"/>
                  </a:lnTo>
                  <a:lnTo>
                    <a:pt x="270" y="749"/>
                  </a:lnTo>
                  <a:lnTo>
                    <a:pt x="293" y="737"/>
                  </a:lnTo>
                  <a:lnTo>
                    <a:pt x="315" y="725"/>
                  </a:lnTo>
                  <a:lnTo>
                    <a:pt x="338" y="713"/>
                  </a:lnTo>
                  <a:lnTo>
                    <a:pt x="360" y="702"/>
                  </a:lnTo>
                  <a:lnTo>
                    <a:pt x="381" y="691"/>
                  </a:lnTo>
                  <a:lnTo>
                    <a:pt x="402" y="680"/>
                  </a:lnTo>
                  <a:lnTo>
                    <a:pt x="942" y="428"/>
                  </a:lnTo>
                  <a:lnTo>
                    <a:pt x="945" y="428"/>
                  </a:lnTo>
                  <a:lnTo>
                    <a:pt x="952" y="428"/>
                  </a:lnTo>
                  <a:lnTo>
                    <a:pt x="962" y="428"/>
                  </a:lnTo>
                  <a:lnTo>
                    <a:pt x="977" y="428"/>
                  </a:lnTo>
                  <a:lnTo>
                    <a:pt x="993" y="429"/>
                  </a:lnTo>
                  <a:lnTo>
                    <a:pt x="1012" y="430"/>
                  </a:lnTo>
                  <a:lnTo>
                    <a:pt x="1032" y="430"/>
                  </a:lnTo>
                  <a:lnTo>
                    <a:pt x="1053" y="430"/>
                  </a:lnTo>
                  <a:lnTo>
                    <a:pt x="1074" y="431"/>
                  </a:lnTo>
                  <a:lnTo>
                    <a:pt x="1094" y="432"/>
                  </a:lnTo>
                  <a:lnTo>
                    <a:pt x="1114" y="432"/>
                  </a:lnTo>
                  <a:lnTo>
                    <a:pt x="1132" y="432"/>
                  </a:lnTo>
                  <a:lnTo>
                    <a:pt x="1148" y="432"/>
                  </a:lnTo>
                  <a:lnTo>
                    <a:pt x="1160" y="432"/>
                  </a:lnTo>
                  <a:lnTo>
                    <a:pt x="1169" y="432"/>
                  </a:lnTo>
                  <a:lnTo>
                    <a:pt x="1174" y="432"/>
                  </a:lnTo>
                  <a:lnTo>
                    <a:pt x="1188" y="428"/>
                  </a:lnTo>
                  <a:lnTo>
                    <a:pt x="1202" y="423"/>
                  </a:lnTo>
                  <a:lnTo>
                    <a:pt x="1217" y="417"/>
                  </a:lnTo>
                  <a:lnTo>
                    <a:pt x="1233" y="412"/>
                  </a:lnTo>
                  <a:lnTo>
                    <a:pt x="1248" y="406"/>
                  </a:lnTo>
                  <a:lnTo>
                    <a:pt x="1264" y="399"/>
                  </a:lnTo>
                  <a:lnTo>
                    <a:pt x="1279" y="392"/>
                  </a:lnTo>
                  <a:lnTo>
                    <a:pt x="1293" y="385"/>
                  </a:lnTo>
                  <a:lnTo>
                    <a:pt x="1308" y="378"/>
                  </a:lnTo>
                  <a:lnTo>
                    <a:pt x="1321" y="370"/>
                  </a:lnTo>
                  <a:lnTo>
                    <a:pt x="1333" y="361"/>
                  </a:lnTo>
                  <a:lnTo>
                    <a:pt x="1345" y="353"/>
                  </a:lnTo>
                  <a:lnTo>
                    <a:pt x="1354" y="343"/>
                  </a:lnTo>
                  <a:lnTo>
                    <a:pt x="1362" y="334"/>
                  </a:lnTo>
                  <a:lnTo>
                    <a:pt x="1368" y="324"/>
                  </a:lnTo>
                  <a:lnTo>
                    <a:pt x="1372" y="314"/>
                  </a:lnTo>
                  <a:lnTo>
                    <a:pt x="1376" y="302"/>
                  </a:lnTo>
                  <a:lnTo>
                    <a:pt x="1379" y="289"/>
                  </a:lnTo>
                  <a:lnTo>
                    <a:pt x="1383" y="274"/>
                  </a:lnTo>
                  <a:lnTo>
                    <a:pt x="1387" y="258"/>
                  </a:lnTo>
                  <a:lnTo>
                    <a:pt x="1392" y="242"/>
                  </a:lnTo>
                  <a:lnTo>
                    <a:pt x="1396" y="225"/>
                  </a:lnTo>
                  <a:lnTo>
                    <a:pt x="1400" y="207"/>
                  </a:lnTo>
                  <a:lnTo>
                    <a:pt x="1405" y="190"/>
                  </a:lnTo>
                  <a:lnTo>
                    <a:pt x="1409" y="174"/>
                  </a:lnTo>
                  <a:lnTo>
                    <a:pt x="1413" y="157"/>
                  </a:lnTo>
                  <a:lnTo>
                    <a:pt x="1417" y="142"/>
                  </a:lnTo>
                  <a:lnTo>
                    <a:pt x="1421" y="128"/>
                  </a:lnTo>
                  <a:lnTo>
                    <a:pt x="1424" y="116"/>
                  </a:lnTo>
                  <a:lnTo>
                    <a:pt x="1427" y="105"/>
                  </a:lnTo>
                  <a:lnTo>
                    <a:pt x="1430" y="97"/>
                  </a:lnTo>
                  <a:lnTo>
                    <a:pt x="1432" y="91"/>
                  </a:lnTo>
                  <a:lnTo>
                    <a:pt x="1432" y="84"/>
                  </a:lnTo>
                  <a:lnTo>
                    <a:pt x="1434" y="78"/>
                  </a:lnTo>
                  <a:lnTo>
                    <a:pt x="1436" y="71"/>
                  </a:lnTo>
                  <a:lnTo>
                    <a:pt x="1440" y="65"/>
                  </a:lnTo>
                  <a:lnTo>
                    <a:pt x="1443" y="60"/>
                  </a:lnTo>
                  <a:lnTo>
                    <a:pt x="1449" y="54"/>
                  </a:lnTo>
                  <a:lnTo>
                    <a:pt x="1455" y="49"/>
                  </a:lnTo>
                  <a:lnTo>
                    <a:pt x="1463" y="44"/>
                  </a:lnTo>
                  <a:lnTo>
                    <a:pt x="1468" y="41"/>
                  </a:lnTo>
                  <a:lnTo>
                    <a:pt x="1474" y="38"/>
                  </a:lnTo>
                  <a:lnTo>
                    <a:pt x="1481" y="35"/>
                  </a:lnTo>
                  <a:lnTo>
                    <a:pt x="1490" y="31"/>
                  </a:lnTo>
                  <a:lnTo>
                    <a:pt x="1499" y="27"/>
                  </a:lnTo>
                  <a:lnTo>
                    <a:pt x="1508" y="24"/>
                  </a:lnTo>
                  <a:lnTo>
                    <a:pt x="1519" y="20"/>
                  </a:lnTo>
                  <a:lnTo>
                    <a:pt x="1528" y="16"/>
                  </a:lnTo>
                  <a:lnTo>
                    <a:pt x="1537" y="13"/>
                  </a:lnTo>
                  <a:lnTo>
                    <a:pt x="1546" y="9"/>
                  </a:lnTo>
                  <a:lnTo>
                    <a:pt x="1555" y="7"/>
                  </a:lnTo>
                  <a:lnTo>
                    <a:pt x="1562" y="4"/>
                  </a:lnTo>
                  <a:lnTo>
                    <a:pt x="1568" y="2"/>
                  </a:lnTo>
                  <a:lnTo>
                    <a:pt x="1573" y="1"/>
                  </a:lnTo>
                  <a:lnTo>
                    <a:pt x="1575" y="0"/>
                  </a:lnTo>
                  <a:lnTo>
                    <a:pt x="1576" y="0"/>
                  </a:lnTo>
                  <a:lnTo>
                    <a:pt x="1577" y="4"/>
                  </a:lnTo>
                  <a:lnTo>
                    <a:pt x="1580" y="16"/>
                  </a:lnTo>
                  <a:lnTo>
                    <a:pt x="1586" y="34"/>
                  </a:lnTo>
                  <a:lnTo>
                    <a:pt x="1593" y="58"/>
                  </a:lnTo>
                  <a:lnTo>
                    <a:pt x="1602" y="85"/>
                  </a:lnTo>
                  <a:lnTo>
                    <a:pt x="1612" y="115"/>
                  </a:lnTo>
                  <a:lnTo>
                    <a:pt x="1623" y="147"/>
                  </a:lnTo>
                  <a:lnTo>
                    <a:pt x="1634" y="181"/>
                  </a:lnTo>
                  <a:lnTo>
                    <a:pt x="1645" y="214"/>
                  </a:lnTo>
                  <a:lnTo>
                    <a:pt x="1656" y="246"/>
                  </a:lnTo>
                  <a:lnTo>
                    <a:pt x="1665" y="276"/>
                  </a:lnTo>
                  <a:lnTo>
                    <a:pt x="1674" y="303"/>
                  </a:lnTo>
                  <a:lnTo>
                    <a:pt x="1682" y="327"/>
                  </a:lnTo>
                  <a:lnTo>
                    <a:pt x="1687" y="345"/>
                  </a:lnTo>
                  <a:lnTo>
                    <a:pt x="1691" y="357"/>
                  </a:lnTo>
                  <a:lnTo>
                    <a:pt x="1692" y="361"/>
                  </a:lnTo>
                  <a:lnTo>
                    <a:pt x="1627" y="466"/>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7" name="Freeform 15"/>
            <p:cNvSpPr>
              <a:spLocks/>
            </p:cNvSpPr>
            <p:nvPr/>
          </p:nvSpPr>
          <p:spPr bwMode="auto">
            <a:xfrm>
              <a:off x="2143" y="2317"/>
              <a:ext cx="1548" cy="567"/>
            </a:xfrm>
            <a:custGeom>
              <a:avLst/>
              <a:gdLst>
                <a:gd name="T0" fmla="*/ 1301 w 1548"/>
                <a:gd name="T1" fmla="*/ 47 h 567"/>
                <a:gd name="T2" fmla="*/ 1160 w 1548"/>
                <a:gd name="T3" fmla="*/ 98 h 567"/>
                <a:gd name="T4" fmla="*/ 1010 w 1548"/>
                <a:gd name="T5" fmla="*/ 152 h 567"/>
                <a:gd name="T6" fmla="*/ 859 w 1548"/>
                <a:gd name="T7" fmla="*/ 208 h 567"/>
                <a:gd name="T8" fmla="*/ 708 w 1548"/>
                <a:gd name="T9" fmla="*/ 264 h 567"/>
                <a:gd name="T10" fmla="*/ 561 w 1548"/>
                <a:gd name="T11" fmla="*/ 317 h 567"/>
                <a:gd name="T12" fmla="*/ 421 w 1548"/>
                <a:gd name="T13" fmla="*/ 368 h 567"/>
                <a:gd name="T14" fmla="*/ 292 w 1548"/>
                <a:gd name="T15" fmla="*/ 410 h 567"/>
                <a:gd name="T16" fmla="*/ 177 w 1548"/>
                <a:gd name="T17" fmla="*/ 445 h 567"/>
                <a:gd name="T18" fmla="*/ 79 w 1548"/>
                <a:gd name="T19" fmla="*/ 471 h 567"/>
                <a:gd name="T20" fmla="*/ 4 w 1548"/>
                <a:gd name="T21" fmla="*/ 483 h 567"/>
                <a:gd name="T22" fmla="*/ 1 w 1548"/>
                <a:gd name="T23" fmla="*/ 504 h 567"/>
                <a:gd name="T24" fmla="*/ 1 w 1548"/>
                <a:gd name="T25" fmla="*/ 522 h 567"/>
                <a:gd name="T26" fmla="*/ 9 w 1548"/>
                <a:gd name="T27" fmla="*/ 538 h 567"/>
                <a:gd name="T28" fmla="*/ 33 w 1548"/>
                <a:gd name="T29" fmla="*/ 551 h 567"/>
                <a:gd name="T30" fmla="*/ 77 w 1548"/>
                <a:gd name="T31" fmla="*/ 562 h 567"/>
                <a:gd name="T32" fmla="*/ 142 w 1548"/>
                <a:gd name="T33" fmla="*/ 566 h 567"/>
                <a:gd name="T34" fmla="*/ 213 w 1548"/>
                <a:gd name="T35" fmla="*/ 557 h 567"/>
                <a:gd name="T36" fmla="*/ 288 w 1548"/>
                <a:gd name="T37" fmla="*/ 537 h 567"/>
                <a:gd name="T38" fmla="*/ 369 w 1548"/>
                <a:gd name="T39" fmla="*/ 508 h 567"/>
                <a:gd name="T40" fmla="*/ 455 w 1548"/>
                <a:gd name="T41" fmla="*/ 473 h 567"/>
                <a:gd name="T42" fmla="*/ 511 w 1548"/>
                <a:gd name="T43" fmla="*/ 440 h 567"/>
                <a:gd name="T44" fmla="*/ 506 w 1548"/>
                <a:gd name="T45" fmla="*/ 416 h 567"/>
                <a:gd name="T46" fmla="*/ 520 w 1548"/>
                <a:gd name="T47" fmla="*/ 392 h 567"/>
                <a:gd name="T48" fmla="*/ 548 w 1548"/>
                <a:gd name="T49" fmla="*/ 368 h 567"/>
                <a:gd name="T50" fmla="*/ 593 w 1548"/>
                <a:gd name="T51" fmla="*/ 346 h 567"/>
                <a:gd name="T52" fmla="*/ 647 w 1548"/>
                <a:gd name="T53" fmla="*/ 323 h 567"/>
                <a:gd name="T54" fmla="*/ 710 w 1548"/>
                <a:gd name="T55" fmla="*/ 304 h 567"/>
                <a:gd name="T56" fmla="*/ 780 w 1548"/>
                <a:gd name="T57" fmla="*/ 286 h 567"/>
                <a:gd name="T58" fmla="*/ 852 w 1548"/>
                <a:gd name="T59" fmla="*/ 270 h 567"/>
                <a:gd name="T60" fmla="*/ 926 w 1548"/>
                <a:gd name="T61" fmla="*/ 258 h 567"/>
                <a:gd name="T62" fmla="*/ 1000 w 1548"/>
                <a:gd name="T63" fmla="*/ 252 h 567"/>
                <a:gd name="T64" fmla="*/ 1027 w 1548"/>
                <a:gd name="T65" fmla="*/ 247 h 567"/>
                <a:gd name="T66" fmla="*/ 1054 w 1548"/>
                <a:gd name="T67" fmla="*/ 234 h 567"/>
                <a:gd name="T68" fmla="*/ 1102 w 1548"/>
                <a:gd name="T69" fmla="*/ 210 h 567"/>
                <a:gd name="T70" fmla="*/ 1162 w 1548"/>
                <a:gd name="T71" fmla="*/ 182 h 567"/>
                <a:gd name="T72" fmla="*/ 1233 w 1548"/>
                <a:gd name="T73" fmla="*/ 149 h 567"/>
                <a:gd name="T74" fmla="*/ 1307 w 1548"/>
                <a:gd name="T75" fmla="*/ 114 h 567"/>
                <a:gd name="T76" fmla="*/ 1379 w 1548"/>
                <a:gd name="T77" fmla="*/ 80 h 567"/>
                <a:gd name="T78" fmla="*/ 1445 w 1548"/>
                <a:gd name="T79" fmla="*/ 48 h 567"/>
                <a:gd name="T80" fmla="*/ 1498 w 1548"/>
                <a:gd name="T81" fmla="*/ 24 h 567"/>
                <a:gd name="T82" fmla="*/ 1534 w 1548"/>
                <a:gd name="T83" fmla="*/ 7 h 567"/>
                <a:gd name="T84" fmla="*/ 1547 w 1548"/>
                <a:gd name="T85" fmla="*/ 0 h 567"/>
                <a:gd name="T86" fmla="*/ 1533 w 1548"/>
                <a:gd name="T87" fmla="*/ 2 h 567"/>
                <a:gd name="T88" fmla="*/ 1498 w 1548"/>
                <a:gd name="T89" fmla="*/ 5 h 567"/>
                <a:gd name="T90" fmla="*/ 1456 w 1548"/>
                <a:gd name="T91" fmla="*/ 10 h 567"/>
                <a:gd name="T92" fmla="*/ 1416 w 1548"/>
                <a:gd name="T93" fmla="*/ 14 h 567"/>
                <a:gd name="T94" fmla="*/ 1392 w 1548"/>
                <a:gd name="T95" fmla="*/ 17 h 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48"/>
                <a:gd name="T145" fmla="*/ 0 h 567"/>
                <a:gd name="T146" fmla="*/ 1548 w 1548"/>
                <a:gd name="T147" fmla="*/ 567 h 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48" h="567">
                  <a:moveTo>
                    <a:pt x="1390" y="17"/>
                  </a:moveTo>
                  <a:lnTo>
                    <a:pt x="1346" y="31"/>
                  </a:lnTo>
                  <a:lnTo>
                    <a:pt x="1301" y="47"/>
                  </a:lnTo>
                  <a:lnTo>
                    <a:pt x="1255" y="64"/>
                  </a:lnTo>
                  <a:lnTo>
                    <a:pt x="1207" y="81"/>
                  </a:lnTo>
                  <a:lnTo>
                    <a:pt x="1160" y="98"/>
                  </a:lnTo>
                  <a:lnTo>
                    <a:pt x="1111" y="116"/>
                  </a:lnTo>
                  <a:lnTo>
                    <a:pt x="1061" y="134"/>
                  </a:lnTo>
                  <a:lnTo>
                    <a:pt x="1010" y="152"/>
                  </a:lnTo>
                  <a:lnTo>
                    <a:pt x="961" y="171"/>
                  </a:lnTo>
                  <a:lnTo>
                    <a:pt x="910" y="190"/>
                  </a:lnTo>
                  <a:lnTo>
                    <a:pt x="859" y="208"/>
                  </a:lnTo>
                  <a:lnTo>
                    <a:pt x="809" y="227"/>
                  </a:lnTo>
                  <a:lnTo>
                    <a:pt x="759" y="246"/>
                  </a:lnTo>
                  <a:lnTo>
                    <a:pt x="708" y="264"/>
                  </a:lnTo>
                  <a:lnTo>
                    <a:pt x="659" y="282"/>
                  </a:lnTo>
                  <a:lnTo>
                    <a:pt x="610" y="300"/>
                  </a:lnTo>
                  <a:lnTo>
                    <a:pt x="561" y="317"/>
                  </a:lnTo>
                  <a:lnTo>
                    <a:pt x="514" y="335"/>
                  </a:lnTo>
                  <a:lnTo>
                    <a:pt x="467" y="351"/>
                  </a:lnTo>
                  <a:lnTo>
                    <a:pt x="421" y="368"/>
                  </a:lnTo>
                  <a:lnTo>
                    <a:pt x="377" y="382"/>
                  </a:lnTo>
                  <a:lnTo>
                    <a:pt x="334" y="396"/>
                  </a:lnTo>
                  <a:lnTo>
                    <a:pt x="292" y="410"/>
                  </a:lnTo>
                  <a:lnTo>
                    <a:pt x="252" y="423"/>
                  </a:lnTo>
                  <a:lnTo>
                    <a:pt x="214" y="435"/>
                  </a:lnTo>
                  <a:lnTo>
                    <a:pt x="177" y="445"/>
                  </a:lnTo>
                  <a:lnTo>
                    <a:pt x="142" y="455"/>
                  </a:lnTo>
                  <a:lnTo>
                    <a:pt x="110" y="464"/>
                  </a:lnTo>
                  <a:lnTo>
                    <a:pt x="79" y="471"/>
                  </a:lnTo>
                  <a:lnTo>
                    <a:pt x="52" y="477"/>
                  </a:lnTo>
                  <a:lnTo>
                    <a:pt x="26" y="481"/>
                  </a:lnTo>
                  <a:lnTo>
                    <a:pt x="4" y="483"/>
                  </a:lnTo>
                  <a:lnTo>
                    <a:pt x="3" y="490"/>
                  </a:lnTo>
                  <a:lnTo>
                    <a:pt x="1" y="497"/>
                  </a:lnTo>
                  <a:lnTo>
                    <a:pt x="1" y="504"/>
                  </a:lnTo>
                  <a:lnTo>
                    <a:pt x="0" y="510"/>
                  </a:lnTo>
                  <a:lnTo>
                    <a:pt x="0" y="517"/>
                  </a:lnTo>
                  <a:lnTo>
                    <a:pt x="1" y="522"/>
                  </a:lnTo>
                  <a:lnTo>
                    <a:pt x="2" y="528"/>
                  </a:lnTo>
                  <a:lnTo>
                    <a:pt x="5" y="533"/>
                  </a:lnTo>
                  <a:lnTo>
                    <a:pt x="9" y="538"/>
                  </a:lnTo>
                  <a:lnTo>
                    <a:pt x="15" y="543"/>
                  </a:lnTo>
                  <a:lnTo>
                    <a:pt x="23" y="547"/>
                  </a:lnTo>
                  <a:lnTo>
                    <a:pt x="33" y="551"/>
                  </a:lnTo>
                  <a:lnTo>
                    <a:pt x="45" y="555"/>
                  </a:lnTo>
                  <a:lnTo>
                    <a:pt x="60" y="558"/>
                  </a:lnTo>
                  <a:lnTo>
                    <a:pt x="77" y="562"/>
                  </a:lnTo>
                  <a:lnTo>
                    <a:pt x="97" y="565"/>
                  </a:lnTo>
                  <a:lnTo>
                    <a:pt x="119" y="566"/>
                  </a:lnTo>
                  <a:lnTo>
                    <a:pt x="142" y="566"/>
                  </a:lnTo>
                  <a:lnTo>
                    <a:pt x="165" y="565"/>
                  </a:lnTo>
                  <a:lnTo>
                    <a:pt x="188" y="561"/>
                  </a:lnTo>
                  <a:lnTo>
                    <a:pt x="213" y="557"/>
                  </a:lnTo>
                  <a:lnTo>
                    <a:pt x="236" y="551"/>
                  </a:lnTo>
                  <a:lnTo>
                    <a:pt x="262" y="544"/>
                  </a:lnTo>
                  <a:lnTo>
                    <a:pt x="288" y="537"/>
                  </a:lnTo>
                  <a:lnTo>
                    <a:pt x="315" y="528"/>
                  </a:lnTo>
                  <a:lnTo>
                    <a:pt x="342" y="518"/>
                  </a:lnTo>
                  <a:lnTo>
                    <a:pt x="369" y="508"/>
                  </a:lnTo>
                  <a:lnTo>
                    <a:pt x="397" y="496"/>
                  </a:lnTo>
                  <a:lnTo>
                    <a:pt x="426" y="484"/>
                  </a:lnTo>
                  <a:lnTo>
                    <a:pt x="455" y="473"/>
                  </a:lnTo>
                  <a:lnTo>
                    <a:pt x="486" y="460"/>
                  </a:lnTo>
                  <a:lnTo>
                    <a:pt x="517" y="448"/>
                  </a:lnTo>
                  <a:lnTo>
                    <a:pt x="511" y="440"/>
                  </a:lnTo>
                  <a:lnTo>
                    <a:pt x="506" y="432"/>
                  </a:lnTo>
                  <a:lnTo>
                    <a:pt x="505" y="425"/>
                  </a:lnTo>
                  <a:lnTo>
                    <a:pt x="506" y="416"/>
                  </a:lnTo>
                  <a:lnTo>
                    <a:pt x="509" y="408"/>
                  </a:lnTo>
                  <a:lnTo>
                    <a:pt x="513" y="401"/>
                  </a:lnTo>
                  <a:lnTo>
                    <a:pt x="520" y="392"/>
                  </a:lnTo>
                  <a:lnTo>
                    <a:pt x="528" y="384"/>
                  </a:lnTo>
                  <a:lnTo>
                    <a:pt x="538" y="376"/>
                  </a:lnTo>
                  <a:lnTo>
                    <a:pt x="548" y="368"/>
                  </a:lnTo>
                  <a:lnTo>
                    <a:pt x="561" y="361"/>
                  </a:lnTo>
                  <a:lnTo>
                    <a:pt x="576" y="353"/>
                  </a:lnTo>
                  <a:lnTo>
                    <a:pt x="593" y="346"/>
                  </a:lnTo>
                  <a:lnTo>
                    <a:pt x="609" y="338"/>
                  </a:lnTo>
                  <a:lnTo>
                    <a:pt x="628" y="331"/>
                  </a:lnTo>
                  <a:lnTo>
                    <a:pt x="647" y="323"/>
                  </a:lnTo>
                  <a:lnTo>
                    <a:pt x="667" y="316"/>
                  </a:lnTo>
                  <a:lnTo>
                    <a:pt x="689" y="310"/>
                  </a:lnTo>
                  <a:lnTo>
                    <a:pt x="710" y="304"/>
                  </a:lnTo>
                  <a:lnTo>
                    <a:pt x="733" y="298"/>
                  </a:lnTo>
                  <a:lnTo>
                    <a:pt x="756" y="291"/>
                  </a:lnTo>
                  <a:lnTo>
                    <a:pt x="780" y="286"/>
                  </a:lnTo>
                  <a:lnTo>
                    <a:pt x="804" y="280"/>
                  </a:lnTo>
                  <a:lnTo>
                    <a:pt x="828" y="275"/>
                  </a:lnTo>
                  <a:lnTo>
                    <a:pt x="852" y="270"/>
                  </a:lnTo>
                  <a:lnTo>
                    <a:pt x="877" y="266"/>
                  </a:lnTo>
                  <a:lnTo>
                    <a:pt x="902" y="262"/>
                  </a:lnTo>
                  <a:lnTo>
                    <a:pt x="926" y="258"/>
                  </a:lnTo>
                  <a:lnTo>
                    <a:pt x="951" y="256"/>
                  </a:lnTo>
                  <a:lnTo>
                    <a:pt x="975" y="254"/>
                  </a:lnTo>
                  <a:lnTo>
                    <a:pt x="1000" y="252"/>
                  </a:lnTo>
                  <a:lnTo>
                    <a:pt x="1022" y="250"/>
                  </a:lnTo>
                  <a:lnTo>
                    <a:pt x="1023" y="249"/>
                  </a:lnTo>
                  <a:lnTo>
                    <a:pt x="1027" y="247"/>
                  </a:lnTo>
                  <a:lnTo>
                    <a:pt x="1033" y="243"/>
                  </a:lnTo>
                  <a:lnTo>
                    <a:pt x="1043" y="239"/>
                  </a:lnTo>
                  <a:lnTo>
                    <a:pt x="1054" y="234"/>
                  </a:lnTo>
                  <a:lnTo>
                    <a:pt x="1068" y="227"/>
                  </a:lnTo>
                  <a:lnTo>
                    <a:pt x="1084" y="219"/>
                  </a:lnTo>
                  <a:lnTo>
                    <a:pt x="1102" y="210"/>
                  </a:lnTo>
                  <a:lnTo>
                    <a:pt x="1121" y="201"/>
                  </a:lnTo>
                  <a:lnTo>
                    <a:pt x="1141" y="193"/>
                  </a:lnTo>
                  <a:lnTo>
                    <a:pt x="1162" y="182"/>
                  </a:lnTo>
                  <a:lnTo>
                    <a:pt x="1185" y="171"/>
                  </a:lnTo>
                  <a:lnTo>
                    <a:pt x="1208" y="160"/>
                  </a:lnTo>
                  <a:lnTo>
                    <a:pt x="1233" y="149"/>
                  </a:lnTo>
                  <a:lnTo>
                    <a:pt x="1258" y="137"/>
                  </a:lnTo>
                  <a:lnTo>
                    <a:pt x="1282" y="125"/>
                  </a:lnTo>
                  <a:lnTo>
                    <a:pt x="1307" y="114"/>
                  </a:lnTo>
                  <a:lnTo>
                    <a:pt x="1331" y="102"/>
                  </a:lnTo>
                  <a:lnTo>
                    <a:pt x="1355" y="90"/>
                  </a:lnTo>
                  <a:lnTo>
                    <a:pt x="1379" y="80"/>
                  </a:lnTo>
                  <a:lnTo>
                    <a:pt x="1402" y="69"/>
                  </a:lnTo>
                  <a:lnTo>
                    <a:pt x="1424" y="59"/>
                  </a:lnTo>
                  <a:lnTo>
                    <a:pt x="1445" y="48"/>
                  </a:lnTo>
                  <a:lnTo>
                    <a:pt x="1465" y="39"/>
                  </a:lnTo>
                  <a:lnTo>
                    <a:pt x="1482" y="30"/>
                  </a:lnTo>
                  <a:lnTo>
                    <a:pt x="1498" y="24"/>
                  </a:lnTo>
                  <a:lnTo>
                    <a:pt x="1512" y="17"/>
                  </a:lnTo>
                  <a:lnTo>
                    <a:pt x="1524" y="11"/>
                  </a:lnTo>
                  <a:lnTo>
                    <a:pt x="1534" y="7"/>
                  </a:lnTo>
                  <a:lnTo>
                    <a:pt x="1541" y="3"/>
                  </a:lnTo>
                  <a:lnTo>
                    <a:pt x="1546" y="1"/>
                  </a:lnTo>
                  <a:lnTo>
                    <a:pt x="1547" y="0"/>
                  </a:lnTo>
                  <a:lnTo>
                    <a:pt x="1545" y="0"/>
                  </a:lnTo>
                  <a:lnTo>
                    <a:pt x="1540" y="1"/>
                  </a:lnTo>
                  <a:lnTo>
                    <a:pt x="1533" y="2"/>
                  </a:lnTo>
                  <a:lnTo>
                    <a:pt x="1523" y="3"/>
                  </a:lnTo>
                  <a:lnTo>
                    <a:pt x="1511" y="4"/>
                  </a:lnTo>
                  <a:lnTo>
                    <a:pt x="1498" y="5"/>
                  </a:lnTo>
                  <a:lnTo>
                    <a:pt x="1484" y="7"/>
                  </a:lnTo>
                  <a:lnTo>
                    <a:pt x="1470" y="9"/>
                  </a:lnTo>
                  <a:lnTo>
                    <a:pt x="1456" y="10"/>
                  </a:lnTo>
                  <a:lnTo>
                    <a:pt x="1442" y="11"/>
                  </a:lnTo>
                  <a:lnTo>
                    <a:pt x="1428" y="13"/>
                  </a:lnTo>
                  <a:lnTo>
                    <a:pt x="1416" y="14"/>
                  </a:lnTo>
                  <a:lnTo>
                    <a:pt x="1406" y="15"/>
                  </a:lnTo>
                  <a:lnTo>
                    <a:pt x="1398" y="16"/>
                  </a:lnTo>
                  <a:lnTo>
                    <a:pt x="1392" y="17"/>
                  </a:lnTo>
                  <a:lnTo>
                    <a:pt x="1390" y="17"/>
                  </a:lnTo>
                </a:path>
              </a:pathLst>
            </a:custGeom>
            <a:solidFill>
              <a:srgbClr val="FF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8" name="Freeform 16"/>
            <p:cNvSpPr>
              <a:spLocks/>
            </p:cNvSpPr>
            <p:nvPr/>
          </p:nvSpPr>
          <p:spPr bwMode="auto">
            <a:xfrm>
              <a:off x="2133" y="2317"/>
              <a:ext cx="1558" cy="577"/>
            </a:xfrm>
            <a:custGeom>
              <a:avLst/>
              <a:gdLst>
                <a:gd name="T0" fmla="*/ 1355 w 1558"/>
                <a:gd name="T1" fmla="*/ 32 h 577"/>
                <a:gd name="T2" fmla="*/ 1215 w 1558"/>
                <a:gd name="T3" fmla="*/ 82 h 577"/>
                <a:gd name="T4" fmla="*/ 1068 w 1558"/>
                <a:gd name="T5" fmla="*/ 136 h 577"/>
                <a:gd name="T6" fmla="*/ 916 w 1558"/>
                <a:gd name="T7" fmla="*/ 193 h 577"/>
                <a:gd name="T8" fmla="*/ 764 w 1558"/>
                <a:gd name="T9" fmla="*/ 250 h 577"/>
                <a:gd name="T10" fmla="*/ 614 w 1558"/>
                <a:gd name="T11" fmla="*/ 305 h 577"/>
                <a:gd name="T12" fmla="*/ 470 w 1558"/>
                <a:gd name="T13" fmla="*/ 357 h 577"/>
                <a:gd name="T14" fmla="*/ 336 w 1558"/>
                <a:gd name="T15" fmla="*/ 403 h 577"/>
                <a:gd name="T16" fmla="*/ 215 w 1558"/>
                <a:gd name="T17" fmla="*/ 443 h 577"/>
                <a:gd name="T18" fmla="*/ 111 w 1558"/>
                <a:gd name="T19" fmla="*/ 472 h 577"/>
                <a:gd name="T20" fmla="*/ 26 w 1558"/>
                <a:gd name="T21" fmla="*/ 489 h 577"/>
                <a:gd name="T22" fmla="*/ 1 w 1558"/>
                <a:gd name="T23" fmla="*/ 506 h 577"/>
                <a:gd name="T24" fmla="*/ 0 w 1558"/>
                <a:gd name="T25" fmla="*/ 526 h 577"/>
                <a:gd name="T26" fmla="*/ 5 w 1558"/>
                <a:gd name="T27" fmla="*/ 542 h 577"/>
                <a:gd name="T28" fmla="*/ 23 w 1558"/>
                <a:gd name="T29" fmla="*/ 557 h 577"/>
                <a:gd name="T30" fmla="*/ 60 w 1558"/>
                <a:gd name="T31" fmla="*/ 568 h 577"/>
                <a:gd name="T32" fmla="*/ 120 w 1558"/>
                <a:gd name="T33" fmla="*/ 576 h 577"/>
                <a:gd name="T34" fmla="*/ 189 w 1558"/>
                <a:gd name="T35" fmla="*/ 571 h 577"/>
                <a:gd name="T36" fmla="*/ 264 w 1558"/>
                <a:gd name="T37" fmla="*/ 554 h 577"/>
                <a:gd name="T38" fmla="*/ 344 w 1558"/>
                <a:gd name="T39" fmla="*/ 527 h 577"/>
                <a:gd name="T40" fmla="*/ 429 w 1558"/>
                <a:gd name="T41" fmla="*/ 493 h 577"/>
                <a:gd name="T42" fmla="*/ 520 w 1558"/>
                <a:gd name="T43" fmla="*/ 456 h 577"/>
                <a:gd name="T44" fmla="*/ 508 w 1558"/>
                <a:gd name="T45" fmla="*/ 432 h 577"/>
                <a:gd name="T46" fmla="*/ 516 w 1558"/>
                <a:gd name="T47" fmla="*/ 408 h 577"/>
                <a:gd name="T48" fmla="*/ 541 w 1558"/>
                <a:gd name="T49" fmla="*/ 383 h 577"/>
                <a:gd name="T50" fmla="*/ 580 w 1558"/>
                <a:gd name="T51" fmla="*/ 359 h 577"/>
                <a:gd name="T52" fmla="*/ 632 w 1558"/>
                <a:gd name="T53" fmla="*/ 337 h 577"/>
                <a:gd name="T54" fmla="*/ 693 w 1558"/>
                <a:gd name="T55" fmla="*/ 315 h 577"/>
                <a:gd name="T56" fmla="*/ 761 w 1558"/>
                <a:gd name="T57" fmla="*/ 296 h 577"/>
                <a:gd name="T58" fmla="*/ 833 w 1558"/>
                <a:gd name="T59" fmla="*/ 280 h 577"/>
                <a:gd name="T60" fmla="*/ 908 w 1558"/>
                <a:gd name="T61" fmla="*/ 267 h 577"/>
                <a:gd name="T62" fmla="*/ 981 w 1558"/>
                <a:gd name="T63" fmla="*/ 258 h 577"/>
                <a:gd name="T64" fmla="*/ 1030 w 1558"/>
                <a:gd name="T65" fmla="*/ 253 h 577"/>
                <a:gd name="T66" fmla="*/ 1050 w 1558"/>
                <a:gd name="T67" fmla="*/ 243 h 577"/>
                <a:gd name="T68" fmla="*/ 1091 w 1558"/>
                <a:gd name="T69" fmla="*/ 223 h 577"/>
                <a:gd name="T70" fmla="*/ 1148 w 1558"/>
                <a:gd name="T71" fmla="*/ 196 h 577"/>
                <a:gd name="T72" fmla="*/ 1216 w 1558"/>
                <a:gd name="T73" fmla="*/ 163 h 577"/>
                <a:gd name="T74" fmla="*/ 1290 w 1558"/>
                <a:gd name="T75" fmla="*/ 127 h 577"/>
                <a:gd name="T76" fmla="*/ 1364 w 1558"/>
                <a:gd name="T77" fmla="*/ 92 h 577"/>
                <a:gd name="T78" fmla="*/ 1433 w 1558"/>
                <a:gd name="T79" fmla="*/ 60 h 577"/>
                <a:gd name="T80" fmla="*/ 1492 w 1558"/>
                <a:gd name="T81" fmla="*/ 31 h 577"/>
                <a:gd name="T82" fmla="*/ 1534 w 1558"/>
                <a:gd name="T83" fmla="*/ 11 h 577"/>
                <a:gd name="T84" fmla="*/ 1556 w 1558"/>
                <a:gd name="T85" fmla="*/ 1 h 577"/>
                <a:gd name="T86" fmla="*/ 1550 w 1558"/>
                <a:gd name="T87" fmla="*/ 1 h 577"/>
                <a:gd name="T88" fmla="*/ 1521 w 1558"/>
                <a:gd name="T89" fmla="*/ 4 h 577"/>
                <a:gd name="T90" fmla="*/ 1479 w 1558"/>
                <a:gd name="T91" fmla="*/ 9 h 577"/>
                <a:gd name="T92" fmla="*/ 1437 w 1558"/>
                <a:gd name="T93" fmla="*/ 13 h 577"/>
                <a:gd name="T94" fmla="*/ 1407 w 1558"/>
                <a:gd name="T95" fmla="*/ 16 h 5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8"/>
                <a:gd name="T145" fmla="*/ 0 h 577"/>
                <a:gd name="T146" fmla="*/ 1558 w 1558"/>
                <a:gd name="T147" fmla="*/ 577 h 5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8" h="577">
                  <a:moveTo>
                    <a:pt x="1399" y="17"/>
                  </a:moveTo>
                  <a:lnTo>
                    <a:pt x="1399" y="17"/>
                  </a:lnTo>
                  <a:lnTo>
                    <a:pt x="1355" y="32"/>
                  </a:lnTo>
                  <a:lnTo>
                    <a:pt x="1309" y="48"/>
                  </a:lnTo>
                  <a:lnTo>
                    <a:pt x="1263" y="65"/>
                  </a:lnTo>
                  <a:lnTo>
                    <a:pt x="1215" y="82"/>
                  </a:lnTo>
                  <a:lnTo>
                    <a:pt x="1167" y="100"/>
                  </a:lnTo>
                  <a:lnTo>
                    <a:pt x="1118" y="118"/>
                  </a:lnTo>
                  <a:lnTo>
                    <a:pt x="1068" y="136"/>
                  </a:lnTo>
                  <a:lnTo>
                    <a:pt x="1017" y="155"/>
                  </a:lnTo>
                  <a:lnTo>
                    <a:pt x="967" y="174"/>
                  </a:lnTo>
                  <a:lnTo>
                    <a:pt x="916" y="193"/>
                  </a:lnTo>
                  <a:lnTo>
                    <a:pt x="865" y="212"/>
                  </a:lnTo>
                  <a:lnTo>
                    <a:pt x="814" y="231"/>
                  </a:lnTo>
                  <a:lnTo>
                    <a:pt x="764" y="250"/>
                  </a:lnTo>
                  <a:lnTo>
                    <a:pt x="713" y="269"/>
                  </a:lnTo>
                  <a:lnTo>
                    <a:pt x="663" y="287"/>
                  </a:lnTo>
                  <a:lnTo>
                    <a:pt x="614" y="305"/>
                  </a:lnTo>
                  <a:lnTo>
                    <a:pt x="565" y="323"/>
                  </a:lnTo>
                  <a:lnTo>
                    <a:pt x="517" y="341"/>
                  </a:lnTo>
                  <a:lnTo>
                    <a:pt x="470" y="357"/>
                  </a:lnTo>
                  <a:lnTo>
                    <a:pt x="424" y="374"/>
                  </a:lnTo>
                  <a:lnTo>
                    <a:pt x="379" y="389"/>
                  </a:lnTo>
                  <a:lnTo>
                    <a:pt x="336" y="403"/>
                  </a:lnTo>
                  <a:lnTo>
                    <a:pt x="294" y="417"/>
                  </a:lnTo>
                  <a:lnTo>
                    <a:pt x="254" y="430"/>
                  </a:lnTo>
                  <a:lnTo>
                    <a:pt x="215" y="443"/>
                  </a:lnTo>
                  <a:lnTo>
                    <a:pt x="178" y="453"/>
                  </a:lnTo>
                  <a:lnTo>
                    <a:pt x="143" y="463"/>
                  </a:lnTo>
                  <a:lnTo>
                    <a:pt x="111" y="472"/>
                  </a:lnTo>
                  <a:lnTo>
                    <a:pt x="80" y="479"/>
                  </a:lnTo>
                  <a:lnTo>
                    <a:pt x="52" y="485"/>
                  </a:lnTo>
                  <a:lnTo>
                    <a:pt x="26" y="489"/>
                  </a:lnTo>
                  <a:lnTo>
                    <a:pt x="4" y="492"/>
                  </a:lnTo>
                  <a:lnTo>
                    <a:pt x="3" y="499"/>
                  </a:lnTo>
                  <a:lnTo>
                    <a:pt x="1" y="506"/>
                  </a:lnTo>
                  <a:lnTo>
                    <a:pt x="1" y="513"/>
                  </a:lnTo>
                  <a:lnTo>
                    <a:pt x="0" y="519"/>
                  </a:lnTo>
                  <a:lnTo>
                    <a:pt x="0" y="526"/>
                  </a:lnTo>
                  <a:lnTo>
                    <a:pt x="1" y="531"/>
                  </a:lnTo>
                  <a:lnTo>
                    <a:pt x="2" y="537"/>
                  </a:lnTo>
                  <a:lnTo>
                    <a:pt x="5" y="542"/>
                  </a:lnTo>
                  <a:lnTo>
                    <a:pt x="9" y="548"/>
                  </a:lnTo>
                  <a:lnTo>
                    <a:pt x="15" y="553"/>
                  </a:lnTo>
                  <a:lnTo>
                    <a:pt x="23" y="557"/>
                  </a:lnTo>
                  <a:lnTo>
                    <a:pt x="33" y="561"/>
                  </a:lnTo>
                  <a:lnTo>
                    <a:pt x="45" y="565"/>
                  </a:lnTo>
                  <a:lnTo>
                    <a:pt x="60" y="568"/>
                  </a:lnTo>
                  <a:lnTo>
                    <a:pt x="77" y="572"/>
                  </a:lnTo>
                  <a:lnTo>
                    <a:pt x="98" y="575"/>
                  </a:lnTo>
                  <a:lnTo>
                    <a:pt x="120" y="576"/>
                  </a:lnTo>
                  <a:lnTo>
                    <a:pt x="143" y="576"/>
                  </a:lnTo>
                  <a:lnTo>
                    <a:pt x="166" y="575"/>
                  </a:lnTo>
                  <a:lnTo>
                    <a:pt x="189" y="571"/>
                  </a:lnTo>
                  <a:lnTo>
                    <a:pt x="214" y="567"/>
                  </a:lnTo>
                  <a:lnTo>
                    <a:pt x="238" y="561"/>
                  </a:lnTo>
                  <a:lnTo>
                    <a:pt x="264" y="554"/>
                  </a:lnTo>
                  <a:lnTo>
                    <a:pt x="290" y="546"/>
                  </a:lnTo>
                  <a:lnTo>
                    <a:pt x="317" y="537"/>
                  </a:lnTo>
                  <a:lnTo>
                    <a:pt x="344" y="527"/>
                  </a:lnTo>
                  <a:lnTo>
                    <a:pt x="371" y="517"/>
                  </a:lnTo>
                  <a:lnTo>
                    <a:pt x="400" y="505"/>
                  </a:lnTo>
                  <a:lnTo>
                    <a:pt x="429" y="493"/>
                  </a:lnTo>
                  <a:lnTo>
                    <a:pt x="458" y="481"/>
                  </a:lnTo>
                  <a:lnTo>
                    <a:pt x="489" y="468"/>
                  </a:lnTo>
                  <a:lnTo>
                    <a:pt x="520" y="456"/>
                  </a:lnTo>
                  <a:lnTo>
                    <a:pt x="514" y="448"/>
                  </a:lnTo>
                  <a:lnTo>
                    <a:pt x="509" y="440"/>
                  </a:lnTo>
                  <a:lnTo>
                    <a:pt x="508" y="432"/>
                  </a:lnTo>
                  <a:lnTo>
                    <a:pt x="509" y="423"/>
                  </a:lnTo>
                  <a:lnTo>
                    <a:pt x="512" y="415"/>
                  </a:lnTo>
                  <a:lnTo>
                    <a:pt x="516" y="408"/>
                  </a:lnTo>
                  <a:lnTo>
                    <a:pt x="523" y="399"/>
                  </a:lnTo>
                  <a:lnTo>
                    <a:pt x="531" y="391"/>
                  </a:lnTo>
                  <a:lnTo>
                    <a:pt x="541" y="383"/>
                  </a:lnTo>
                  <a:lnTo>
                    <a:pt x="552" y="375"/>
                  </a:lnTo>
                  <a:lnTo>
                    <a:pt x="565" y="367"/>
                  </a:lnTo>
                  <a:lnTo>
                    <a:pt x="580" y="359"/>
                  </a:lnTo>
                  <a:lnTo>
                    <a:pt x="597" y="352"/>
                  </a:lnTo>
                  <a:lnTo>
                    <a:pt x="613" y="344"/>
                  </a:lnTo>
                  <a:lnTo>
                    <a:pt x="632" y="337"/>
                  </a:lnTo>
                  <a:lnTo>
                    <a:pt x="651" y="329"/>
                  </a:lnTo>
                  <a:lnTo>
                    <a:pt x="671" y="322"/>
                  </a:lnTo>
                  <a:lnTo>
                    <a:pt x="693" y="315"/>
                  </a:lnTo>
                  <a:lnTo>
                    <a:pt x="715" y="309"/>
                  </a:lnTo>
                  <a:lnTo>
                    <a:pt x="738" y="303"/>
                  </a:lnTo>
                  <a:lnTo>
                    <a:pt x="761" y="296"/>
                  </a:lnTo>
                  <a:lnTo>
                    <a:pt x="785" y="291"/>
                  </a:lnTo>
                  <a:lnTo>
                    <a:pt x="809" y="285"/>
                  </a:lnTo>
                  <a:lnTo>
                    <a:pt x="833" y="280"/>
                  </a:lnTo>
                  <a:lnTo>
                    <a:pt x="858" y="275"/>
                  </a:lnTo>
                  <a:lnTo>
                    <a:pt x="883" y="271"/>
                  </a:lnTo>
                  <a:lnTo>
                    <a:pt x="908" y="267"/>
                  </a:lnTo>
                  <a:lnTo>
                    <a:pt x="932" y="263"/>
                  </a:lnTo>
                  <a:lnTo>
                    <a:pt x="957" y="261"/>
                  </a:lnTo>
                  <a:lnTo>
                    <a:pt x="981" y="258"/>
                  </a:lnTo>
                  <a:lnTo>
                    <a:pt x="1006" y="256"/>
                  </a:lnTo>
                  <a:lnTo>
                    <a:pt x="1029" y="254"/>
                  </a:lnTo>
                  <a:lnTo>
                    <a:pt x="1030" y="253"/>
                  </a:lnTo>
                  <a:lnTo>
                    <a:pt x="1034" y="251"/>
                  </a:lnTo>
                  <a:lnTo>
                    <a:pt x="1040" y="247"/>
                  </a:lnTo>
                  <a:lnTo>
                    <a:pt x="1050" y="243"/>
                  </a:lnTo>
                  <a:lnTo>
                    <a:pt x="1061" y="238"/>
                  </a:lnTo>
                  <a:lnTo>
                    <a:pt x="1075" y="231"/>
                  </a:lnTo>
                  <a:lnTo>
                    <a:pt x="1091" y="223"/>
                  </a:lnTo>
                  <a:lnTo>
                    <a:pt x="1109" y="214"/>
                  </a:lnTo>
                  <a:lnTo>
                    <a:pt x="1128" y="205"/>
                  </a:lnTo>
                  <a:lnTo>
                    <a:pt x="1148" y="196"/>
                  </a:lnTo>
                  <a:lnTo>
                    <a:pt x="1170" y="185"/>
                  </a:lnTo>
                  <a:lnTo>
                    <a:pt x="1193" y="174"/>
                  </a:lnTo>
                  <a:lnTo>
                    <a:pt x="1216" y="163"/>
                  </a:lnTo>
                  <a:lnTo>
                    <a:pt x="1241" y="152"/>
                  </a:lnTo>
                  <a:lnTo>
                    <a:pt x="1266" y="139"/>
                  </a:lnTo>
                  <a:lnTo>
                    <a:pt x="1290" y="127"/>
                  </a:lnTo>
                  <a:lnTo>
                    <a:pt x="1315" y="116"/>
                  </a:lnTo>
                  <a:lnTo>
                    <a:pt x="1340" y="104"/>
                  </a:lnTo>
                  <a:lnTo>
                    <a:pt x="1364" y="92"/>
                  </a:lnTo>
                  <a:lnTo>
                    <a:pt x="1388" y="81"/>
                  </a:lnTo>
                  <a:lnTo>
                    <a:pt x="1411" y="70"/>
                  </a:lnTo>
                  <a:lnTo>
                    <a:pt x="1433" y="60"/>
                  </a:lnTo>
                  <a:lnTo>
                    <a:pt x="1454" y="49"/>
                  </a:lnTo>
                  <a:lnTo>
                    <a:pt x="1474" y="40"/>
                  </a:lnTo>
                  <a:lnTo>
                    <a:pt x="1492" y="31"/>
                  </a:lnTo>
                  <a:lnTo>
                    <a:pt x="1508" y="24"/>
                  </a:lnTo>
                  <a:lnTo>
                    <a:pt x="1522" y="17"/>
                  </a:lnTo>
                  <a:lnTo>
                    <a:pt x="1534" y="11"/>
                  </a:lnTo>
                  <a:lnTo>
                    <a:pt x="1544" y="7"/>
                  </a:lnTo>
                  <a:lnTo>
                    <a:pt x="1551" y="3"/>
                  </a:lnTo>
                  <a:lnTo>
                    <a:pt x="1556" y="1"/>
                  </a:lnTo>
                  <a:lnTo>
                    <a:pt x="1557" y="0"/>
                  </a:lnTo>
                  <a:lnTo>
                    <a:pt x="1555" y="0"/>
                  </a:lnTo>
                  <a:lnTo>
                    <a:pt x="1550" y="1"/>
                  </a:lnTo>
                  <a:lnTo>
                    <a:pt x="1543" y="2"/>
                  </a:lnTo>
                  <a:lnTo>
                    <a:pt x="1533" y="3"/>
                  </a:lnTo>
                  <a:lnTo>
                    <a:pt x="1521" y="4"/>
                  </a:lnTo>
                  <a:lnTo>
                    <a:pt x="1508" y="5"/>
                  </a:lnTo>
                  <a:lnTo>
                    <a:pt x="1494" y="7"/>
                  </a:lnTo>
                  <a:lnTo>
                    <a:pt x="1479" y="9"/>
                  </a:lnTo>
                  <a:lnTo>
                    <a:pt x="1465" y="10"/>
                  </a:lnTo>
                  <a:lnTo>
                    <a:pt x="1451" y="11"/>
                  </a:lnTo>
                  <a:lnTo>
                    <a:pt x="1437" y="13"/>
                  </a:lnTo>
                  <a:lnTo>
                    <a:pt x="1425" y="14"/>
                  </a:lnTo>
                  <a:lnTo>
                    <a:pt x="1415" y="15"/>
                  </a:lnTo>
                  <a:lnTo>
                    <a:pt x="1407" y="16"/>
                  </a:lnTo>
                  <a:lnTo>
                    <a:pt x="1401" y="17"/>
                  </a:lnTo>
                  <a:lnTo>
                    <a:pt x="1399" y="17"/>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49" name="Freeform 17"/>
            <p:cNvSpPr>
              <a:spLocks/>
            </p:cNvSpPr>
            <p:nvPr/>
          </p:nvSpPr>
          <p:spPr bwMode="auto">
            <a:xfrm>
              <a:off x="3242" y="2652"/>
              <a:ext cx="700" cy="166"/>
            </a:xfrm>
            <a:custGeom>
              <a:avLst/>
              <a:gdLst>
                <a:gd name="T0" fmla="*/ 688 w 700"/>
                <a:gd name="T1" fmla="*/ 75 h 166"/>
                <a:gd name="T2" fmla="*/ 666 w 700"/>
                <a:gd name="T3" fmla="*/ 90 h 166"/>
                <a:gd name="T4" fmla="*/ 644 w 700"/>
                <a:gd name="T5" fmla="*/ 104 h 166"/>
                <a:gd name="T6" fmla="*/ 621 w 700"/>
                <a:gd name="T7" fmla="*/ 116 h 166"/>
                <a:gd name="T8" fmla="*/ 595 w 700"/>
                <a:gd name="T9" fmla="*/ 128 h 166"/>
                <a:gd name="T10" fmla="*/ 568 w 700"/>
                <a:gd name="T11" fmla="*/ 140 h 166"/>
                <a:gd name="T12" fmla="*/ 536 w 700"/>
                <a:gd name="T13" fmla="*/ 151 h 166"/>
                <a:gd name="T14" fmla="*/ 501 w 700"/>
                <a:gd name="T15" fmla="*/ 161 h 166"/>
                <a:gd name="T16" fmla="*/ 480 w 700"/>
                <a:gd name="T17" fmla="*/ 165 h 166"/>
                <a:gd name="T18" fmla="*/ 469 w 700"/>
                <a:gd name="T19" fmla="*/ 165 h 166"/>
                <a:gd name="T20" fmla="*/ 450 w 700"/>
                <a:gd name="T21" fmla="*/ 163 h 166"/>
                <a:gd name="T22" fmla="*/ 422 w 700"/>
                <a:gd name="T23" fmla="*/ 161 h 166"/>
                <a:gd name="T24" fmla="*/ 389 w 700"/>
                <a:gd name="T25" fmla="*/ 159 h 166"/>
                <a:gd name="T26" fmla="*/ 350 w 700"/>
                <a:gd name="T27" fmla="*/ 157 h 166"/>
                <a:gd name="T28" fmla="*/ 309 w 700"/>
                <a:gd name="T29" fmla="*/ 155 h 166"/>
                <a:gd name="T30" fmla="*/ 264 w 700"/>
                <a:gd name="T31" fmla="*/ 152 h 166"/>
                <a:gd name="T32" fmla="*/ 220 w 700"/>
                <a:gd name="T33" fmla="*/ 149 h 166"/>
                <a:gd name="T34" fmla="*/ 175 w 700"/>
                <a:gd name="T35" fmla="*/ 146 h 166"/>
                <a:gd name="T36" fmla="*/ 133 w 700"/>
                <a:gd name="T37" fmla="*/ 144 h 166"/>
                <a:gd name="T38" fmla="*/ 94 w 700"/>
                <a:gd name="T39" fmla="*/ 142 h 166"/>
                <a:gd name="T40" fmla="*/ 60 w 700"/>
                <a:gd name="T41" fmla="*/ 140 h 166"/>
                <a:gd name="T42" fmla="*/ 33 w 700"/>
                <a:gd name="T43" fmla="*/ 139 h 166"/>
                <a:gd name="T44" fmla="*/ 13 w 700"/>
                <a:gd name="T45" fmla="*/ 138 h 166"/>
                <a:gd name="T46" fmla="*/ 1 w 700"/>
                <a:gd name="T47" fmla="*/ 139 h 166"/>
                <a:gd name="T48" fmla="*/ 13 w 700"/>
                <a:gd name="T49" fmla="*/ 128 h 166"/>
                <a:gd name="T50" fmla="*/ 39 w 700"/>
                <a:gd name="T51" fmla="*/ 108 h 166"/>
                <a:gd name="T52" fmla="*/ 67 w 700"/>
                <a:gd name="T53" fmla="*/ 88 h 166"/>
                <a:gd name="T54" fmla="*/ 99 w 700"/>
                <a:gd name="T55" fmla="*/ 69 h 166"/>
                <a:gd name="T56" fmla="*/ 131 w 700"/>
                <a:gd name="T57" fmla="*/ 50 h 166"/>
                <a:gd name="T58" fmla="*/ 168 w 700"/>
                <a:gd name="T59" fmla="*/ 33 h 166"/>
                <a:gd name="T60" fmla="*/ 207 w 700"/>
                <a:gd name="T61" fmla="*/ 18 h 166"/>
                <a:gd name="T62" fmla="*/ 249 w 700"/>
                <a:gd name="T63" fmla="*/ 6 h 166"/>
                <a:gd name="T64" fmla="*/ 278 w 700"/>
                <a:gd name="T65" fmla="*/ 1 h 166"/>
                <a:gd name="T66" fmla="*/ 314 w 700"/>
                <a:gd name="T67" fmla="*/ 6 h 166"/>
                <a:gd name="T68" fmla="*/ 374 w 700"/>
                <a:gd name="T69" fmla="*/ 15 h 166"/>
                <a:gd name="T70" fmla="*/ 449 w 700"/>
                <a:gd name="T71" fmla="*/ 26 h 166"/>
                <a:gd name="T72" fmla="*/ 527 w 700"/>
                <a:gd name="T73" fmla="*/ 40 h 166"/>
                <a:gd name="T74" fmla="*/ 601 w 700"/>
                <a:gd name="T75" fmla="*/ 52 h 166"/>
                <a:gd name="T76" fmla="*/ 661 w 700"/>
                <a:gd name="T77" fmla="*/ 61 h 166"/>
                <a:gd name="T78" fmla="*/ 694 w 700"/>
                <a:gd name="T79" fmla="*/ 67 h 1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0"/>
                <a:gd name="T121" fmla="*/ 0 h 166"/>
                <a:gd name="T122" fmla="*/ 700 w 700"/>
                <a:gd name="T123" fmla="*/ 166 h 1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0" h="166">
                  <a:moveTo>
                    <a:pt x="699" y="68"/>
                  </a:moveTo>
                  <a:lnTo>
                    <a:pt x="688" y="75"/>
                  </a:lnTo>
                  <a:lnTo>
                    <a:pt x="677" y="83"/>
                  </a:lnTo>
                  <a:lnTo>
                    <a:pt x="666" y="90"/>
                  </a:lnTo>
                  <a:lnTo>
                    <a:pt x="656" y="96"/>
                  </a:lnTo>
                  <a:lnTo>
                    <a:pt x="644" y="104"/>
                  </a:lnTo>
                  <a:lnTo>
                    <a:pt x="632" y="110"/>
                  </a:lnTo>
                  <a:lnTo>
                    <a:pt x="621" y="116"/>
                  </a:lnTo>
                  <a:lnTo>
                    <a:pt x="608" y="123"/>
                  </a:lnTo>
                  <a:lnTo>
                    <a:pt x="595" y="128"/>
                  </a:lnTo>
                  <a:lnTo>
                    <a:pt x="582" y="134"/>
                  </a:lnTo>
                  <a:lnTo>
                    <a:pt x="568" y="140"/>
                  </a:lnTo>
                  <a:lnTo>
                    <a:pt x="553" y="145"/>
                  </a:lnTo>
                  <a:lnTo>
                    <a:pt x="536" y="151"/>
                  </a:lnTo>
                  <a:lnTo>
                    <a:pt x="520" y="156"/>
                  </a:lnTo>
                  <a:lnTo>
                    <a:pt x="501" y="161"/>
                  </a:lnTo>
                  <a:lnTo>
                    <a:pt x="481" y="165"/>
                  </a:lnTo>
                  <a:lnTo>
                    <a:pt x="480" y="165"/>
                  </a:lnTo>
                  <a:lnTo>
                    <a:pt x="475" y="165"/>
                  </a:lnTo>
                  <a:lnTo>
                    <a:pt x="469" y="165"/>
                  </a:lnTo>
                  <a:lnTo>
                    <a:pt x="460" y="164"/>
                  </a:lnTo>
                  <a:lnTo>
                    <a:pt x="450" y="163"/>
                  </a:lnTo>
                  <a:lnTo>
                    <a:pt x="437" y="163"/>
                  </a:lnTo>
                  <a:lnTo>
                    <a:pt x="422" y="161"/>
                  </a:lnTo>
                  <a:lnTo>
                    <a:pt x="406" y="161"/>
                  </a:lnTo>
                  <a:lnTo>
                    <a:pt x="389" y="159"/>
                  </a:lnTo>
                  <a:lnTo>
                    <a:pt x="370" y="158"/>
                  </a:lnTo>
                  <a:lnTo>
                    <a:pt x="350" y="157"/>
                  </a:lnTo>
                  <a:lnTo>
                    <a:pt x="329" y="156"/>
                  </a:lnTo>
                  <a:lnTo>
                    <a:pt x="309" y="155"/>
                  </a:lnTo>
                  <a:lnTo>
                    <a:pt x="286" y="153"/>
                  </a:lnTo>
                  <a:lnTo>
                    <a:pt x="264" y="152"/>
                  </a:lnTo>
                  <a:lnTo>
                    <a:pt x="242" y="151"/>
                  </a:lnTo>
                  <a:lnTo>
                    <a:pt x="220" y="149"/>
                  </a:lnTo>
                  <a:lnTo>
                    <a:pt x="197" y="148"/>
                  </a:lnTo>
                  <a:lnTo>
                    <a:pt x="175" y="146"/>
                  </a:lnTo>
                  <a:lnTo>
                    <a:pt x="154" y="145"/>
                  </a:lnTo>
                  <a:lnTo>
                    <a:pt x="133" y="144"/>
                  </a:lnTo>
                  <a:lnTo>
                    <a:pt x="113" y="142"/>
                  </a:lnTo>
                  <a:lnTo>
                    <a:pt x="94" y="142"/>
                  </a:lnTo>
                  <a:lnTo>
                    <a:pt x="76" y="140"/>
                  </a:lnTo>
                  <a:lnTo>
                    <a:pt x="60" y="140"/>
                  </a:lnTo>
                  <a:lnTo>
                    <a:pt x="45" y="140"/>
                  </a:lnTo>
                  <a:lnTo>
                    <a:pt x="33" y="139"/>
                  </a:lnTo>
                  <a:lnTo>
                    <a:pt x="22" y="139"/>
                  </a:lnTo>
                  <a:lnTo>
                    <a:pt x="13" y="138"/>
                  </a:lnTo>
                  <a:lnTo>
                    <a:pt x="6" y="138"/>
                  </a:lnTo>
                  <a:lnTo>
                    <a:pt x="1" y="139"/>
                  </a:lnTo>
                  <a:lnTo>
                    <a:pt x="0" y="139"/>
                  </a:lnTo>
                  <a:lnTo>
                    <a:pt x="13" y="128"/>
                  </a:lnTo>
                  <a:lnTo>
                    <a:pt x="26" y="118"/>
                  </a:lnTo>
                  <a:lnTo>
                    <a:pt x="39" y="108"/>
                  </a:lnTo>
                  <a:lnTo>
                    <a:pt x="53" y="98"/>
                  </a:lnTo>
                  <a:lnTo>
                    <a:pt x="67" y="88"/>
                  </a:lnTo>
                  <a:lnTo>
                    <a:pt x="83" y="78"/>
                  </a:lnTo>
                  <a:lnTo>
                    <a:pt x="99" y="69"/>
                  </a:lnTo>
                  <a:lnTo>
                    <a:pt x="114" y="58"/>
                  </a:lnTo>
                  <a:lnTo>
                    <a:pt x="131" y="50"/>
                  </a:lnTo>
                  <a:lnTo>
                    <a:pt x="149" y="41"/>
                  </a:lnTo>
                  <a:lnTo>
                    <a:pt x="168" y="33"/>
                  </a:lnTo>
                  <a:lnTo>
                    <a:pt x="186" y="25"/>
                  </a:lnTo>
                  <a:lnTo>
                    <a:pt x="207" y="18"/>
                  </a:lnTo>
                  <a:lnTo>
                    <a:pt x="228" y="11"/>
                  </a:lnTo>
                  <a:lnTo>
                    <a:pt x="249" y="6"/>
                  </a:lnTo>
                  <a:lnTo>
                    <a:pt x="272" y="0"/>
                  </a:lnTo>
                  <a:lnTo>
                    <a:pt x="278" y="1"/>
                  </a:lnTo>
                  <a:lnTo>
                    <a:pt x="292" y="3"/>
                  </a:lnTo>
                  <a:lnTo>
                    <a:pt x="314" y="6"/>
                  </a:lnTo>
                  <a:lnTo>
                    <a:pt x="341" y="9"/>
                  </a:lnTo>
                  <a:lnTo>
                    <a:pt x="374" y="15"/>
                  </a:lnTo>
                  <a:lnTo>
                    <a:pt x="409" y="21"/>
                  </a:lnTo>
                  <a:lnTo>
                    <a:pt x="449" y="26"/>
                  </a:lnTo>
                  <a:lnTo>
                    <a:pt x="488" y="33"/>
                  </a:lnTo>
                  <a:lnTo>
                    <a:pt x="527" y="40"/>
                  </a:lnTo>
                  <a:lnTo>
                    <a:pt x="566" y="46"/>
                  </a:lnTo>
                  <a:lnTo>
                    <a:pt x="601" y="52"/>
                  </a:lnTo>
                  <a:lnTo>
                    <a:pt x="633" y="57"/>
                  </a:lnTo>
                  <a:lnTo>
                    <a:pt x="661" y="61"/>
                  </a:lnTo>
                  <a:lnTo>
                    <a:pt x="680" y="64"/>
                  </a:lnTo>
                  <a:lnTo>
                    <a:pt x="694" y="67"/>
                  </a:lnTo>
                  <a:lnTo>
                    <a:pt x="699" y="68"/>
                  </a:lnTo>
                </a:path>
              </a:pathLst>
            </a:custGeom>
            <a:solidFill>
              <a:srgbClr val="FF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0" name="Freeform 18"/>
            <p:cNvSpPr>
              <a:spLocks/>
            </p:cNvSpPr>
            <p:nvPr/>
          </p:nvSpPr>
          <p:spPr bwMode="auto">
            <a:xfrm>
              <a:off x="3232" y="2652"/>
              <a:ext cx="710" cy="176"/>
            </a:xfrm>
            <a:custGeom>
              <a:avLst/>
              <a:gdLst>
                <a:gd name="T0" fmla="*/ 709 w 710"/>
                <a:gd name="T1" fmla="*/ 72 h 176"/>
                <a:gd name="T2" fmla="*/ 687 w 710"/>
                <a:gd name="T3" fmla="*/ 88 h 176"/>
                <a:gd name="T4" fmla="*/ 665 w 710"/>
                <a:gd name="T5" fmla="*/ 102 h 176"/>
                <a:gd name="T6" fmla="*/ 641 w 710"/>
                <a:gd name="T7" fmla="*/ 117 h 176"/>
                <a:gd name="T8" fmla="*/ 617 w 710"/>
                <a:gd name="T9" fmla="*/ 130 h 176"/>
                <a:gd name="T10" fmla="*/ 590 w 710"/>
                <a:gd name="T11" fmla="*/ 142 h 176"/>
                <a:gd name="T12" fmla="*/ 561 w 710"/>
                <a:gd name="T13" fmla="*/ 154 h 176"/>
                <a:gd name="T14" fmla="*/ 527 w 710"/>
                <a:gd name="T15" fmla="*/ 165 h 176"/>
                <a:gd name="T16" fmla="*/ 488 w 710"/>
                <a:gd name="T17" fmla="*/ 175 h 176"/>
                <a:gd name="T18" fmla="*/ 482 w 710"/>
                <a:gd name="T19" fmla="*/ 175 h 176"/>
                <a:gd name="T20" fmla="*/ 467 w 710"/>
                <a:gd name="T21" fmla="*/ 174 h 176"/>
                <a:gd name="T22" fmla="*/ 443 w 710"/>
                <a:gd name="T23" fmla="*/ 173 h 176"/>
                <a:gd name="T24" fmla="*/ 412 w 710"/>
                <a:gd name="T25" fmla="*/ 171 h 176"/>
                <a:gd name="T26" fmla="*/ 375 w 710"/>
                <a:gd name="T27" fmla="*/ 168 h 176"/>
                <a:gd name="T28" fmla="*/ 334 w 710"/>
                <a:gd name="T29" fmla="*/ 165 h 176"/>
                <a:gd name="T30" fmla="*/ 290 w 710"/>
                <a:gd name="T31" fmla="*/ 162 h 176"/>
                <a:gd name="T32" fmla="*/ 245 w 710"/>
                <a:gd name="T33" fmla="*/ 160 h 176"/>
                <a:gd name="T34" fmla="*/ 200 w 710"/>
                <a:gd name="T35" fmla="*/ 157 h 176"/>
                <a:gd name="T36" fmla="*/ 156 w 710"/>
                <a:gd name="T37" fmla="*/ 154 h 176"/>
                <a:gd name="T38" fmla="*/ 115 w 710"/>
                <a:gd name="T39" fmla="*/ 151 h 176"/>
                <a:gd name="T40" fmla="*/ 77 w 710"/>
                <a:gd name="T41" fmla="*/ 149 h 176"/>
                <a:gd name="T42" fmla="*/ 46 w 710"/>
                <a:gd name="T43" fmla="*/ 148 h 176"/>
                <a:gd name="T44" fmla="*/ 22 w 710"/>
                <a:gd name="T45" fmla="*/ 147 h 176"/>
                <a:gd name="T46" fmla="*/ 6 w 710"/>
                <a:gd name="T47" fmla="*/ 146 h 176"/>
                <a:gd name="T48" fmla="*/ 0 w 710"/>
                <a:gd name="T49" fmla="*/ 147 h 176"/>
                <a:gd name="T50" fmla="*/ 26 w 710"/>
                <a:gd name="T51" fmla="*/ 125 h 176"/>
                <a:gd name="T52" fmla="*/ 54 w 710"/>
                <a:gd name="T53" fmla="*/ 104 h 176"/>
                <a:gd name="T54" fmla="*/ 84 w 710"/>
                <a:gd name="T55" fmla="*/ 83 h 176"/>
                <a:gd name="T56" fmla="*/ 116 w 710"/>
                <a:gd name="T57" fmla="*/ 62 h 176"/>
                <a:gd name="T58" fmla="*/ 151 w 710"/>
                <a:gd name="T59" fmla="*/ 44 h 176"/>
                <a:gd name="T60" fmla="*/ 189 w 710"/>
                <a:gd name="T61" fmla="*/ 27 h 176"/>
                <a:gd name="T62" fmla="*/ 231 w 710"/>
                <a:gd name="T63" fmla="*/ 12 h 176"/>
                <a:gd name="T64" fmla="*/ 276 w 710"/>
                <a:gd name="T65" fmla="*/ 0 h 176"/>
                <a:gd name="T66" fmla="*/ 296 w 710"/>
                <a:gd name="T67" fmla="*/ 3 h 176"/>
                <a:gd name="T68" fmla="*/ 346 w 710"/>
                <a:gd name="T69" fmla="*/ 10 h 176"/>
                <a:gd name="T70" fmla="*/ 415 w 710"/>
                <a:gd name="T71" fmla="*/ 22 h 176"/>
                <a:gd name="T72" fmla="*/ 495 w 710"/>
                <a:gd name="T73" fmla="*/ 35 h 176"/>
                <a:gd name="T74" fmla="*/ 574 w 710"/>
                <a:gd name="T75" fmla="*/ 49 h 176"/>
                <a:gd name="T76" fmla="*/ 642 w 710"/>
                <a:gd name="T77" fmla="*/ 60 h 176"/>
                <a:gd name="T78" fmla="*/ 690 w 710"/>
                <a:gd name="T79" fmla="*/ 68 h 176"/>
                <a:gd name="T80" fmla="*/ 709 w 710"/>
                <a:gd name="T81" fmla="*/ 72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0"/>
                <a:gd name="T124" fmla="*/ 0 h 176"/>
                <a:gd name="T125" fmla="*/ 710 w 710"/>
                <a:gd name="T126" fmla="*/ 176 h 1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0" h="176">
                  <a:moveTo>
                    <a:pt x="709" y="72"/>
                  </a:moveTo>
                  <a:lnTo>
                    <a:pt x="709" y="72"/>
                  </a:lnTo>
                  <a:lnTo>
                    <a:pt x="698" y="80"/>
                  </a:lnTo>
                  <a:lnTo>
                    <a:pt x="687" y="88"/>
                  </a:lnTo>
                  <a:lnTo>
                    <a:pt x="676" y="95"/>
                  </a:lnTo>
                  <a:lnTo>
                    <a:pt x="665" y="102"/>
                  </a:lnTo>
                  <a:lnTo>
                    <a:pt x="653" y="110"/>
                  </a:lnTo>
                  <a:lnTo>
                    <a:pt x="641" y="117"/>
                  </a:lnTo>
                  <a:lnTo>
                    <a:pt x="630" y="123"/>
                  </a:lnTo>
                  <a:lnTo>
                    <a:pt x="617" y="130"/>
                  </a:lnTo>
                  <a:lnTo>
                    <a:pt x="604" y="136"/>
                  </a:lnTo>
                  <a:lnTo>
                    <a:pt x="590" y="142"/>
                  </a:lnTo>
                  <a:lnTo>
                    <a:pt x="576" y="149"/>
                  </a:lnTo>
                  <a:lnTo>
                    <a:pt x="561" y="154"/>
                  </a:lnTo>
                  <a:lnTo>
                    <a:pt x="544" y="160"/>
                  </a:lnTo>
                  <a:lnTo>
                    <a:pt x="527" y="165"/>
                  </a:lnTo>
                  <a:lnTo>
                    <a:pt x="508" y="171"/>
                  </a:lnTo>
                  <a:lnTo>
                    <a:pt x="488" y="175"/>
                  </a:lnTo>
                  <a:lnTo>
                    <a:pt x="487" y="175"/>
                  </a:lnTo>
                  <a:lnTo>
                    <a:pt x="482" y="175"/>
                  </a:lnTo>
                  <a:lnTo>
                    <a:pt x="476" y="175"/>
                  </a:lnTo>
                  <a:lnTo>
                    <a:pt x="467" y="174"/>
                  </a:lnTo>
                  <a:lnTo>
                    <a:pt x="456" y="173"/>
                  </a:lnTo>
                  <a:lnTo>
                    <a:pt x="443" y="173"/>
                  </a:lnTo>
                  <a:lnTo>
                    <a:pt x="428" y="171"/>
                  </a:lnTo>
                  <a:lnTo>
                    <a:pt x="412" y="171"/>
                  </a:lnTo>
                  <a:lnTo>
                    <a:pt x="395" y="169"/>
                  </a:lnTo>
                  <a:lnTo>
                    <a:pt x="375" y="168"/>
                  </a:lnTo>
                  <a:lnTo>
                    <a:pt x="355" y="166"/>
                  </a:lnTo>
                  <a:lnTo>
                    <a:pt x="334" y="165"/>
                  </a:lnTo>
                  <a:lnTo>
                    <a:pt x="313" y="164"/>
                  </a:lnTo>
                  <a:lnTo>
                    <a:pt x="290" y="162"/>
                  </a:lnTo>
                  <a:lnTo>
                    <a:pt x="268" y="161"/>
                  </a:lnTo>
                  <a:lnTo>
                    <a:pt x="245" y="160"/>
                  </a:lnTo>
                  <a:lnTo>
                    <a:pt x="223" y="158"/>
                  </a:lnTo>
                  <a:lnTo>
                    <a:pt x="200" y="157"/>
                  </a:lnTo>
                  <a:lnTo>
                    <a:pt x="178" y="155"/>
                  </a:lnTo>
                  <a:lnTo>
                    <a:pt x="156" y="154"/>
                  </a:lnTo>
                  <a:lnTo>
                    <a:pt x="135" y="153"/>
                  </a:lnTo>
                  <a:lnTo>
                    <a:pt x="115" y="151"/>
                  </a:lnTo>
                  <a:lnTo>
                    <a:pt x="95" y="151"/>
                  </a:lnTo>
                  <a:lnTo>
                    <a:pt x="77" y="149"/>
                  </a:lnTo>
                  <a:lnTo>
                    <a:pt x="61" y="149"/>
                  </a:lnTo>
                  <a:lnTo>
                    <a:pt x="46" y="148"/>
                  </a:lnTo>
                  <a:lnTo>
                    <a:pt x="33" y="147"/>
                  </a:lnTo>
                  <a:lnTo>
                    <a:pt x="22" y="147"/>
                  </a:lnTo>
                  <a:lnTo>
                    <a:pt x="13" y="146"/>
                  </a:lnTo>
                  <a:lnTo>
                    <a:pt x="6" y="146"/>
                  </a:lnTo>
                  <a:lnTo>
                    <a:pt x="1" y="147"/>
                  </a:lnTo>
                  <a:lnTo>
                    <a:pt x="0" y="147"/>
                  </a:lnTo>
                  <a:lnTo>
                    <a:pt x="13" y="136"/>
                  </a:lnTo>
                  <a:lnTo>
                    <a:pt x="26" y="125"/>
                  </a:lnTo>
                  <a:lnTo>
                    <a:pt x="40" y="115"/>
                  </a:lnTo>
                  <a:lnTo>
                    <a:pt x="54" y="104"/>
                  </a:lnTo>
                  <a:lnTo>
                    <a:pt x="68" y="93"/>
                  </a:lnTo>
                  <a:lnTo>
                    <a:pt x="84" y="83"/>
                  </a:lnTo>
                  <a:lnTo>
                    <a:pt x="100" y="73"/>
                  </a:lnTo>
                  <a:lnTo>
                    <a:pt x="116" y="62"/>
                  </a:lnTo>
                  <a:lnTo>
                    <a:pt x="133" y="53"/>
                  </a:lnTo>
                  <a:lnTo>
                    <a:pt x="151" y="44"/>
                  </a:lnTo>
                  <a:lnTo>
                    <a:pt x="170" y="35"/>
                  </a:lnTo>
                  <a:lnTo>
                    <a:pt x="189" y="27"/>
                  </a:lnTo>
                  <a:lnTo>
                    <a:pt x="210" y="19"/>
                  </a:lnTo>
                  <a:lnTo>
                    <a:pt x="231" y="12"/>
                  </a:lnTo>
                  <a:lnTo>
                    <a:pt x="253" y="6"/>
                  </a:lnTo>
                  <a:lnTo>
                    <a:pt x="276" y="0"/>
                  </a:lnTo>
                  <a:lnTo>
                    <a:pt x="282" y="1"/>
                  </a:lnTo>
                  <a:lnTo>
                    <a:pt x="296" y="3"/>
                  </a:lnTo>
                  <a:lnTo>
                    <a:pt x="318" y="6"/>
                  </a:lnTo>
                  <a:lnTo>
                    <a:pt x="346" y="10"/>
                  </a:lnTo>
                  <a:lnTo>
                    <a:pt x="379" y="16"/>
                  </a:lnTo>
                  <a:lnTo>
                    <a:pt x="415" y="22"/>
                  </a:lnTo>
                  <a:lnTo>
                    <a:pt x="455" y="28"/>
                  </a:lnTo>
                  <a:lnTo>
                    <a:pt x="495" y="35"/>
                  </a:lnTo>
                  <a:lnTo>
                    <a:pt x="535" y="42"/>
                  </a:lnTo>
                  <a:lnTo>
                    <a:pt x="574" y="49"/>
                  </a:lnTo>
                  <a:lnTo>
                    <a:pt x="610" y="55"/>
                  </a:lnTo>
                  <a:lnTo>
                    <a:pt x="642" y="60"/>
                  </a:lnTo>
                  <a:lnTo>
                    <a:pt x="670" y="65"/>
                  </a:lnTo>
                  <a:lnTo>
                    <a:pt x="690" y="68"/>
                  </a:lnTo>
                  <a:lnTo>
                    <a:pt x="704" y="71"/>
                  </a:lnTo>
                  <a:lnTo>
                    <a:pt x="709" y="72"/>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1" name="Freeform 19"/>
            <p:cNvSpPr>
              <a:spLocks/>
            </p:cNvSpPr>
            <p:nvPr/>
          </p:nvSpPr>
          <p:spPr bwMode="auto">
            <a:xfrm>
              <a:off x="2017" y="2413"/>
              <a:ext cx="563" cy="235"/>
            </a:xfrm>
            <a:custGeom>
              <a:avLst/>
              <a:gdLst>
                <a:gd name="T0" fmla="*/ 562 w 563"/>
                <a:gd name="T1" fmla="*/ 88 h 235"/>
                <a:gd name="T2" fmla="*/ 208 w 563"/>
                <a:gd name="T3" fmla="*/ 0 h 235"/>
                <a:gd name="T4" fmla="*/ 194 w 563"/>
                <a:gd name="T5" fmla="*/ 2 h 235"/>
                <a:gd name="T6" fmla="*/ 180 w 563"/>
                <a:gd name="T7" fmla="*/ 7 h 235"/>
                <a:gd name="T8" fmla="*/ 164 w 563"/>
                <a:gd name="T9" fmla="*/ 11 h 235"/>
                <a:gd name="T10" fmla="*/ 148 w 563"/>
                <a:gd name="T11" fmla="*/ 15 h 235"/>
                <a:gd name="T12" fmla="*/ 133 w 563"/>
                <a:gd name="T13" fmla="*/ 19 h 235"/>
                <a:gd name="T14" fmla="*/ 117 w 563"/>
                <a:gd name="T15" fmla="*/ 25 h 235"/>
                <a:gd name="T16" fmla="*/ 101 w 563"/>
                <a:gd name="T17" fmla="*/ 31 h 235"/>
                <a:gd name="T18" fmla="*/ 85 w 563"/>
                <a:gd name="T19" fmla="*/ 36 h 235"/>
                <a:gd name="T20" fmla="*/ 71 w 563"/>
                <a:gd name="T21" fmla="*/ 43 h 235"/>
                <a:gd name="T22" fmla="*/ 57 w 563"/>
                <a:gd name="T23" fmla="*/ 50 h 235"/>
                <a:gd name="T24" fmla="*/ 44 w 563"/>
                <a:gd name="T25" fmla="*/ 58 h 235"/>
                <a:gd name="T26" fmla="*/ 32 w 563"/>
                <a:gd name="T27" fmla="*/ 64 h 235"/>
                <a:gd name="T28" fmla="*/ 22 w 563"/>
                <a:gd name="T29" fmla="*/ 72 h 235"/>
                <a:gd name="T30" fmla="*/ 13 w 563"/>
                <a:gd name="T31" fmla="*/ 79 h 235"/>
                <a:gd name="T32" fmla="*/ 6 w 563"/>
                <a:gd name="T33" fmla="*/ 87 h 235"/>
                <a:gd name="T34" fmla="*/ 0 w 563"/>
                <a:gd name="T35" fmla="*/ 94 h 235"/>
                <a:gd name="T36" fmla="*/ 4 w 563"/>
                <a:gd name="T37" fmla="*/ 96 h 235"/>
                <a:gd name="T38" fmla="*/ 13 w 563"/>
                <a:gd name="T39" fmla="*/ 101 h 235"/>
                <a:gd name="T40" fmla="*/ 28 w 563"/>
                <a:gd name="T41" fmla="*/ 109 h 235"/>
                <a:gd name="T42" fmla="*/ 46 w 563"/>
                <a:gd name="T43" fmla="*/ 118 h 235"/>
                <a:gd name="T44" fmla="*/ 68 w 563"/>
                <a:gd name="T45" fmla="*/ 129 h 235"/>
                <a:gd name="T46" fmla="*/ 92 w 563"/>
                <a:gd name="T47" fmla="*/ 142 h 235"/>
                <a:gd name="T48" fmla="*/ 118 w 563"/>
                <a:gd name="T49" fmla="*/ 154 h 235"/>
                <a:gd name="T50" fmla="*/ 144 w 563"/>
                <a:gd name="T51" fmla="*/ 169 h 235"/>
                <a:gd name="T52" fmla="*/ 171 w 563"/>
                <a:gd name="T53" fmla="*/ 181 h 235"/>
                <a:gd name="T54" fmla="*/ 197 w 563"/>
                <a:gd name="T55" fmla="*/ 195 h 235"/>
                <a:gd name="T56" fmla="*/ 222 w 563"/>
                <a:gd name="T57" fmla="*/ 206 h 235"/>
                <a:gd name="T58" fmla="*/ 245 w 563"/>
                <a:gd name="T59" fmla="*/ 217 h 235"/>
                <a:gd name="T60" fmla="*/ 263 w 563"/>
                <a:gd name="T61" fmla="*/ 224 h 235"/>
                <a:gd name="T62" fmla="*/ 279 w 563"/>
                <a:gd name="T63" fmla="*/ 231 h 235"/>
                <a:gd name="T64" fmla="*/ 290 w 563"/>
                <a:gd name="T65" fmla="*/ 234 h 235"/>
                <a:gd name="T66" fmla="*/ 295 w 563"/>
                <a:gd name="T67" fmla="*/ 234 h 235"/>
                <a:gd name="T68" fmla="*/ 299 w 563"/>
                <a:gd name="T69" fmla="*/ 231 h 235"/>
                <a:gd name="T70" fmla="*/ 309 w 563"/>
                <a:gd name="T71" fmla="*/ 224 h 235"/>
                <a:gd name="T72" fmla="*/ 323 w 563"/>
                <a:gd name="T73" fmla="*/ 217 h 235"/>
                <a:gd name="T74" fmla="*/ 341 w 563"/>
                <a:gd name="T75" fmla="*/ 207 h 235"/>
                <a:gd name="T76" fmla="*/ 362 w 563"/>
                <a:gd name="T77" fmla="*/ 196 h 235"/>
                <a:gd name="T78" fmla="*/ 384 w 563"/>
                <a:gd name="T79" fmla="*/ 184 h 235"/>
                <a:gd name="T80" fmla="*/ 409 w 563"/>
                <a:gd name="T81" fmla="*/ 171 h 235"/>
                <a:gd name="T82" fmla="*/ 433 w 563"/>
                <a:gd name="T83" fmla="*/ 157 h 235"/>
                <a:gd name="T84" fmla="*/ 458 w 563"/>
                <a:gd name="T85" fmla="*/ 144 h 235"/>
                <a:gd name="T86" fmla="*/ 481 w 563"/>
                <a:gd name="T87" fmla="*/ 131 h 235"/>
                <a:gd name="T88" fmla="*/ 503 w 563"/>
                <a:gd name="T89" fmla="*/ 120 h 235"/>
                <a:gd name="T90" fmla="*/ 523 w 563"/>
                <a:gd name="T91" fmla="*/ 109 h 235"/>
                <a:gd name="T92" fmla="*/ 539 w 563"/>
                <a:gd name="T93" fmla="*/ 101 h 235"/>
                <a:gd name="T94" fmla="*/ 551 w 563"/>
                <a:gd name="T95" fmla="*/ 94 h 235"/>
                <a:gd name="T96" fmla="*/ 560 w 563"/>
                <a:gd name="T97" fmla="*/ 90 h 235"/>
                <a:gd name="T98" fmla="*/ 562 w 563"/>
                <a:gd name="T99" fmla="*/ 88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3"/>
                <a:gd name="T151" fmla="*/ 0 h 235"/>
                <a:gd name="T152" fmla="*/ 563 w 563"/>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3" h="235">
                  <a:moveTo>
                    <a:pt x="562" y="88"/>
                  </a:moveTo>
                  <a:lnTo>
                    <a:pt x="208" y="0"/>
                  </a:lnTo>
                  <a:lnTo>
                    <a:pt x="194" y="2"/>
                  </a:lnTo>
                  <a:lnTo>
                    <a:pt x="180" y="7"/>
                  </a:lnTo>
                  <a:lnTo>
                    <a:pt x="164" y="11"/>
                  </a:lnTo>
                  <a:lnTo>
                    <a:pt x="148" y="15"/>
                  </a:lnTo>
                  <a:lnTo>
                    <a:pt x="133" y="19"/>
                  </a:lnTo>
                  <a:lnTo>
                    <a:pt x="117" y="25"/>
                  </a:lnTo>
                  <a:lnTo>
                    <a:pt x="101" y="31"/>
                  </a:lnTo>
                  <a:lnTo>
                    <a:pt x="85" y="36"/>
                  </a:lnTo>
                  <a:lnTo>
                    <a:pt x="71" y="43"/>
                  </a:lnTo>
                  <a:lnTo>
                    <a:pt x="57" y="50"/>
                  </a:lnTo>
                  <a:lnTo>
                    <a:pt x="44" y="58"/>
                  </a:lnTo>
                  <a:lnTo>
                    <a:pt x="32" y="64"/>
                  </a:lnTo>
                  <a:lnTo>
                    <a:pt x="22" y="72"/>
                  </a:lnTo>
                  <a:lnTo>
                    <a:pt x="13" y="79"/>
                  </a:lnTo>
                  <a:lnTo>
                    <a:pt x="6" y="87"/>
                  </a:lnTo>
                  <a:lnTo>
                    <a:pt x="0" y="94"/>
                  </a:lnTo>
                  <a:lnTo>
                    <a:pt x="4" y="96"/>
                  </a:lnTo>
                  <a:lnTo>
                    <a:pt x="13" y="101"/>
                  </a:lnTo>
                  <a:lnTo>
                    <a:pt x="28" y="109"/>
                  </a:lnTo>
                  <a:lnTo>
                    <a:pt x="46" y="118"/>
                  </a:lnTo>
                  <a:lnTo>
                    <a:pt x="68" y="129"/>
                  </a:lnTo>
                  <a:lnTo>
                    <a:pt x="92" y="142"/>
                  </a:lnTo>
                  <a:lnTo>
                    <a:pt x="118" y="154"/>
                  </a:lnTo>
                  <a:lnTo>
                    <a:pt x="144" y="169"/>
                  </a:lnTo>
                  <a:lnTo>
                    <a:pt x="171" y="181"/>
                  </a:lnTo>
                  <a:lnTo>
                    <a:pt x="197" y="195"/>
                  </a:lnTo>
                  <a:lnTo>
                    <a:pt x="222" y="206"/>
                  </a:lnTo>
                  <a:lnTo>
                    <a:pt x="245" y="217"/>
                  </a:lnTo>
                  <a:lnTo>
                    <a:pt x="263" y="224"/>
                  </a:lnTo>
                  <a:lnTo>
                    <a:pt x="279" y="231"/>
                  </a:lnTo>
                  <a:lnTo>
                    <a:pt x="290" y="234"/>
                  </a:lnTo>
                  <a:lnTo>
                    <a:pt x="295" y="234"/>
                  </a:lnTo>
                  <a:lnTo>
                    <a:pt x="299" y="231"/>
                  </a:lnTo>
                  <a:lnTo>
                    <a:pt x="309" y="224"/>
                  </a:lnTo>
                  <a:lnTo>
                    <a:pt x="323" y="217"/>
                  </a:lnTo>
                  <a:lnTo>
                    <a:pt x="341" y="207"/>
                  </a:lnTo>
                  <a:lnTo>
                    <a:pt x="362" y="196"/>
                  </a:lnTo>
                  <a:lnTo>
                    <a:pt x="384" y="184"/>
                  </a:lnTo>
                  <a:lnTo>
                    <a:pt x="409" y="171"/>
                  </a:lnTo>
                  <a:lnTo>
                    <a:pt x="433" y="157"/>
                  </a:lnTo>
                  <a:lnTo>
                    <a:pt x="458" y="144"/>
                  </a:lnTo>
                  <a:lnTo>
                    <a:pt x="481" y="131"/>
                  </a:lnTo>
                  <a:lnTo>
                    <a:pt x="503" y="120"/>
                  </a:lnTo>
                  <a:lnTo>
                    <a:pt x="523" y="109"/>
                  </a:lnTo>
                  <a:lnTo>
                    <a:pt x="539" y="101"/>
                  </a:lnTo>
                  <a:lnTo>
                    <a:pt x="551" y="94"/>
                  </a:lnTo>
                  <a:lnTo>
                    <a:pt x="560" y="90"/>
                  </a:lnTo>
                  <a:lnTo>
                    <a:pt x="562" y="88"/>
                  </a:lnTo>
                </a:path>
              </a:pathLst>
            </a:custGeom>
            <a:solidFill>
              <a:srgbClr val="E5E5E5"/>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2" name="Freeform 20"/>
            <p:cNvSpPr>
              <a:spLocks/>
            </p:cNvSpPr>
            <p:nvPr/>
          </p:nvSpPr>
          <p:spPr bwMode="auto">
            <a:xfrm>
              <a:off x="2007" y="2413"/>
              <a:ext cx="573" cy="245"/>
            </a:xfrm>
            <a:custGeom>
              <a:avLst/>
              <a:gdLst>
                <a:gd name="T0" fmla="*/ 572 w 573"/>
                <a:gd name="T1" fmla="*/ 92 h 245"/>
                <a:gd name="T2" fmla="*/ 212 w 573"/>
                <a:gd name="T3" fmla="*/ 0 h 245"/>
                <a:gd name="T4" fmla="*/ 197 w 573"/>
                <a:gd name="T5" fmla="*/ 2 h 245"/>
                <a:gd name="T6" fmla="*/ 183 w 573"/>
                <a:gd name="T7" fmla="*/ 7 h 245"/>
                <a:gd name="T8" fmla="*/ 167 w 573"/>
                <a:gd name="T9" fmla="*/ 11 h 245"/>
                <a:gd name="T10" fmla="*/ 151 w 573"/>
                <a:gd name="T11" fmla="*/ 16 h 245"/>
                <a:gd name="T12" fmla="*/ 135 w 573"/>
                <a:gd name="T13" fmla="*/ 20 h 245"/>
                <a:gd name="T14" fmla="*/ 119 w 573"/>
                <a:gd name="T15" fmla="*/ 26 h 245"/>
                <a:gd name="T16" fmla="*/ 103 w 573"/>
                <a:gd name="T17" fmla="*/ 32 h 245"/>
                <a:gd name="T18" fmla="*/ 87 w 573"/>
                <a:gd name="T19" fmla="*/ 38 h 245"/>
                <a:gd name="T20" fmla="*/ 72 w 573"/>
                <a:gd name="T21" fmla="*/ 45 h 245"/>
                <a:gd name="T22" fmla="*/ 58 w 573"/>
                <a:gd name="T23" fmla="*/ 52 h 245"/>
                <a:gd name="T24" fmla="*/ 45 w 573"/>
                <a:gd name="T25" fmla="*/ 60 h 245"/>
                <a:gd name="T26" fmla="*/ 33 w 573"/>
                <a:gd name="T27" fmla="*/ 67 h 245"/>
                <a:gd name="T28" fmla="*/ 22 w 573"/>
                <a:gd name="T29" fmla="*/ 75 h 245"/>
                <a:gd name="T30" fmla="*/ 13 w 573"/>
                <a:gd name="T31" fmla="*/ 82 h 245"/>
                <a:gd name="T32" fmla="*/ 6 w 573"/>
                <a:gd name="T33" fmla="*/ 91 h 245"/>
                <a:gd name="T34" fmla="*/ 0 w 573"/>
                <a:gd name="T35" fmla="*/ 98 h 245"/>
                <a:gd name="T36" fmla="*/ 4 w 573"/>
                <a:gd name="T37" fmla="*/ 100 h 245"/>
                <a:gd name="T38" fmla="*/ 13 w 573"/>
                <a:gd name="T39" fmla="*/ 105 h 245"/>
                <a:gd name="T40" fmla="*/ 28 w 573"/>
                <a:gd name="T41" fmla="*/ 114 h 245"/>
                <a:gd name="T42" fmla="*/ 47 w 573"/>
                <a:gd name="T43" fmla="*/ 123 h 245"/>
                <a:gd name="T44" fmla="*/ 69 w 573"/>
                <a:gd name="T45" fmla="*/ 135 h 245"/>
                <a:gd name="T46" fmla="*/ 94 w 573"/>
                <a:gd name="T47" fmla="*/ 148 h 245"/>
                <a:gd name="T48" fmla="*/ 120 w 573"/>
                <a:gd name="T49" fmla="*/ 161 h 245"/>
                <a:gd name="T50" fmla="*/ 147 w 573"/>
                <a:gd name="T51" fmla="*/ 176 h 245"/>
                <a:gd name="T52" fmla="*/ 174 w 573"/>
                <a:gd name="T53" fmla="*/ 189 h 245"/>
                <a:gd name="T54" fmla="*/ 201 w 573"/>
                <a:gd name="T55" fmla="*/ 203 h 245"/>
                <a:gd name="T56" fmla="*/ 226 w 573"/>
                <a:gd name="T57" fmla="*/ 215 h 245"/>
                <a:gd name="T58" fmla="*/ 249 w 573"/>
                <a:gd name="T59" fmla="*/ 226 h 245"/>
                <a:gd name="T60" fmla="*/ 268 w 573"/>
                <a:gd name="T61" fmla="*/ 234 h 245"/>
                <a:gd name="T62" fmla="*/ 284 w 573"/>
                <a:gd name="T63" fmla="*/ 241 h 245"/>
                <a:gd name="T64" fmla="*/ 295 w 573"/>
                <a:gd name="T65" fmla="*/ 244 h 245"/>
                <a:gd name="T66" fmla="*/ 300 w 573"/>
                <a:gd name="T67" fmla="*/ 244 h 245"/>
                <a:gd name="T68" fmla="*/ 304 w 573"/>
                <a:gd name="T69" fmla="*/ 241 h 245"/>
                <a:gd name="T70" fmla="*/ 314 w 573"/>
                <a:gd name="T71" fmla="*/ 234 h 245"/>
                <a:gd name="T72" fmla="*/ 329 w 573"/>
                <a:gd name="T73" fmla="*/ 226 h 245"/>
                <a:gd name="T74" fmla="*/ 347 w 573"/>
                <a:gd name="T75" fmla="*/ 216 h 245"/>
                <a:gd name="T76" fmla="*/ 368 w 573"/>
                <a:gd name="T77" fmla="*/ 204 h 245"/>
                <a:gd name="T78" fmla="*/ 391 w 573"/>
                <a:gd name="T79" fmla="*/ 192 h 245"/>
                <a:gd name="T80" fmla="*/ 416 w 573"/>
                <a:gd name="T81" fmla="*/ 178 h 245"/>
                <a:gd name="T82" fmla="*/ 441 w 573"/>
                <a:gd name="T83" fmla="*/ 164 h 245"/>
                <a:gd name="T84" fmla="*/ 466 w 573"/>
                <a:gd name="T85" fmla="*/ 150 h 245"/>
                <a:gd name="T86" fmla="*/ 490 w 573"/>
                <a:gd name="T87" fmla="*/ 137 h 245"/>
                <a:gd name="T88" fmla="*/ 512 w 573"/>
                <a:gd name="T89" fmla="*/ 125 h 245"/>
                <a:gd name="T90" fmla="*/ 532 w 573"/>
                <a:gd name="T91" fmla="*/ 114 h 245"/>
                <a:gd name="T92" fmla="*/ 549 w 573"/>
                <a:gd name="T93" fmla="*/ 105 h 245"/>
                <a:gd name="T94" fmla="*/ 561 w 573"/>
                <a:gd name="T95" fmla="*/ 98 h 245"/>
                <a:gd name="T96" fmla="*/ 570 w 573"/>
                <a:gd name="T97" fmla="*/ 94 h 245"/>
                <a:gd name="T98" fmla="*/ 572 w 573"/>
                <a:gd name="T99" fmla="*/ 92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3"/>
                <a:gd name="T151" fmla="*/ 0 h 245"/>
                <a:gd name="T152" fmla="*/ 573 w 573"/>
                <a:gd name="T153" fmla="*/ 245 h 2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3" h="245">
                  <a:moveTo>
                    <a:pt x="572" y="92"/>
                  </a:moveTo>
                  <a:lnTo>
                    <a:pt x="212" y="0"/>
                  </a:lnTo>
                  <a:lnTo>
                    <a:pt x="197" y="2"/>
                  </a:lnTo>
                  <a:lnTo>
                    <a:pt x="183" y="7"/>
                  </a:lnTo>
                  <a:lnTo>
                    <a:pt x="167" y="11"/>
                  </a:lnTo>
                  <a:lnTo>
                    <a:pt x="151" y="16"/>
                  </a:lnTo>
                  <a:lnTo>
                    <a:pt x="135" y="20"/>
                  </a:lnTo>
                  <a:lnTo>
                    <a:pt x="119" y="26"/>
                  </a:lnTo>
                  <a:lnTo>
                    <a:pt x="103" y="32"/>
                  </a:lnTo>
                  <a:lnTo>
                    <a:pt x="87" y="38"/>
                  </a:lnTo>
                  <a:lnTo>
                    <a:pt x="72" y="45"/>
                  </a:lnTo>
                  <a:lnTo>
                    <a:pt x="58" y="52"/>
                  </a:lnTo>
                  <a:lnTo>
                    <a:pt x="45" y="60"/>
                  </a:lnTo>
                  <a:lnTo>
                    <a:pt x="33" y="67"/>
                  </a:lnTo>
                  <a:lnTo>
                    <a:pt x="22" y="75"/>
                  </a:lnTo>
                  <a:lnTo>
                    <a:pt x="13" y="82"/>
                  </a:lnTo>
                  <a:lnTo>
                    <a:pt x="6" y="91"/>
                  </a:lnTo>
                  <a:lnTo>
                    <a:pt x="0" y="98"/>
                  </a:lnTo>
                  <a:lnTo>
                    <a:pt x="4" y="100"/>
                  </a:lnTo>
                  <a:lnTo>
                    <a:pt x="13" y="105"/>
                  </a:lnTo>
                  <a:lnTo>
                    <a:pt x="28" y="114"/>
                  </a:lnTo>
                  <a:lnTo>
                    <a:pt x="47" y="123"/>
                  </a:lnTo>
                  <a:lnTo>
                    <a:pt x="69" y="135"/>
                  </a:lnTo>
                  <a:lnTo>
                    <a:pt x="94" y="148"/>
                  </a:lnTo>
                  <a:lnTo>
                    <a:pt x="120" y="161"/>
                  </a:lnTo>
                  <a:lnTo>
                    <a:pt x="147" y="176"/>
                  </a:lnTo>
                  <a:lnTo>
                    <a:pt x="174" y="189"/>
                  </a:lnTo>
                  <a:lnTo>
                    <a:pt x="201" y="203"/>
                  </a:lnTo>
                  <a:lnTo>
                    <a:pt x="226" y="215"/>
                  </a:lnTo>
                  <a:lnTo>
                    <a:pt x="249" y="226"/>
                  </a:lnTo>
                  <a:lnTo>
                    <a:pt x="268" y="234"/>
                  </a:lnTo>
                  <a:lnTo>
                    <a:pt x="284" y="241"/>
                  </a:lnTo>
                  <a:lnTo>
                    <a:pt x="295" y="244"/>
                  </a:lnTo>
                  <a:lnTo>
                    <a:pt x="300" y="244"/>
                  </a:lnTo>
                  <a:lnTo>
                    <a:pt x="304" y="241"/>
                  </a:lnTo>
                  <a:lnTo>
                    <a:pt x="314" y="234"/>
                  </a:lnTo>
                  <a:lnTo>
                    <a:pt x="329" y="226"/>
                  </a:lnTo>
                  <a:lnTo>
                    <a:pt x="347" y="216"/>
                  </a:lnTo>
                  <a:lnTo>
                    <a:pt x="368" y="204"/>
                  </a:lnTo>
                  <a:lnTo>
                    <a:pt x="391" y="192"/>
                  </a:lnTo>
                  <a:lnTo>
                    <a:pt x="416" y="178"/>
                  </a:lnTo>
                  <a:lnTo>
                    <a:pt x="441" y="164"/>
                  </a:lnTo>
                  <a:lnTo>
                    <a:pt x="466" y="150"/>
                  </a:lnTo>
                  <a:lnTo>
                    <a:pt x="490" y="137"/>
                  </a:lnTo>
                  <a:lnTo>
                    <a:pt x="512" y="125"/>
                  </a:lnTo>
                  <a:lnTo>
                    <a:pt x="532" y="114"/>
                  </a:lnTo>
                  <a:lnTo>
                    <a:pt x="549" y="105"/>
                  </a:lnTo>
                  <a:lnTo>
                    <a:pt x="561" y="98"/>
                  </a:lnTo>
                  <a:lnTo>
                    <a:pt x="570" y="94"/>
                  </a:lnTo>
                  <a:lnTo>
                    <a:pt x="572" y="92"/>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3" name="Freeform 21"/>
            <p:cNvSpPr>
              <a:spLocks/>
            </p:cNvSpPr>
            <p:nvPr/>
          </p:nvSpPr>
          <p:spPr bwMode="auto">
            <a:xfrm>
              <a:off x="3451" y="2206"/>
              <a:ext cx="497" cy="158"/>
            </a:xfrm>
            <a:custGeom>
              <a:avLst/>
              <a:gdLst>
                <a:gd name="T0" fmla="*/ 488 w 497"/>
                <a:gd name="T1" fmla="*/ 89 h 158"/>
                <a:gd name="T2" fmla="*/ 474 w 497"/>
                <a:gd name="T3" fmla="*/ 99 h 158"/>
                <a:gd name="T4" fmla="*/ 464 w 497"/>
                <a:gd name="T5" fmla="*/ 109 h 158"/>
                <a:gd name="T6" fmla="*/ 452 w 497"/>
                <a:gd name="T7" fmla="*/ 118 h 158"/>
                <a:gd name="T8" fmla="*/ 439 w 497"/>
                <a:gd name="T9" fmla="*/ 127 h 158"/>
                <a:gd name="T10" fmla="*/ 423 w 497"/>
                <a:gd name="T11" fmla="*/ 136 h 158"/>
                <a:gd name="T12" fmla="*/ 404 w 497"/>
                <a:gd name="T13" fmla="*/ 144 h 158"/>
                <a:gd name="T14" fmla="*/ 377 w 497"/>
                <a:gd name="T15" fmla="*/ 152 h 158"/>
                <a:gd name="T16" fmla="*/ 358 w 497"/>
                <a:gd name="T17" fmla="*/ 156 h 158"/>
                <a:gd name="T18" fmla="*/ 328 w 497"/>
                <a:gd name="T19" fmla="*/ 152 h 158"/>
                <a:gd name="T20" fmla="*/ 277 w 497"/>
                <a:gd name="T21" fmla="*/ 147 h 158"/>
                <a:gd name="T22" fmla="*/ 213 w 497"/>
                <a:gd name="T23" fmla="*/ 138 h 158"/>
                <a:gd name="T24" fmla="*/ 145 w 497"/>
                <a:gd name="T25" fmla="*/ 131 h 158"/>
                <a:gd name="T26" fmla="*/ 81 w 497"/>
                <a:gd name="T27" fmla="*/ 123 h 158"/>
                <a:gd name="T28" fmla="*/ 31 w 497"/>
                <a:gd name="T29" fmla="*/ 118 h 158"/>
                <a:gd name="T30" fmla="*/ 3 w 497"/>
                <a:gd name="T31" fmla="*/ 115 h 158"/>
                <a:gd name="T32" fmla="*/ 2 w 497"/>
                <a:gd name="T33" fmla="*/ 113 h 158"/>
                <a:gd name="T34" fmla="*/ 20 w 497"/>
                <a:gd name="T35" fmla="*/ 102 h 158"/>
                <a:gd name="T36" fmla="*/ 49 w 497"/>
                <a:gd name="T37" fmla="*/ 87 h 158"/>
                <a:gd name="T38" fmla="*/ 85 w 497"/>
                <a:gd name="T39" fmla="*/ 67 h 158"/>
                <a:gd name="T40" fmla="*/ 125 w 497"/>
                <a:gd name="T41" fmla="*/ 46 h 158"/>
                <a:gd name="T42" fmla="*/ 163 w 497"/>
                <a:gd name="T43" fmla="*/ 26 h 158"/>
                <a:gd name="T44" fmla="*/ 193 w 497"/>
                <a:gd name="T45" fmla="*/ 10 h 158"/>
                <a:gd name="T46" fmla="*/ 213 w 497"/>
                <a:gd name="T47" fmla="*/ 2 h 158"/>
                <a:gd name="T48" fmla="*/ 223 w 497"/>
                <a:gd name="T49" fmla="*/ 1 h 158"/>
                <a:gd name="T50" fmla="*/ 248 w 497"/>
                <a:gd name="T51" fmla="*/ 8 h 158"/>
                <a:gd name="T52" fmla="*/ 289 w 497"/>
                <a:gd name="T53" fmla="*/ 19 h 158"/>
                <a:gd name="T54" fmla="*/ 338 w 497"/>
                <a:gd name="T55" fmla="*/ 33 h 158"/>
                <a:gd name="T56" fmla="*/ 388 w 497"/>
                <a:gd name="T57" fmla="*/ 49 h 158"/>
                <a:gd name="T58" fmla="*/ 436 w 497"/>
                <a:gd name="T59" fmla="*/ 63 h 158"/>
                <a:gd name="T60" fmla="*/ 472 w 497"/>
                <a:gd name="T61" fmla="*/ 75 h 158"/>
                <a:gd name="T62" fmla="*/ 494 w 497"/>
                <a:gd name="T63" fmla="*/ 84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158"/>
                <a:gd name="T98" fmla="*/ 497 w 497"/>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158">
                  <a:moveTo>
                    <a:pt x="496" y="85"/>
                  </a:moveTo>
                  <a:lnTo>
                    <a:pt x="488" y="89"/>
                  </a:lnTo>
                  <a:lnTo>
                    <a:pt x="481" y="94"/>
                  </a:lnTo>
                  <a:lnTo>
                    <a:pt x="474" y="99"/>
                  </a:lnTo>
                  <a:lnTo>
                    <a:pt x="470" y="103"/>
                  </a:lnTo>
                  <a:lnTo>
                    <a:pt x="464" y="109"/>
                  </a:lnTo>
                  <a:lnTo>
                    <a:pt x="458" y="113"/>
                  </a:lnTo>
                  <a:lnTo>
                    <a:pt x="452" y="118"/>
                  </a:lnTo>
                  <a:lnTo>
                    <a:pt x="446" y="122"/>
                  </a:lnTo>
                  <a:lnTo>
                    <a:pt x="439" y="127"/>
                  </a:lnTo>
                  <a:lnTo>
                    <a:pt x="432" y="132"/>
                  </a:lnTo>
                  <a:lnTo>
                    <a:pt x="423" y="136"/>
                  </a:lnTo>
                  <a:lnTo>
                    <a:pt x="415" y="140"/>
                  </a:lnTo>
                  <a:lnTo>
                    <a:pt x="404" y="144"/>
                  </a:lnTo>
                  <a:lnTo>
                    <a:pt x="391" y="149"/>
                  </a:lnTo>
                  <a:lnTo>
                    <a:pt x="377" y="152"/>
                  </a:lnTo>
                  <a:lnTo>
                    <a:pt x="362" y="157"/>
                  </a:lnTo>
                  <a:lnTo>
                    <a:pt x="358" y="156"/>
                  </a:lnTo>
                  <a:lnTo>
                    <a:pt x="346" y="154"/>
                  </a:lnTo>
                  <a:lnTo>
                    <a:pt x="328" y="152"/>
                  </a:lnTo>
                  <a:lnTo>
                    <a:pt x="305" y="149"/>
                  </a:lnTo>
                  <a:lnTo>
                    <a:pt x="277" y="147"/>
                  </a:lnTo>
                  <a:lnTo>
                    <a:pt x="246" y="142"/>
                  </a:lnTo>
                  <a:lnTo>
                    <a:pt x="213" y="138"/>
                  </a:lnTo>
                  <a:lnTo>
                    <a:pt x="179" y="134"/>
                  </a:lnTo>
                  <a:lnTo>
                    <a:pt x="145" y="131"/>
                  </a:lnTo>
                  <a:lnTo>
                    <a:pt x="112" y="128"/>
                  </a:lnTo>
                  <a:lnTo>
                    <a:pt x="81" y="123"/>
                  </a:lnTo>
                  <a:lnTo>
                    <a:pt x="55" y="120"/>
                  </a:lnTo>
                  <a:lnTo>
                    <a:pt x="31" y="118"/>
                  </a:lnTo>
                  <a:lnTo>
                    <a:pt x="14" y="116"/>
                  </a:lnTo>
                  <a:lnTo>
                    <a:pt x="3" y="115"/>
                  </a:lnTo>
                  <a:lnTo>
                    <a:pt x="0" y="114"/>
                  </a:lnTo>
                  <a:lnTo>
                    <a:pt x="2" y="113"/>
                  </a:lnTo>
                  <a:lnTo>
                    <a:pt x="9" y="109"/>
                  </a:lnTo>
                  <a:lnTo>
                    <a:pt x="20" y="102"/>
                  </a:lnTo>
                  <a:lnTo>
                    <a:pt x="33" y="96"/>
                  </a:lnTo>
                  <a:lnTo>
                    <a:pt x="49" y="87"/>
                  </a:lnTo>
                  <a:lnTo>
                    <a:pt x="67" y="77"/>
                  </a:lnTo>
                  <a:lnTo>
                    <a:pt x="85" y="67"/>
                  </a:lnTo>
                  <a:lnTo>
                    <a:pt x="106" y="56"/>
                  </a:lnTo>
                  <a:lnTo>
                    <a:pt x="125" y="46"/>
                  </a:lnTo>
                  <a:lnTo>
                    <a:pt x="144" y="36"/>
                  </a:lnTo>
                  <a:lnTo>
                    <a:pt x="163" y="26"/>
                  </a:lnTo>
                  <a:lnTo>
                    <a:pt x="178" y="18"/>
                  </a:lnTo>
                  <a:lnTo>
                    <a:pt x="193" y="10"/>
                  </a:lnTo>
                  <a:lnTo>
                    <a:pt x="205" y="5"/>
                  </a:lnTo>
                  <a:lnTo>
                    <a:pt x="213" y="2"/>
                  </a:lnTo>
                  <a:lnTo>
                    <a:pt x="218" y="0"/>
                  </a:lnTo>
                  <a:lnTo>
                    <a:pt x="223" y="1"/>
                  </a:lnTo>
                  <a:lnTo>
                    <a:pt x="233" y="4"/>
                  </a:lnTo>
                  <a:lnTo>
                    <a:pt x="248" y="8"/>
                  </a:lnTo>
                  <a:lnTo>
                    <a:pt x="268" y="12"/>
                  </a:lnTo>
                  <a:lnTo>
                    <a:pt x="289" y="19"/>
                  </a:lnTo>
                  <a:lnTo>
                    <a:pt x="313" y="26"/>
                  </a:lnTo>
                  <a:lnTo>
                    <a:pt x="338" y="33"/>
                  </a:lnTo>
                  <a:lnTo>
                    <a:pt x="364" y="41"/>
                  </a:lnTo>
                  <a:lnTo>
                    <a:pt x="388" y="49"/>
                  </a:lnTo>
                  <a:lnTo>
                    <a:pt x="413" y="56"/>
                  </a:lnTo>
                  <a:lnTo>
                    <a:pt x="436" y="63"/>
                  </a:lnTo>
                  <a:lnTo>
                    <a:pt x="457" y="70"/>
                  </a:lnTo>
                  <a:lnTo>
                    <a:pt x="472" y="75"/>
                  </a:lnTo>
                  <a:lnTo>
                    <a:pt x="485" y="80"/>
                  </a:lnTo>
                  <a:lnTo>
                    <a:pt x="494" y="84"/>
                  </a:lnTo>
                  <a:lnTo>
                    <a:pt x="496" y="85"/>
                  </a:lnTo>
                </a:path>
              </a:pathLst>
            </a:custGeom>
            <a:solidFill>
              <a:srgbClr val="FF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4" name="Freeform 22"/>
            <p:cNvSpPr>
              <a:spLocks/>
            </p:cNvSpPr>
            <p:nvPr/>
          </p:nvSpPr>
          <p:spPr bwMode="auto">
            <a:xfrm>
              <a:off x="3441" y="2206"/>
              <a:ext cx="507" cy="168"/>
            </a:xfrm>
            <a:custGeom>
              <a:avLst/>
              <a:gdLst>
                <a:gd name="T0" fmla="*/ 506 w 507"/>
                <a:gd name="T1" fmla="*/ 90 h 168"/>
                <a:gd name="T2" fmla="*/ 491 w 507"/>
                <a:gd name="T3" fmla="*/ 100 h 168"/>
                <a:gd name="T4" fmla="*/ 479 w 507"/>
                <a:gd name="T5" fmla="*/ 110 h 168"/>
                <a:gd name="T6" fmla="*/ 467 w 507"/>
                <a:gd name="T7" fmla="*/ 120 h 168"/>
                <a:gd name="T8" fmla="*/ 455 w 507"/>
                <a:gd name="T9" fmla="*/ 130 h 168"/>
                <a:gd name="T10" fmla="*/ 441 w 507"/>
                <a:gd name="T11" fmla="*/ 140 h 168"/>
                <a:gd name="T12" fmla="*/ 423 w 507"/>
                <a:gd name="T13" fmla="*/ 149 h 168"/>
                <a:gd name="T14" fmla="*/ 399 w 507"/>
                <a:gd name="T15" fmla="*/ 158 h 168"/>
                <a:gd name="T16" fmla="*/ 369 w 507"/>
                <a:gd name="T17" fmla="*/ 167 h 168"/>
                <a:gd name="T18" fmla="*/ 353 w 507"/>
                <a:gd name="T19" fmla="*/ 164 h 168"/>
                <a:gd name="T20" fmla="*/ 311 w 507"/>
                <a:gd name="T21" fmla="*/ 159 h 168"/>
                <a:gd name="T22" fmla="*/ 251 w 507"/>
                <a:gd name="T23" fmla="*/ 151 h 168"/>
                <a:gd name="T24" fmla="*/ 183 w 507"/>
                <a:gd name="T25" fmla="*/ 143 h 168"/>
                <a:gd name="T26" fmla="*/ 114 w 507"/>
                <a:gd name="T27" fmla="*/ 136 h 168"/>
                <a:gd name="T28" fmla="*/ 56 w 507"/>
                <a:gd name="T29" fmla="*/ 128 h 168"/>
                <a:gd name="T30" fmla="*/ 14 w 507"/>
                <a:gd name="T31" fmla="*/ 123 h 168"/>
                <a:gd name="T32" fmla="*/ 0 w 507"/>
                <a:gd name="T33" fmla="*/ 121 h 168"/>
                <a:gd name="T34" fmla="*/ 9 w 507"/>
                <a:gd name="T35" fmla="*/ 116 h 168"/>
                <a:gd name="T36" fmla="*/ 34 w 507"/>
                <a:gd name="T37" fmla="*/ 102 h 168"/>
                <a:gd name="T38" fmla="*/ 68 w 507"/>
                <a:gd name="T39" fmla="*/ 82 h 168"/>
                <a:gd name="T40" fmla="*/ 108 w 507"/>
                <a:gd name="T41" fmla="*/ 60 h 168"/>
                <a:gd name="T42" fmla="*/ 147 w 507"/>
                <a:gd name="T43" fmla="*/ 38 h 168"/>
                <a:gd name="T44" fmla="*/ 182 w 507"/>
                <a:gd name="T45" fmla="*/ 19 h 168"/>
                <a:gd name="T46" fmla="*/ 209 w 507"/>
                <a:gd name="T47" fmla="*/ 5 h 168"/>
                <a:gd name="T48" fmla="*/ 222 w 507"/>
                <a:gd name="T49" fmla="*/ 0 h 168"/>
                <a:gd name="T50" fmla="*/ 238 w 507"/>
                <a:gd name="T51" fmla="*/ 4 h 168"/>
                <a:gd name="T52" fmla="*/ 273 w 507"/>
                <a:gd name="T53" fmla="*/ 13 h 168"/>
                <a:gd name="T54" fmla="*/ 319 w 507"/>
                <a:gd name="T55" fmla="*/ 28 h 168"/>
                <a:gd name="T56" fmla="*/ 371 w 507"/>
                <a:gd name="T57" fmla="*/ 44 h 168"/>
                <a:gd name="T58" fmla="*/ 421 w 507"/>
                <a:gd name="T59" fmla="*/ 60 h 168"/>
                <a:gd name="T60" fmla="*/ 466 w 507"/>
                <a:gd name="T61" fmla="*/ 74 h 168"/>
                <a:gd name="T62" fmla="*/ 495 w 507"/>
                <a:gd name="T63" fmla="*/ 85 h 168"/>
                <a:gd name="T64" fmla="*/ 506 w 507"/>
                <a:gd name="T65" fmla="*/ 90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7"/>
                <a:gd name="T100" fmla="*/ 0 h 168"/>
                <a:gd name="T101" fmla="*/ 507 w 507"/>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7" h="168">
                  <a:moveTo>
                    <a:pt x="506" y="90"/>
                  </a:moveTo>
                  <a:lnTo>
                    <a:pt x="506" y="90"/>
                  </a:lnTo>
                  <a:lnTo>
                    <a:pt x="498" y="95"/>
                  </a:lnTo>
                  <a:lnTo>
                    <a:pt x="491" y="100"/>
                  </a:lnTo>
                  <a:lnTo>
                    <a:pt x="484" y="105"/>
                  </a:lnTo>
                  <a:lnTo>
                    <a:pt x="479" y="110"/>
                  </a:lnTo>
                  <a:lnTo>
                    <a:pt x="473" y="116"/>
                  </a:lnTo>
                  <a:lnTo>
                    <a:pt x="467" y="120"/>
                  </a:lnTo>
                  <a:lnTo>
                    <a:pt x="461" y="125"/>
                  </a:lnTo>
                  <a:lnTo>
                    <a:pt x="455" y="130"/>
                  </a:lnTo>
                  <a:lnTo>
                    <a:pt x="448" y="135"/>
                  </a:lnTo>
                  <a:lnTo>
                    <a:pt x="441" y="140"/>
                  </a:lnTo>
                  <a:lnTo>
                    <a:pt x="432" y="145"/>
                  </a:lnTo>
                  <a:lnTo>
                    <a:pt x="423" y="149"/>
                  </a:lnTo>
                  <a:lnTo>
                    <a:pt x="412" y="153"/>
                  </a:lnTo>
                  <a:lnTo>
                    <a:pt x="399" y="158"/>
                  </a:lnTo>
                  <a:lnTo>
                    <a:pt x="385" y="162"/>
                  </a:lnTo>
                  <a:lnTo>
                    <a:pt x="369" y="167"/>
                  </a:lnTo>
                  <a:lnTo>
                    <a:pt x="365" y="166"/>
                  </a:lnTo>
                  <a:lnTo>
                    <a:pt x="353" y="164"/>
                  </a:lnTo>
                  <a:lnTo>
                    <a:pt x="335" y="162"/>
                  </a:lnTo>
                  <a:lnTo>
                    <a:pt x="311" y="159"/>
                  </a:lnTo>
                  <a:lnTo>
                    <a:pt x="283" y="156"/>
                  </a:lnTo>
                  <a:lnTo>
                    <a:pt x="251" y="151"/>
                  </a:lnTo>
                  <a:lnTo>
                    <a:pt x="217" y="147"/>
                  </a:lnTo>
                  <a:lnTo>
                    <a:pt x="183" y="143"/>
                  </a:lnTo>
                  <a:lnTo>
                    <a:pt x="148" y="139"/>
                  </a:lnTo>
                  <a:lnTo>
                    <a:pt x="114" y="136"/>
                  </a:lnTo>
                  <a:lnTo>
                    <a:pt x="83" y="131"/>
                  </a:lnTo>
                  <a:lnTo>
                    <a:pt x="56" y="128"/>
                  </a:lnTo>
                  <a:lnTo>
                    <a:pt x="32" y="125"/>
                  </a:lnTo>
                  <a:lnTo>
                    <a:pt x="14" y="123"/>
                  </a:lnTo>
                  <a:lnTo>
                    <a:pt x="3" y="122"/>
                  </a:lnTo>
                  <a:lnTo>
                    <a:pt x="0" y="121"/>
                  </a:lnTo>
                  <a:lnTo>
                    <a:pt x="2" y="120"/>
                  </a:lnTo>
                  <a:lnTo>
                    <a:pt x="9" y="116"/>
                  </a:lnTo>
                  <a:lnTo>
                    <a:pt x="20" y="109"/>
                  </a:lnTo>
                  <a:lnTo>
                    <a:pt x="34" y="102"/>
                  </a:lnTo>
                  <a:lnTo>
                    <a:pt x="50" y="93"/>
                  </a:lnTo>
                  <a:lnTo>
                    <a:pt x="68" y="82"/>
                  </a:lnTo>
                  <a:lnTo>
                    <a:pt x="87" y="71"/>
                  </a:lnTo>
                  <a:lnTo>
                    <a:pt x="108" y="60"/>
                  </a:lnTo>
                  <a:lnTo>
                    <a:pt x="128" y="49"/>
                  </a:lnTo>
                  <a:lnTo>
                    <a:pt x="147" y="38"/>
                  </a:lnTo>
                  <a:lnTo>
                    <a:pt x="166" y="28"/>
                  </a:lnTo>
                  <a:lnTo>
                    <a:pt x="182" y="19"/>
                  </a:lnTo>
                  <a:lnTo>
                    <a:pt x="197" y="11"/>
                  </a:lnTo>
                  <a:lnTo>
                    <a:pt x="209" y="5"/>
                  </a:lnTo>
                  <a:lnTo>
                    <a:pt x="217" y="2"/>
                  </a:lnTo>
                  <a:lnTo>
                    <a:pt x="222" y="0"/>
                  </a:lnTo>
                  <a:lnTo>
                    <a:pt x="228" y="1"/>
                  </a:lnTo>
                  <a:lnTo>
                    <a:pt x="238" y="4"/>
                  </a:lnTo>
                  <a:lnTo>
                    <a:pt x="253" y="8"/>
                  </a:lnTo>
                  <a:lnTo>
                    <a:pt x="273" y="13"/>
                  </a:lnTo>
                  <a:lnTo>
                    <a:pt x="295" y="20"/>
                  </a:lnTo>
                  <a:lnTo>
                    <a:pt x="319" y="28"/>
                  </a:lnTo>
                  <a:lnTo>
                    <a:pt x="345" y="35"/>
                  </a:lnTo>
                  <a:lnTo>
                    <a:pt x="371" y="44"/>
                  </a:lnTo>
                  <a:lnTo>
                    <a:pt x="396" y="52"/>
                  </a:lnTo>
                  <a:lnTo>
                    <a:pt x="421" y="60"/>
                  </a:lnTo>
                  <a:lnTo>
                    <a:pt x="445" y="67"/>
                  </a:lnTo>
                  <a:lnTo>
                    <a:pt x="466" y="74"/>
                  </a:lnTo>
                  <a:lnTo>
                    <a:pt x="482" y="80"/>
                  </a:lnTo>
                  <a:lnTo>
                    <a:pt x="495" y="85"/>
                  </a:lnTo>
                  <a:lnTo>
                    <a:pt x="504" y="89"/>
                  </a:lnTo>
                  <a:lnTo>
                    <a:pt x="506" y="90"/>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5" name="Freeform 23"/>
            <p:cNvSpPr>
              <a:spLocks/>
            </p:cNvSpPr>
            <p:nvPr/>
          </p:nvSpPr>
          <p:spPr bwMode="auto">
            <a:xfrm>
              <a:off x="2432" y="2292"/>
              <a:ext cx="545" cy="306"/>
            </a:xfrm>
            <a:custGeom>
              <a:avLst/>
              <a:gdLst>
                <a:gd name="T0" fmla="*/ 527 w 545"/>
                <a:gd name="T1" fmla="*/ 5 h 306"/>
                <a:gd name="T2" fmla="*/ 538 w 545"/>
                <a:gd name="T3" fmla="*/ 17 h 306"/>
                <a:gd name="T4" fmla="*/ 542 w 545"/>
                <a:gd name="T5" fmla="*/ 34 h 306"/>
                <a:gd name="T6" fmla="*/ 544 w 545"/>
                <a:gd name="T7" fmla="*/ 50 h 306"/>
                <a:gd name="T8" fmla="*/ 541 w 545"/>
                <a:gd name="T9" fmla="*/ 61 h 306"/>
                <a:gd name="T10" fmla="*/ 524 w 545"/>
                <a:gd name="T11" fmla="*/ 77 h 306"/>
                <a:gd name="T12" fmla="*/ 495 w 545"/>
                <a:gd name="T13" fmla="*/ 102 h 306"/>
                <a:gd name="T14" fmla="*/ 462 w 545"/>
                <a:gd name="T15" fmla="*/ 130 h 306"/>
                <a:gd name="T16" fmla="*/ 428 w 545"/>
                <a:gd name="T17" fmla="*/ 156 h 306"/>
                <a:gd name="T18" fmla="*/ 393 w 545"/>
                <a:gd name="T19" fmla="*/ 180 h 306"/>
                <a:gd name="T20" fmla="*/ 357 w 545"/>
                <a:gd name="T21" fmla="*/ 201 h 306"/>
                <a:gd name="T22" fmla="*/ 323 w 545"/>
                <a:gd name="T23" fmla="*/ 223 h 306"/>
                <a:gd name="T24" fmla="*/ 291 w 545"/>
                <a:gd name="T25" fmla="*/ 240 h 306"/>
                <a:gd name="T26" fmla="*/ 264 w 545"/>
                <a:gd name="T27" fmla="*/ 254 h 306"/>
                <a:gd name="T28" fmla="*/ 245 w 545"/>
                <a:gd name="T29" fmla="*/ 263 h 306"/>
                <a:gd name="T30" fmla="*/ 233 w 545"/>
                <a:gd name="T31" fmla="*/ 269 h 306"/>
                <a:gd name="T32" fmla="*/ 230 w 545"/>
                <a:gd name="T33" fmla="*/ 270 h 306"/>
                <a:gd name="T34" fmla="*/ 219 w 545"/>
                <a:gd name="T35" fmla="*/ 274 h 306"/>
                <a:gd name="T36" fmla="*/ 203 w 545"/>
                <a:gd name="T37" fmla="*/ 279 h 306"/>
                <a:gd name="T38" fmla="*/ 184 w 545"/>
                <a:gd name="T39" fmla="*/ 286 h 306"/>
                <a:gd name="T40" fmla="*/ 164 w 545"/>
                <a:gd name="T41" fmla="*/ 291 h 306"/>
                <a:gd name="T42" fmla="*/ 144 w 545"/>
                <a:gd name="T43" fmla="*/ 298 h 306"/>
                <a:gd name="T44" fmla="*/ 130 w 545"/>
                <a:gd name="T45" fmla="*/ 303 h 306"/>
                <a:gd name="T46" fmla="*/ 122 w 545"/>
                <a:gd name="T47" fmla="*/ 305 h 306"/>
                <a:gd name="T48" fmla="*/ 115 w 545"/>
                <a:gd name="T49" fmla="*/ 298 h 306"/>
                <a:gd name="T50" fmla="*/ 102 w 545"/>
                <a:gd name="T51" fmla="*/ 286 h 306"/>
                <a:gd name="T52" fmla="*/ 90 w 545"/>
                <a:gd name="T53" fmla="*/ 276 h 306"/>
                <a:gd name="T54" fmla="*/ 78 w 545"/>
                <a:gd name="T55" fmla="*/ 268 h 306"/>
                <a:gd name="T56" fmla="*/ 63 w 545"/>
                <a:gd name="T57" fmla="*/ 261 h 306"/>
                <a:gd name="T58" fmla="*/ 47 w 545"/>
                <a:gd name="T59" fmla="*/ 256 h 306"/>
                <a:gd name="T60" fmla="*/ 30 w 545"/>
                <a:gd name="T61" fmla="*/ 252 h 306"/>
                <a:gd name="T62" fmla="*/ 11 w 545"/>
                <a:gd name="T63" fmla="*/ 249 h 306"/>
                <a:gd name="T64" fmla="*/ 16 w 545"/>
                <a:gd name="T65" fmla="*/ 228 h 306"/>
                <a:gd name="T66" fmla="*/ 47 w 545"/>
                <a:gd name="T67" fmla="*/ 192 h 306"/>
                <a:gd name="T68" fmla="*/ 81 w 545"/>
                <a:gd name="T69" fmla="*/ 160 h 306"/>
                <a:gd name="T70" fmla="*/ 113 w 545"/>
                <a:gd name="T71" fmla="*/ 131 h 306"/>
                <a:gd name="T72" fmla="*/ 146 w 545"/>
                <a:gd name="T73" fmla="*/ 107 h 306"/>
                <a:gd name="T74" fmla="*/ 179 w 545"/>
                <a:gd name="T75" fmla="*/ 84 h 306"/>
                <a:gd name="T76" fmla="*/ 212 w 545"/>
                <a:gd name="T77" fmla="*/ 65 h 306"/>
                <a:gd name="T78" fmla="*/ 245 w 545"/>
                <a:gd name="T79" fmla="*/ 49 h 306"/>
                <a:gd name="T80" fmla="*/ 279 w 545"/>
                <a:gd name="T81" fmla="*/ 36 h 306"/>
                <a:gd name="T82" fmla="*/ 312 w 545"/>
                <a:gd name="T83" fmla="*/ 24 h 306"/>
                <a:gd name="T84" fmla="*/ 345 w 545"/>
                <a:gd name="T85" fmla="*/ 15 h 306"/>
                <a:gd name="T86" fmla="*/ 377 w 545"/>
                <a:gd name="T87" fmla="*/ 10 h 306"/>
                <a:gd name="T88" fmla="*/ 409 w 545"/>
                <a:gd name="T89" fmla="*/ 5 h 306"/>
                <a:gd name="T90" fmla="*/ 441 w 545"/>
                <a:gd name="T91" fmla="*/ 2 h 306"/>
                <a:gd name="T92" fmla="*/ 472 w 545"/>
                <a:gd name="T93" fmla="*/ 1 h 306"/>
                <a:gd name="T94" fmla="*/ 503 w 545"/>
                <a:gd name="T95" fmla="*/ 0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5"/>
                <a:gd name="T145" fmla="*/ 0 h 306"/>
                <a:gd name="T146" fmla="*/ 545 w 545"/>
                <a:gd name="T147" fmla="*/ 306 h 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5" h="306">
                  <a:moveTo>
                    <a:pt x="517" y="1"/>
                  </a:moveTo>
                  <a:lnTo>
                    <a:pt x="527" y="5"/>
                  </a:lnTo>
                  <a:lnTo>
                    <a:pt x="533" y="12"/>
                  </a:lnTo>
                  <a:lnTo>
                    <a:pt x="538" y="17"/>
                  </a:lnTo>
                  <a:lnTo>
                    <a:pt x="541" y="26"/>
                  </a:lnTo>
                  <a:lnTo>
                    <a:pt x="542" y="34"/>
                  </a:lnTo>
                  <a:lnTo>
                    <a:pt x="544" y="42"/>
                  </a:lnTo>
                  <a:lnTo>
                    <a:pt x="544" y="50"/>
                  </a:lnTo>
                  <a:lnTo>
                    <a:pt x="544" y="59"/>
                  </a:lnTo>
                  <a:lnTo>
                    <a:pt x="541" y="61"/>
                  </a:lnTo>
                  <a:lnTo>
                    <a:pt x="535" y="68"/>
                  </a:lnTo>
                  <a:lnTo>
                    <a:pt x="524" y="77"/>
                  </a:lnTo>
                  <a:lnTo>
                    <a:pt x="511" y="89"/>
                  </a:lnTo>
                  <a:lnTo>
                    <a:pt x="495" y="102"/>
                  </a:lnTo>
                  <a:lnTo>
                    <a:pt x="478" y="116"/>
                  </a:lnTo>
                  <a:lnTo>
                    <a:pt x="462" y="130"/>
                  </a:lnTo>
                  <a:lnTo>
                    <a:pt x="445" y="143"/>
                  </a:lnTo>
                  <a:lnTo>
                    <a:pt x="428" y="156"/>
                  </a:lnTo>
                  <a:lnTo>
                    <a:pt x="410" y="168"/>
                  </a:lnTo>
                  <a:lnTo>
                    <a:pt x="393" y="180"/>
                  </a:lnTo>
                  <a:lnTo>
                    <a:pt x="375" y="191"/>
                  </a:lnTo>
                  <a:lnTo>
                    <a:pt x="357" y="201"/>
                  </a:lnTo>
                  <a:lnTo>
                    <a:pt x="340" y="212"/>
                  </a:lnTo>
                  <a:lnTo>
                    <a:pt x="323" y="223"/>
                  </a:lnTo>
                  <a:lnTo>
                    <a:pt x="306" y="231"/>
                  </a:lnTo>
                  <a:lnTo>
                    <a:pt x="291" y="240"/>
                  </a:lnTo>
                  <a:lnTo>
                    <a:pt x="277" y="247"/>
                  </a:lnTo>
                  <a:lnTo>
                    <a:pt x="264" y="254"/>
                  </a:lnTo>
                  <a:lnTo>
                    <a:pt x="253" y="259"/>
                  </a:lnTo>
                  <a:lnTo>
                    <a:pt x="245" y="263"/>
                  </a:lnTo>
                  <a:lnTo>
                    <a:pt x="238" y="267"/>
                  </a:lnTo>
                  <a:lnTo>
                    <a:pt x="233" y="269"/>
                  </a:lnTo>
                  <a:lnTo>
                    <a:pt x="232" y="270"/>
                  </a:lnTo>
                  <a:lnTo>
                    <a:pt x="230" y="270"/>
                  </a:lnTo>
                  <a:lnTo>
                    <a:pt x="225" y="272"/>
                  </a:lnTo>
                  <a:lnTo>
                    <a:pt x="219" y="274"/>
                  </a:lnTo>
                  <a:lnTo>
                    <a:pt x="212" y="276"/>
                  </a:lnTo>
                  <a:lnTo>
                    <a:pt x="203" y="279"/>
                  </a:lnTo>
                  <a:lnTo>
                    <a:pt x="194" y="282"/>
                  </a:lnTo>
                  <a:lnTo>
                    <a:pt x="184" y="286"/>
                  </a:lnTo>
                  <a:lnTo>
                    <a:pt x="174" y="289"/>
                  </a:lnTo>
                  <a:lnTo>
                    <a:pt x="164" y="291"/>
                  </a:lnTo>
                  <a:lnTo>
                    <a:pt x="153" y="295"/>
                  </a:lnTo>
                  <a:lnTo>
                    <a:pt x="144" y="298"/>
                  </a:lnTo>
                  <a:lnTo>
                    <a:pt x="136" y="300"/>
                  </a:lnTo>
                  <a:lnTo>
                    <a:pt x="130" y="303"/>
                  </a:lnTo>
                  <a:lnTo>
                    <a:pt x="125" y="305"/>
                  </a:lnTo>
                  <a:lnTo>
                    <a:pt x="122" y="305"/>
                  </a:lnTo>
                  <a:lnTo>
                    <a:pt x="121" y="305"/>
                  </a:lnTo>
                  <a:lnTo>
                    <a:pt x="115" y="298"/>
                  </a:lnTo>
                  <a:lnTo>
                    <a:pt x="109" y="291"/>
                  </a:lnTo>
                  <a:lnTo>
                    <a:pt x="102" y="286"/>
                  </a:lnTo>
                  <a:lnTo>
                    <a:pt x="96" y="281"/>
                  </a:lnTo>
                  <a:lnTo>
                    <a:pt x="90" y="276"/>
                  </a:lnTo>
                  <a:lnTo>
                    <a:pt x="84" y="272"/>
                  </a:lnTo>
                  <a:lnTo>
                    <a:pt x="78" y="268"/>
                  </a:lnTo>
                  <a:lnTo>
                    <a:pt x="71" y="264"/>
                  </a:lnTo>
                  <a:lnTo>
                    <a:pt x="63" y="261"/>
                  </a:lnTo>
                  <a:lnTo>
                    <a:pt x="56" y="259"/>
                  </a:lnTo>
                  <a:lnTo>
                    <a:pt x="47" y="256"/>
                  </a:lnTo>
                  <a:lnTo>
                    <a:pt x="39" y="254"/>
                  </a:lnTo>
                  <a:lnTo>
                    <a:pt x="30" y="252"/>
                  </a:lnTo>
                  <a:lnTo>
                    <a:pt x="21" y="251"/>
                  </a:lnTo>
                  <a:lnTo>
                    <a:pt x="11" y="249"/>
                  </a:lnTo>
                  <a:lnTo>
                    <a:pt x="0" y="247"/>
                  </a:lnTo>
                  <a:lnTo>
                    <a:pt x="16" y="228"/>
                  </a:lnTo>
                  <a:lnTo>
                    <a:pt x="31" y="209"/>
                  </a:lnTo>
                  <a:lnTo>
                    <a:pt x="47" y="192"/>
                  </a:lnTo>
                  <a:lnTo>
                    <a:pt x="64" y="175"/>
                  </a:lnTo>
                  <a:lnTo>
                    <a:pt x="81" y="160"/>
                  </a:lnTo>
                  <a:lnTo>
                    <a:pt x="96" y="145"/>
                  </a:lnTo>
                  <a:lnTo>
                    <a:pt x="113" y="131"/>
                  </a:lnTo>
                  <a:lnTo>
                    <a:pt x="130" y="118"/>
                  </a:lnTo>
                  <a:lnTo>
                    <a:pt x="146" y="107"/>
                  </a:lnTo>
                  <a:lnTo>
                    <a:pt x="162" y="95"/>
                  </a:lnTo>
                  <a:lnTo>
                    <a:pt x="179" y="84"/>
                  </a:lnTo>
                  <a:lnTo>
                    <a:pt x="195" y="74"/>
                  </a:lnTo>
                  <a:lnTo>
                    <a:pt x="212" y="65"/>
                  </a:lnTo>
                  <a:lnTo>
                    <a:pt x="229" y="57"/>
                  </a:lnTo>
                  <a:lnTo>
                    <a:pt x="245" y="49"/>
                  </a:lnTo>
                  <a:lnTo>
                    <a:pt x="262" y="42"/>
                  </a:lnTo>
                  <a:lnTo>
                    <a:pt x="279" y="36"/>
                  </a:lnTo>
                  <a:lnTo>
                    <a:pt x="296" y="30"/>
                  </a:lnTo>
                  <a:lnTo>
                    <a:pt x="312" y="24"/>
                  </a:lnTo>
                  <a:lnTo>
                    <a:pt x="328" y="20"/>
                  </a:lnTo>
                  <a:lnTo>
                    <a:pt x="345" y="15"/>
                  </a:lnTo>
                  <a:lnTo>
                    <a:pt x="361" y="13"/>
                  </a:lnTo>
                  <a:lnTo>
                    <a:pt x="377" y="10"/>
                  </a:lnTo>
                  <a:lnTo>
                    <a:pt x="394" y="7"/>
                  </a:lnTo>
                  <a:lnTo>
                    <a:pt x="409" y="5"/>
                  </a:lnTo>
                  <a:lnTo>
                    <a:pt x="425" y="3"/>
                  </a:lnTo>
                  <a:lnTo>
                    <a:pt x="441" y="2"/>
                  </a:lnTo>
                  <a:lnTo>
                    <a:pt x="457" y="1"/>
                  </a:lnTo>
                  <a:lnTo>
                    <a:pt x="472" y="1"/>
                  </a:lnTo>
                  <a:lnTo>
                    <a:pt x="488" y="0"/>
                  </a:lnTo>
                  <a:lnTo>
                    <a:pt x="503" y="0"/>
                  </a:lnTo>
                  <a:lnTo>
                    <a:pt x="517" y="1"/>
                  </a:lnTo>
                </a:path>
              </a:pathLst>
            </a:custGeom>
            <a:solidFill>
              <a:srgbClr val="99CCCC"/>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6" name="Freeform 24"/>
            <p:cNvSpPr>
              <a:spLocks/>
            </p:cNvSpPr>
            <p:nvPr/>
          </p:nvSpPr>
          <p:spPr bwMode="auto">
            <a:xfrm>
              <a:off x="2422" y="2292"/>
              <a:ext cx="555" cy="316"/>
            </a:xfrm>
            <a:custGeom>
              <a:avLst/>
              <a:gdLst>
                <a:gd name="T0" fmla="*/ 527 w 555"/>
                <a:gd name="T1" fmla="*/ 1 h 316"/>
                <a:gd name="T2" fmla="*/ 543 w 555"/>
                <a:gd name="T3" fmla="*/ 12 h 316"/>
                <a:gd name="T4" fmla="*/ 551 w 555"/>
                <a:gd name="T5" fmla="*/ 27 h 316"/>
                <a:gd name="T6" fmla="*/ 554 w 555"/>
                <a:gd name="T7" fmla="*/ 43 h 316"/>
                <a:gd name="T8" fmla="*/ 554 w 555"/>
                <a:gd name="T9" fmla="*/ 61 h 316"/>
                <a:gd name="T10" fmla="*/ 545 w 555"/>
                <a:gd name="T11" fmla="*/ 70 h 316"/>
                <a:gd name="T12" fmla="*/ 520 w 555"/>
                <a:gd name="T13" fmla="*/ 92 h 316"/>
                <a:gd name="T14" fmla="*/ 487 w 555"/>
                <a:gd name="T15" fmla="*/ 120 h 316"/>
                <a:gd name="T16" fmla="*/ 453 w 555"/>
                <a:gd name="T17" fmla="*/ 148 h 316"/>
                <a:gd name="T18" fmla="*/ 418 w 555"/>
                <a:gd name="T19" fmla="*/ 173 h 316"/>
                <a:gd name="T20" fmla="*/ 382 w 555"/>
                <a:gd name="T21" fmla="*/ 197 h 316"/>
                <a:gd name="T22" fmla="*/ 346 w 555"/>
                <a:gd name="T23" fmla="*/ 219 h 316"/>
                <a:gd name="T24" fmla="*/ 312 w 555"/>
                <a:gd name="T25" fmla="*/ 239 h 316"/>
                <a:gd name="T26" fmla="*/ 282 w 555"/>
                <a:gd name="T27" fmla="*/ 255 h 316"/>
                <a:gd name="T28" fmla="*/ 258 w 555"/>
                <a:gd name="T29" fmla="*/ 268 h 316"/>
                <a:gd name="T30" fmla="*/ 242 w 555"/>
                <a:gd name="T31" fmla="*/ 276 h 316"/>
                <a:gd name="T32" fmla="*/ 236 w 555"/>
                <a:gd name="T33" fmla="*/ 279 h 316"/>
                <a:gd name="T34" fmla="*/ 229 w 555"/>
                <a:gd name="T35" fmla="*/ 281 h 316"/>
                <a:gd name="T36" fmla="*/ 216 w 555"/>
                <a:gd name="T37" fmla="*/ 285 h 316"/>
                <a:gd name="T38" fmla="*/ 198 w 555"/>
                <a:gd name="T39" fmla="*/ 291 h 316"/>
                <a:gd name="T40" fmla="*/ 177 w 555"/>
                <a:gd name="T41" fmla="*/ 298 h 316"/>
                <a:gd name="T42" fmla="*/ 156 w 555"/>
                <a:gd name="T43" fmla="*/ 305 h 316"/>
                <a:gd name="T44" fmla="*/ 139 w 555"/>
                <a:gd name="T45" fmla="*/ 310 h 316"/>
                <a:gd name="T46" fmla="*/ 127 w 555"/>
                <a:gd name="T47" fmla="*/ 315 h 316"/>
                <a:gd name="T48" fmla="*/ 123 w 555"/>
                <a:gd name="T49" fmla="*/ 315 h 316"/>
                <a:gd name="T50" fmla="*/ 111 w 555"/>
                <a:gd name="T51" fmla="*/ 301 h 316"/>
                <a:gd name="T52" fmla="*/ 98 w 555"/>
                <a:gd name="T53" fmla="*/ 290 h 316"/>
                <a:gd name="T54" fmla="*/ 86 w 555"/>
                <a:gd name="T55" fmla="*/ 281 h 316"/>
                <a:gd name="T56" fmla="*/ 72 w 555"/>
                <a:gd name="T57" fmla="*/ 273 h 316"/>
                <a:gd name="T58" fmla="*/ 57 w 555"/>
                <a:gd name="T59" fmla="*/ 267 h 316"/>
                <a:gd name="T60" fmla="*/ 40 w 555"/>
                <a:gd name="T61" fmla="*/ 262 h 316"/>
                <a:gd name="T62" fmla="*/ 21 w 555"/>
                <a:gd name="T63" fmla="*/ 259 h 316"/>
                <a:gd name="T64" fmla="*/ 0 w 555"/>
                <a:gd name="T65" fmla="*/ 255 h 316"/>
                <a:gd name="T66" fmla="*/ 32 w 555"/>
                <a:gd name="T67" fmla="*/ 216 h 316"/>
                <a:gd name="T68" fmla="*/ 65 w 555"/>
                <a:gd name="T69" fmla="*/ 181 h 316"/>
                <a:gd name="T70" fmla="*/ 98 w 555"/>
                <a:gd name="T71" fmla="*/ 150 h 316"/>
                <a:gd name="T72" fmla="*/ 132 w 555"/>
                <a:gd name="T73" fmla="*/ 122 h 316"/>
                <a:gd name="T74" fmla="*/ 165 w 555"/>
                <a:gd name="T75" fmla="*/ 98 h 316"/>
                <a:gd name="T76" fmla="*/ 199 w 555"/>
                <a:gd name="T77" fmla="*/ 76 h 316"/>
                <a:gd name="T78" fmla="*/ 233 w 555"/>
                <a:gd name="T79" fmla="*/ 59 h 316"/>
                <a:gd name="T80" fmla="*/ 267 w 555"/>
                <a:gd name="T81" fmla="*/ 43 h 316"/>
                <a:gd name="T82" fmla="*/ 301 w 555"/>
                <a:gd name="T83" fmla="*/ 31 h 316"/>
                <a:gd name="T84" fmla="*/ 334 w 555"/>
                <a:gd name="T85" fmla="*/ 21 h 316"/>
                <a:gd name="T86" fmla="*/ 368 w 555"/>
                <a:gd name="T87" fmla="*/ 13 h 316"/>
                <a:gd name="T88" fmla="*/ 401 w 555"/>
                <a:gd name="T89" fmla="*/ 7 h 316"/>
                <a:gd name="T90" fmla="*/ 433 w 555"/>
                <a:gd name="T91" fmla="*/ 3 h 316"/>
                <a:gd name="T92" fmla="*/ 465 w 555"/>
                <a:gd name="T93" fmla="*/ 1 h 316"/>
                <a:gd name="T94" fmla="*/ 497 w 555"/>
                <a:gd name="T95" fmla="*/ 0 h 316"/>
                <a:gd name="T96" fmla="*/ 527 w 555"/>
                <a:gd name="T97" fmla="*/ 1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5"/>
                <a:gd name="T148" fmla="*/ 0 h 316"/>
                <a:gd name="T149" fmla="*/ 555 w 555"/>
                <a:gd name="T150" fmla="*/ 316 h 3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5" h="316">
                  <a:moveTo>
                    <a:pt x="527" y="1"/>
                  </a:moveTo>
                  <a:lnTo>
                    <a:pt x="527" y="1"/>
                  </a:lnTo>
                  <a:lnTo>
                    <a:pt x="537" y="5"/>
                  </a:lnTo>
                  <a:lnTo>
                    <a:pt x="543" y="12"/>
                  </a:lnTo>
                  <a:lnTo>
                    <a:pt x="548" y="18"/>
                  </a:lnTo>
                  <a:lnTo>
                    <a:pt x="551" y="27"/>
                  </a:lnTo>
                  <a:lnTo>
                    <a:pt x="552" y="35"/>
                  </a:lnTo>
                  <a:lnTo>
                    <a:pt x="554" y="43"/>
                  </a:lnTo>
                  <a:lnTo>
                    <a:pt x="554" y="52"/>
                  </a:lnTo>
                  <a:lnTo>
                    <a:pt x="554" y="61"/>
                  </a:lnTo>
                  <a:lnTo>
                    <a:pt x="551" y="63"/>
                  </a:lnTo>
                  <a:lnTo>
                    <a:pt x="545" y="70"/>
                  </a:lnTo>
                  <a:lnTo>
                    <a:pt x="534" y="80"/>
                  </a:lnTo>
                  <a:lnTo>
                    <a:pt x="520" y="92"/>
                  </a:lnTo>
                  <a:lnTo>
                    <a:pt x="504" y="105"/>
                  </a:lnTo>
                  <a:lnTo>
                    <a:pt x="487" y="120"/>
                  </a:lnTo>
                  <a:lnTo>
                    <a:pt x="470" y="134"/>
                  </a:lnTo>
                  <a:lnTo>
                    <a:pt x="453" y="148"/>
                  </a:lnTo>
                  <a:lnTo>
                    <a:pt x="436" y="161"/>
                  </a:lnTo>
                  <a:lnTo>
                    <a:pt x="418" y="173"/>
                  </a:lnTo>
                  <a:lnTo>
                    <a:pt x="400" y="186"/>
                  </a:lnTo>
                  <a:lnTo>
                    <a:pt x="382" y="197"/>
                  </a:lnTo>
                  <a:lnTo>
                    <a:pt x="364" y="208"/>
                  </a:lnTo>
                  <a:lnTo>
                    <a:pt x="346" y="219"/>
                  </a:lnTo>
                  <a:lnTo>
                    <a:pt x="329" y="230"/>
                  </a:lnTo>
                  <a:lnTo>
                    <a:pt x="312" y="239"/>
                  </a:lnTo>
                  <a:lnTo>
                    <a:pt x="296" y="248"/>
                  </a:lnTo>
                  <a:lnTo>
                    <a:pt x="282" y="255"/>
                  </a:lnTo>
                  <a:lnTo>
                    <a:pt x="269" y="262"/>
                  </a:lnTo>
                  <a:lnTo>
                    <a:pt x="258" y="268"/>
                  </a:lnTo>
                  <a:lnTo>
                    <a:pt x="249" y="272"/>
                  </a:lnTo>
                  <a:lnTo>
                    <a:pt x="242" y="276"/>
                  </a:lnTo>
                  <a:lnTo>
                    <a:pt x="237" y="278"/>
                  </a:lnTo>
                  <a:lnTo>
                    <a:pt x="236" y="279"/>
                  </a:lnTo>
                  <a:lnTo>
                    <a:pt x="234" y="279"/>
                  </a:lnTo>
                  <a:lnTo>
                    <a:pt x="229" y="281"/>
                  </a:lnTo>
                  <a:lnTo>
                    <a:pt x="223" y="283"/>
                  </a:lnTo>
                  <a:lnTo>
                    <a:pt x="216" y="285"/>
                  </a:lnTo>
                  <a:lnTo>
                    <a:pt x="207" y="288"/>
                  </a:lnTo>
                  <a:lnTo>
                    <a:pt x="198" y="291"/>
                  </a:lnTo>
                  <a:lnTo>
                    <a:pt x="187" y="295"/>
                  </a:lnTo>
                  <a:lnTo>
                    <a:pt x="177" y="298"/>
                  </a:lnTo>
                  <a:lnTo>
                    <a:pt x="167" y="301"/>
                  </a:lnTo>
                  <a:lnTo>
                    <a:pt x="156" y="305"/>
                  </a:lnTo>
                  <a:lnTo>
                    <a:pt x="147" y="308"/>
                  </a:lnTo>
                  <a:lnTo>
                    <a:pt x="139" y="310"/>
                  </a:lnTo>
                  <a:lnTo>
                    <a:pt x="132" y="313"/>
                  </a:lnTo>
                  <a:lnTo>
                    <a:pt x="127" y="315"/>
                  </a:lnTo>
                  <a:lnTo>
                    <a:pt x="124" y="315"/>
                  </a:lnTo>
                  <a:lnTo>
                    <a:pt x="123" y="315"/>
                  </a:lnTo>
                  <a:lnTo>
                    <a:pt x="117" y="308"/>
                  </a:lnTo>
                  <a:lnTo>
                    <a:pt x="111" y="301"/>
                  </a:lnTo>
                  <a:lnTo>
                    <a:pt x="104" y="295"/>
                  </a:lnTo>
                  <a:lnTo>
                    <a:pt x="98" y="290"/>
                  </a:lnTo>
                  <a:lnTo>
                    <a:pt x="92" y="285"/>
                  </a:lnTo>
                  <a:lnTo>
                    <a:pt x="86" y="281"/>
                  </a:lnTo>
                  <a:lnTo>
                    <a:pt x="79" y="277"/>
                  </a:lnTo>
                  <a:lnTo>
                    <a:pt x="72" y="273"/>
                  </a:lnTo>
                  <a:lnTo>
                    <a:pt x="64" y="270"/>
                  </a:lnTo>
                  <a:lnTo>
                    <a:pt x="57" y="267"/>
                  </a:lnTo>
                  <a:lnTo>
                    <a:pt x="48" y="264"/>
                  </a:lnTo>
                  <a:lnTo>
                    <a:pt x="40" y="262"/>
                  </a:lnTo>
                  <a:lnTo>
                    <a:pt x="31" y="260"/>
                  </a:lnTo>
                  <a:lnTo>
                    <a:pt x="21" y="259"/>
                  </a:lnTo>
                  <a:lnTo>
                    <a:pt x="11" y="257"/>
                  </a:lnTo>
                  <a:lnTo>
                    <a:pt x="0" y="255"/>
                  </a:lnTo>
                  <a:lnTo>
                    <a:pt x="16" y="235"/>
                  </a:lnTo>
                  <a:lnTo>
                    <a:pt x="32" y="216"/>
                  </a:lnTo>
                  <a:lnTo>
                    <a:pt x="48" y="198"/>
                  </a:lnTo>
                  <a:lnTo>
                    <a:pt x="65" y="181"/>
                  </a:lnTo>
                  <a:lnTo>
                    <a:pt x="82" y="165"/>
                  </a:lnTo>
                  <a:lnTo>
                    <a:pt x="98" y="150"/>
                  </a:lnTo>
                  <a:lnTo>
                    <a:pt x="115" y="135"/>
                  </a:lnTo>
                  <a:lnTo>
                    <a:pt x="132" y="122"/>
                  </a:lnTo>
                  <a:lnTo>
                    <a:pt x="149" y="110"/>
                  </a:lnTo>
                  <a:lnTo>
                    <a:pt x="165" y="98"/>
                  </a:lnTo>
                  <a:lnTo>
                    <a:pt x="182" y="87"/>
                  </a:lnTo>
                  <a:lnTo>
                    <a:pt x="199" y="76"/>
                  </a:lnTo>
                  <a:lnTo>
                    <a:pt x="216" y="67"/>
                  </a:lnTo>
                  <a:lnTo>
                    <a:pt x="233" y="59"/>
                  </a:lnTo>
                  <a:lnTo>
                    <a:pt x="250" y="51"/>
                  </a:lnTo>
                  <a:lnTo>
                    <a:pt x="267" y="43"/>
                  </a:lnTo>
                  <a:lnTo>
                    <a:pt x="284" y="37"/>
                  </a:lnTo>
                  <a:lnTo>
                    <a:pt x="301" y="31"/>
                  </a:lnTo>
                  <a:lnTo>
                    <a:pt x="318" y="25"/>
                  </a:lnTo>
                  <a:lnTo>
                    <a:pt x="334" y="21"/>
                  </a:lnTo>
                  <a:lnTo>
                    <a:pt x="351" y="16"/>
                  </a:lnTo>
                  <a:lnTo>
                    <a:pt x="368" y="13"/>
                  </a:lnTo>
                  <a:lnTo>
                    <a:pt x="384" y="10"/>
                  </a:lnTo>
                  <a:lnTo>
                    <a:pt x="401" y="7"/>
                  </a:lnTo>
                  <a:lnTo>
                    <a:pt x="417" y="5"/>
                  </a:lnTo>
                  <a:lnTo>
                    <a:pt x="433" y="3"/>
                  </a:lnTo>
                  <a:lnTo>
                    <a:pt x="449" y="2"/>
                  </a:lnTo>
                  <a:lnTo>
                    <a:pt x="465" y="1"/>
                  </a:lnTo>
                  <a:lnTo>
                    <a:pt x="481" y="1"/>
                  </a:lnTo>
                  <a:lnTo>
                    <a:pt x="497" y="0"/>
                  </a:lnTo>
                  <a:lnTo>
                    <a:pt x="512" y="0"/>
                  </a:lnTo>
                  <a:lnTo>
                    <a:pt x="527" y="1"/>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7" name="Freeform 25"/>
            <p:cNvSpPr>
              <a:spLocks/>
            </p:cNvSpPr>
            <p:nvPr/>
          </p:nvSpPr>
          <p:spPr bwMode="auto">
            <a:xfrm>
              <a:off x="2646" y="2568"/>
              <a:ext cx="866" cy="219"/>
            </a:xfrm>
            <a:custGeom>
              <a:avLst/>
              <a:gdLst>
                <a:gd name="T0" fmla="*/ 863 w 866"/>
                <a:gd name="T1" fmla="*/ 81 h 219"/>
                <a:gd name="T2" fmla="*/ 846 w 866"/>
                <a:gd name="T3" fmla="*/ 88 h 219"/>
                <a:gd name="T4" fmla="*/ 816 w 866"/>
                <a:gd name="T5" fmla="*/ 98 h 219"/>
                <a:gd name="T6" fmla="*/ 776 w 866"/>
                <a:gd name="T7" fmla="*/ 115 h 219"/>
                <a:gd name="T8" fmla="*/ 732 w 866"/>
                <a:gd name="T9" fmla="*/ 135 h 219"/>
                <a:gd name="T10" fmla="*/ 686 w 866"/>
                <a:gd name="T11" fmla="*/ 157 h 219"/>
                <a:gd name="T12" fmla="*/ 644 w 866"/>
                <a:gd name="T13" fmla="*/ 181 h 219"/>
                <a:gd name="T14" fmla="*/ 607 w 866"/>
                <a:gd name="T15" fmla="*/ 206 h 219"/>
                <a:gd name="T16" fmla="*/ 590 w 866"/>
                <a:gd name="T17" fmla="*/ 218 h 219"/>
                <a:gd name="T18" fmla="*/ 577 w 866"/>
                <a:gd name="T19" fmla="*/ 218 h 219"/>
                <a:gd name="T20" fmla="*/ 553 w 866"/>
                <a:gd name="T21" fmla="*/ 217 h 219"/>
                <a:gd name="T22" fmla="*/ 519 w 866"/>
                <a:gd name="T23" fmla="*/ 215 h 219"/>
                <a:gd name="T24" fmla="*/ 478 w 866"/>
                <a:gd name="T25" fmla="*/ 213 h 219"/>
                <a:gd name="T26" fmla="*/ 432 w 866"/>
                <a:gd name="T27" fmla="*/ 211 h 219"/>
                <a:gd name="T28" fmla="*/ 381 w 866"/>
                <a:gd name="T29" fmla="*/ 207 h 219"/>
                <a:gd name="T30" fmla="*/ 327 w 866"/>
                <a:gd name="T31" fmla="*/ 206 h 219"/>
                <a:gd name="T32" fmla="*/ 274 w 866"/>
                <a:gd name="T33" fmla="*/ 203 h 219"/>
                <a:gd name="T34" fmla="*/ 220 w 866"/>
                <a:gd name="T35" fmla="*/ 199 h 219"/>
                <a:gd name="T36" fmla="*/ 170 w 866"/>
                <a:gd name="T37" fmla="*/ 197 h 219"/>
                <a:gd name="T38" fmla="*/ 124 w 866"/>
                <a:gd name="T39" fmla="*/ 194 h 219"/>
                <a:gd name="T40" fmla="*/ 83 w 866"/>
                <a:gd name="T41" fmla="*/ 192 h 219"/>
                <a:gd name="T42" fmla="*/ 50 w 866"/>
                <a:gd name="T43" fmla="*/ 190 h 219"/>
                <a:gd name="T44" fmla="*/ 26 w 866"/>
                <a:gd name="T45" fmla="*/ 188 h 219"/>
                <a:gd name="T46" fmla="*/ 14 w 866"/>
                <a:gd name="T47" fmla="*/ 187 h 219"/>
                <a:gd name="T48" fmla="*/ 5 w 866"/>
                <a:gd name="T49" fmla="*/ 182 h 219"/>
                <a:gd name="T50" fmla="*/ 0 w 866"/>
                <a:gd name="T51" fmla="*/ 168 h 219"/>
                <a:gd name="T52" fmla="*/ 2 w 866"/>
                <a:gd name="T53" fmla="*/ 154 h 219"/>
                <a:gd name="T54" fmla="*/ 14 w 866"/>
                <a:gd name="T55" fmla="*/ 140 h 219"/>
                <a:gd name="T56" fmla="*/ 33 w 866"/>
                <a:gd name="T57" fmla="*/ 123 h 219"/>
                <a:gd name="T58" fmla="*/ 57 w 866"/>
                <a:gd name="T59" fmla="*/ 107 h 219"/>
                <a:gd name="T60" fmla="*/ 88 w 866"/>
                <a:gd name="T61" fmla="*/ 92 h 219"/>
                <a:gd name="T62" fmla="*/ 124 w 866"/>
                <a:gd name="T63" fmla="*/ 76 h 219"/>
                <a:gd name="T64" fmla="*/ 163 w 866"/>
                <a:gd name="T65" fmla="*/ 61 h 219"/>
                <a:gd name="T66" fmla="*/ 207 w 866"/>
                <a:gd name="T67" fmla="*/ 48 h 219"/>
                <a:gd name="T68" fmla="*/ 252 w 866"/>
                <a:gd name="T69" fmla="*/ 35 h 219"/>
                <a:gd name="T70" fmla="*/ 300 w 866"/>
                <a:gd name="T71" fmla="*/ 24 h 219"/>
                <a:gd name="T72" fmla="*/ 347 w 866"/>
                <a:gd name="T73" fmla="*/ 14 h 219"/>
                <a:gd name="T74" fmla="*/ 395 w 866"/>
                <a:gd name="T75" fmla="*/ 8 h 219"/>
                <a:gd name="T76" fmla="*/ 443 w 866"/>
                <a:gd name="T77" fmla="*/ 2 h 219"/>
                <a:gd name="T78" fmla="*/ 489 w 866"/>
                <a:gd name="T79" fmla="*/ 0 h 219"/>
                <a:gd name="T80" fmla="*/ 515 w 866"/>
                <a:gd name="T81" fmla="*/ 9 h 219"/>
                <a:gd name="T82" fmla="*/ 545 w 866"/>
                <a:gd name="T83" fmla="*/ 24 h 219"/>
                <a:gd name="T84" fmla="*/ 594 w 866"/>
                <a:gd name="T85" fmla="*/ 39 h 219"/>
                <a:gd name="T86" fmla="*/ 655 w 866"/>
                <a:gd name="T87" fmla="*/ 52 h 219"/>
                <a:gd name="T88" fmla="*/ 721 w 866"/>
                <a:gd name="T89" fmla="*/ 63 h 219"/>
                <a:gd name="T90" fmla="*/ 783 w 866"/>
                <a:gd name="T91" fmla="*/ 71 h 219"/>
                <a:gd name="T92" fmla="*/ 831 w 866"/>
                <a:gd name="T93" fmla="*/ 77 h 219"/>
                <a:gd name="T94" fmla="*/ 861 w 866"/>
                <a:gd name="T95" fmla="*/ 79 h 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6"/>
                <a:gd name="T145" fmla="*/ 0 h 219"/>
                <a:gd name="T146" fmla="*/ 866 w 866"/>
                <a:gd name="T147" fmla="*/ 219 h 2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6" h="219">
                  <a:moveTo>
                    <a:pt x="865" y="80"/>
                  </a:moveTo>
                  <a:lnTo>
                    <a:pt x="863" y="81"/>
                  </a:lnTo>
                  <a:lnTo>
                    <a:pt x="856" y="84"/>
                  </a:lnTo>
                  <a:lnTo>
                    <a:pt x="846" y="88"/>
                  </a:lnTo>
                  <a:lnTo>
                    <a:pt x="832" y="93"/>
                  </a:lnTo>
                  <a:lnTo>
                    <a:pt x="816" y="98"/>
                  </a:lnTo>
                  <a:lnTo>
                    <a:pt x="797" y="106"/>
                  </a:lnTo>
                  <a:lnTo>
                    <a:pt x="776" y="115"/>
                  </a:lnTo>
                  <a:lnTo>
                    <a:pt x="754" y="124"/>
                  </a:lnTo>
                  <a:lnTo>
                    <a:pt x="732" y="135"/>
                  </a:lnTo>
                  <a:lnTo>
                    <a:pt x="710" y="145"/>
                  </a:lnTo>
                  <a:lnTo>
                    <a:pt x="686" y="157"/>
                  </a:lnTo>
                  <a:lnTo>
                    <a:pt x="664" y="169"/>
                  </a:lnTo>
                  <a:lnTo>
                    <a:pt x="644" y="181"/>
                  </a:lnTo>
                  <a:lnTo>
                    <a:pt x="624" y="193"/>
                  </a:lnTo>
                  <a:lnTo>
                    <a:pt x="607" y="206"/>
                  </a:lnTo>
                  <a:lnTo>
                    <a:pt x="592" y="218"/>
                  </a:lnTo>
                  <a:lnTo>
                    <a:pt x="590" y="218"/>
                  </a:lnTo>
                  <a:lnTo>
                    <a:pt x="585" y="218"/>
                  </a:lnTo>
                  <a:lnTo>
                    <a:pt x="577" y="218"/>
                  </a:lnTo>
                  <a:lnTo>
                    <a:pt x="566" y="218"/>
                  </a:lnTo>
                  <a:lnTo>
                    <a:pt x="553" y="217"/>
                  </a:lnTo>
                  <a:lnTo>
                    <a:pt x="537" y="216"/>
                  </a:lnTo>
                  <a:lnTo>
                    <a:pt x="519" y="215"/>
                  </a:lnTo>
                  <a:lnTo>
                    <a:pt x="499" y="214"/>
                  </a:lnTo>
                  <a:lnTo>
                    <a:pt x="478" y="213"/>
                  </a:lnTo>
                  <a:lnTo>
                    <a:pt x="456" y="211"/>
                  </a:lnTo>
                  <a:lnTo>
                    <a:pt x="432" y="211"/>
                  </a:lnTo>
                  <a:lnTo>
                    <a:pt x="406" y="209"/>
                  </a:lnTo>
                  <a:lnTo>
                    <a:pt x="381" y="207"/>
                  </a:lnTo>
                  <a:lnTo>
                    <a:pt x="355" y="207"/>
                  </a:lnTo>
                  <a:lnTo>
                    <a:pt x="327" y="206"/>
                  </a:lnTo>
                  <a:lnTo>
                    <a:pt x="301" y="204"/>
                  </a:lnTo>
                  <a:lnTo>
                    <a:pt x="274" y="203"/>
                  </a:lnTo>
                  <a:lnTo>
                    <a:pt x="247" y="201"/>
                  </a:lnTo>
                  <a:lnTo>
                    <a:pt x="220" y="199"/>
                  </a:lnTo>
                  <a:lnTo>
                    <a:pt x="195" y="198"/>
                  </a:lnTo>
                  <a:lnTo>
                    <a:pt x="170" y="197"/>
                  </a:lnTo>
                  <a:lnTo>
                    <a:pt x="145" y="195"/>
                  </a:lnTo>
                  <a:lnTo>
                    <a:pt x="124" y="194"/>
                  </a:lnTo>
                  <a:lnTo>
                    <a:pt x="102" y="192"/>
                  </a:lnTo>
                  <a:lnTo>
                    <a:pt x="83" y="192"/>
                  </a:lnTo>
                  <a:lnTo>
                    <a:pt x="65" y="190"/>
                  </a:lnTo>
                  <a:lnTo>
                    <a:pt x="50" y="190"/>
                  </a:lnTo>
                  <a:lnTo>
                    <a:pt x="38" y="189"/>
                  </a:lnTo>
                  <a:lnTo>
                    <a:pt x="26" y="188"/>
                  </a:lnTo>
                  <a:lnTo>
                    <a:pt x="19" y="188"/>
                  </a:lnTo>
                  <a:lnTo>
                    <a:pt x="14" y="187"/>
                  </a:lnTo>
                  <a:lnTo>
                    <a:pt x="12" y="187"/>
                  </a:lnTo>
                  <a:lnTo>
                    <a:pt x="5" y="182"/>
                  </a:lnTo>
                  <a:lnTo>
                    <a:pt x="1" y="175"/>
                  </a:lnTo>
                  <a:lnTo>
                    <a:pt x="0" y="168"/>
                  </a:lnTo>
                  <a:lnTo>
                    <a:pt x="0" y="162"/>
                  </a:lnTo>
                  <a:lnTo>
                    <a:pt x="2" y="154"/>
                  </a:lnTo>
                  <a:lnTo>
                    <a:pt x="7" y="146"/>
                  </a:lnTo>
                  <a:lnTo>
                    <a:pt x="14" y="140"/>
                  </a:lnTo>
                  <a:lnTo>
                    <a:pt x="22" y="131"/>
                  </a:lnTo>
                  <a:lnTo>
                    <a:pt x="33" y="123"/>
                  </a:lnTo>
                  <a:lnTo>
                    <a:pt x="43" y="116"/>
                  </a:lnTo>
                  <a:lnTo>
                    <a:pt x="57" y="107"/>
                  </a:lnTo>
                  <a:lnTo>
                    <a:pt x="72" y="99"/>
                  </a:lnTo>
                  <a:lnTo>
                    <a:pt x="88" y="92"/>
                  </a:lnTo>
                  <a:lnTo>
                    <a:pt x="106" y="84"/>
                  </a:lnTo>
                  <a:lnTo>
                    <a:pt x="124" y="76"/>
                  </a:lnTo>
                  <a:lnTo>
                    <a:pt x="143" y="69"/>
                  </a:lnTo>
                  <a:lnTo>
                    <a:pt x="163" y="61"/>
                  </a:lnTo>
                  <a:lnTo>
                    <a:pt x="185" y="55"/>
                  </a:lnTo>
                  <a:lnTo>
                    <a:pt x="207" y="48"/>
                  </a:lnTo>
                  <a:lnTo>
                    <a:pt x="229" y="41"/>
                  </a:lnTo>
                  <a:lnTo>
                    <a:pt x="252" y="35"/>
                  </a:lnTo>
                  <a:lnTo>
                    <a:pt x="276" y="29"/>
                  </a:lnTo>
                  <a:lnTo>
                    <a:pt x="300" y="24"/>
                  </a:lnTo>
                  <a:lnTo>
                    <a:pt x="323" y="19"/>
                  </a:lnTo>
                  <a:lnTo>
                    <a:pt x="347" y="14"/>
                  </a:lnTo>
                  <a:lnTo>
                    <a:pt x="372" y="11"/>
                  </a:lnTo>
                  <a:lnTo>
                    <a:pt x="395" y="8"/>
                  </a:lnTo>
                  <a:lnTo>
                    <a:pt x="420" y="5"/>
                  </a:lnTo>
                  <a:lnTo>
                    <a:pt x="443" y="2"/>
                  </a:lnTo>
                  <a:lnTo>
                    <a:pt x="467" y="1"/>
                  </a:lnTo>
                  <a:lnTo>
                    <a:pt x="489" y="0"/>
                  </a:lnTo>
                  <a:lnTo>
                    <a:pt x="511" y="0"/>
                  </a:lnTo>
                  <a:lnTo>
                    <a:pt x="515" y="9"/>
                  </a:lnTo>
                  <a:lnTo>
                    <a:pt x="527" y="16"/>
                  </a:lnTo>
                  <a:lnTo>
                    <a:pt x="545" y="24"/>
                  </a:lnTo>
                  <a:lnTo>
                    <a:pt x="567" y="32"/>
                  </a:lnTo>
                  <a:lnTo>
                    <a:pt x="594" y="39"/>
                  </a:lnTo>
                  <a:lnTo>
                    <a:pt x="624" y="46"/>
                  </a:lnTo>
                  <a:lnTo>
                    <a:pt x="655" y="52"/>
                  </a:lnTo>
                  <a:lnTo>
                    <a:pt x="688" y="57"/>
                  </a:lnTo>
                  <a:lnTo>
                    <a:pt x="721" y="63"/>
                  </a:lnTo>
                  <a:lnTo>
                    <a:pt x="752" y="67"/>
                  </a:lnTo>
                  <a:lnTo>
                    <a:pt x="783" y="71"/>
                  </a:lnTo>
                  <a:lnTo>
                    <a:pt x="810" y="75"/>
                  </a:lnTo>
                  <a:lnTo>
                    <a:pt x="831" y="77"/>
                  </a:lnTo>
                  <a:lnTo>
                    <a:pt x="849" y="79"/>
                  </a:lnTo>
                  <a:lnTo>
                    <a:pt x="861" y="79"/>
                  </a:lnTo>
                  <a:lnTo>
                    <a:pt x="865" y="80"/>
                  </a:lnTo>
                </a:path>
              </a:pathLst>
            </a:custGeom>
            <a:solidFill>
              <a:srgbClr val="E5E5E5"/>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8" name="Freeform 26"/>
            <p:cNvSpPr>
              <a:spLocks/>
            </p:cNvSpPr>
            <p:nvPr/>
          </p:nvSpPr>
          <p:spPr bwMode="auto">
            <a:xfrm>
              <a:off x="2636" y="2568"/>
              <a:ext cx="876" cy="229"/>
            </a:xfrm>
            <a:custGeom>
              <a:avLst/>
              <a:gdLst>
                <a:gd name="T0" fmla="*/ 875 w 876"/>
                <a:gd name="T1" fmla="*/ 84 h 229"/>
                <a:gd name="T2" fmla="*/ 866 w 876"/>
                <a:gd name="T3" fmla="*/ 88 h 229"/>
                <a:gd name="T4" fmla="*/ 842 w 876"/>
                <a:gd name="T5" fmla="*/ 97 h 229"/>
                <a:gd name="T6" fmla="*/ 806 w 876"/>
                <a:gd name="T7" fmla="*/ 111 h 229"/>
                <a:gd name="T8" fmla="*/ 763 w 876"/>
                <a:gd name="T9" fmla="*/ 130 h 229"/>
                <a:gd name="T10" fmla="*/ 718 w 876"/>
                <a:gd name="T11" fmla="*/ 152 h 229"/>
                <a:gd name="T12" fmla="*/ 672 w 876"/>
                <a:gd name="T13" fmla="*/ 177 h 229"/>
                <a:gd name="T14" fmla="*/ 631 w 876"/>
                <a:gd name="T15" fmla="*/ 202 h 229"/>
                <a:gd name="T16" fmla="*/ 599 w 876"/>
                <a:gd name="T17" fmla="*/ 228 h 229"/>
                <a:gd name="T18" fmla="*/ 592 w 876"/>
                <a:gd name="T19" fmla="*/ 228 h 229"/>
                <a:gd name="T20" fmla="*/ 573 w 876"/>
                <a:gd name="T21" fmla="*/ 228 h 229"/>
                <a:gd name="T22" fmla="*/ 543 w 876"/>
                <a:gd name="T23" fmla="*/ 226 h 229"/>
                <a:gd name="T24" fmla="*/ 505 w 876"/>
                <a:gd name="T25" fmla="*/ 224 h 229"/>
                <a:gd name="T26" fmla="*/ 461 w 876"/>
                <a:gd name="T27" fmla="*/ 221 h 229"/>
                <a:gd name="T28" fmla="*/ 411 w 876"/>
                <a:gd name="T29" fmla="*/ 219 h 229"/>
                <a:gd name="T30" fmla="*/ 359 w 876"/>
                <a:gd name="T31" fmla="*/ 216 h 229"/>
                <a:gd name="T32" fmla="*/ 304 w 876"/>
                <a:gd name="T33" fmla="*/ 213 h 229"/>
                <a:gd name="T34" fmla="*/ 250 w 876"/>
                <a:gd name="T35" fmla="*/ 210 h 229"/>
                <a:gd name="T36" fmla="*/ 197 w 876"/>
                <a:gd name="T37" fmla="*/ 207 h 229"/>
                <a:gd name="T38" fmla="*/ 147 w 876"/>
                <a:gd name="T39" fmla="*/ 204 h 229"/>
                <a:gd name="T40" fmla="*/ 103 w 876"/>
                <a:gd name="T41" fmla="*/ 201 h 229"/>
                <a:gd name="T42" fmla="*/ 66 w 876"/>
                <a:gd name="T43" fmla="*/ 199 h 229"/>
                <a:gd name="T44" fmla="*/ 38 w 876"/>
                <a:gd name="T45" fmla="*/ 198 h 229"/>
                <a:gd name="T46" fmla="*/ 19 w 876"/>
                <a:gd name="T47" fmla="*/ 197 h 229"/>
                <a:gd name="T48" fmla="*/ 12 w 876"/>
                <a:gd name="T49" fmla="*/ 196 h 229"/>
                <a:gd name="T50" fmla="*/ 1 w 876"/>
                <a:gd name="T51" fmla="*/ 183 h 229"/>
                <a:gd name="T52" fmla="*/ 0 w 876"/>
                <a:gd name="T53" fmla="*/ 169 h 229"/>
                <a:gd name="T54" fmla="*/ 7 w 876"/>
                <a:gd name="T55" fmla="*/ 153 h 229"/>
                <a:gd name="T56" fmla="*/ 22 w 876"/>
                <a:gd name="T57" fmla="*/ 137 h 229"/>
                <a:gd name="T58" fmla="*/ 44 w 876"/>
                <a:gd name="T59" fmla="*/ 121 h 229"/>
                <a:gd name="T60" fmla="*/ 73 w 876"/>
                <a:gd name="T61" fmla="*/ 104 h 229"/>
                <a:gd name="T62" fmla="*/ 107 w 876"/>
                <a:gd name="T63" fmla="*/ 88 h 229"/>
                <a:gd name="T64" fmla="*/ 145 w 876"/>
                <a:gd name="T65" fmla="*/ 72 h 229"/>
                <a:gd name="T66" fmla="*/ 187 w 876"/>
                <a:gd name="T67" fmla="*/ 57 h 229"/>
                <a:gd name="T68" fmla="*/ 232 w 876"/>
                <a:gd name="T69" fmla="*/ 43 h 229"/>
                <a:gd name="T70" fmla="*/ 279 w 876"/>
                <a:gd name="T71" fmla="*/ 30 h 229"/>
                <a:gd name="T72" fmla="*/ 327 w 876"/>
                <a:gd name="T73" fmla="*/ 20 h 229"/>
                <a:gd name="T74" fmla="*/ 376 w 876"/>
                <a:gd name="T75" fmla="*/ 11 h 229"/>
                <a:gd name="T76" fmla="*/ 425 w 876"/>
                <a:gd name="T77" fmla="*/ 5 h 229"/>
                <a:gd name="T78" fmla="*/ 472 w 876"/>
                <a:gd name="T79" fmla="*/ 1 h 229"/>
                <a:gd name="T80" fmla="*/ 517 w 876"/>
                <a:gd name="T81" fmla="*/ 0 h 229"/>
                <a:gd name="T82" fmla="*/ 533 w 876"/>
                <a:gd name="T83" fmla="*/ 17 h 229"/>
                <a:gd name="T84" fmla="*/ 574 w 876"/>
                <a:gd name="T85" fmla="*/ 33 h 229"/>
                <a:gd name="T86" fmla="*/ 631 w 876"/>
                <a:gd name="T87" fmla="*/ 48 h 229"/>
                <a:gd name="T88" fmla="*/ 696 w 876"/>
                <a:gd name="T89" fmla="*/ 60 h 229"/>
                <a:gd name="T90" fmla="*/ 761 w 876"/>
                <a:gd name="T91" fmla="*/ 70 h 229"/>
                <a:gd name="T92" fmla="*/ 819 w 876"/>
                <a:gd name="T93" fmla="*/ 78 h 229"/>
                <a:gd name="T94" fmla="*/ 859 w 876"/>
                <a:gd name="T95" fmla="*/ 83 h 229"/>
                <a:gd name="T96" fmla="*/ 875 w 876"/>
                <a:gd name="T97" fmla="*/ 84 h 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6"/>
                <a:gd name="T148" fmla="*/ 0 h 229"/>
                <a:gd name="T149" fmla="*/ 876 w 876"/>
                <a:gd name="T150" fmla="*/ 229 h 2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6" h="229">
                  <a:moveTo>
                    <a:pt x="875" y="84"/>
                  </a:moveTo>
                  <a:lnTo>
                    <a:pt x="875" y="84"/>
                  </a:lnTo>
                  <a:lnTo>
                    <a:pt x="873" y="85"/>
                  </a:lnTo>
                  <a:lnTo>
                    <a:pt x="866" y="88"/>
                  </a:lnTo>
                  <a:lnTo>
                    <a:pt x="856" y="92"/>
                  </a:lnTo>
                  <a:lnTo>
                    <a:pt x="842" y="97"/>
                  </a:lnTo>
                  <a:lnTo>
                    <a:pt x="825" y="103"/>
                  </a:lnTo>
                  <a:lnTo>
                    <a:pt x="806" y="111"/>
                  </a:lnTo>
                  <a:lnTo>
                    <a:pt x="785" y="120"/>
                  </a:lnTo>
                  <a:lnTo>
                    <a:pt x="763" y="130"/>
                  </a:lnTo>
                  <a:lnTo>
                    <a:pt x="740" y="141"/>
                  </a:lnTo>
                  <a:lnTo>
                    <a:pt x="718" y="152"/>
                  </a:lnTo>
                  <a:lnTo>
                    <a:pt x="694" y="164"/>
                  </a:lnTo>
                  <a:lnTo>
                    <a:pt x="672" y="177"/>
                  </a:lnTo>
                  <a:lnTo>
                    <a:pt x="651" y="189"/>
                  </a:lnTo>
                  <a:lnTo>
                    <a:pt x="631" y="202"/>
                  </a:lnTo>
                  <a:lnTo>
                    <a:pt x="614" y="215"/>
                  </a:lnTo>
                  <a:lnTo>
                    <a:pt x="599" y="228"/>
                  </a:lnTo>
                  <a:lnTo>
                    <a:pt x="597" y="228"/>
                  </a:lnTo>
                  <a:lnTo>
                    <a:pt x="592" y="228"/>
                  </a:lnTo>
                  <a:lnTo>
                    <a:pt x="584" y="228"/>
                  </a:lnTo>
                  <a:lnTo>
                    <a:pt x="573" y="228"/>
                  </a:lnTo>
                  <a:lnTo>
                    <a:pt x="559" y="227"/>
                  </a:lnTo>
                  <a:lnTo>
                    <a:pt x="543" y="226"/>
                  </a:lnTo>
                  <a:lnTo>
                    <a:pt x="525" y="225"/>
                  </a:lnTo>
                  <a:lnTo>
                    <a:pt x="505" y="224"/>
                  </a:lnTo>
                  <a:lnTo>
                    <a:pt x="484" y="223"/>
                  </a:lnTo>
                  <a:lnTo>
                    <a:pt x="461" y="221"/>
                  </a:lnTo>
                  <a:lnTo>
                    <a:pt x="437" y="221"/>
                  </a:lnTo>
                  <a:lnTo>
                    <a:pt x="411" y="219"/>
                  </a:lnTo>
                  <a:lnTo>
                    <a:pt x="385" y="217"/>
                  </a:lnTo>
                  <a:lnTo>
                    <a:pt x="359" y="216"/>
                  </a:lnTo>
                  <a:lnTo>
                    <a:pt x="331" y="215"/>
                  </a:lnTo>
                  <a:lnTo>
                    <a:pt x="304" y="213"/>
                  </a:lnTo>
                  <a:lnTo>
                    <a:pt x="277" y="212"/>
                  </a:lnTo>
                  <a:lnTo>
                    <a:pt x="250" y="210"/>
                  </a:lnTo>
                  <a:lnTo>
                    <a:pt x="223" y="208"/>
                  </a:lnTo>
                  <a:lnTo>
                    <a:pt x="197" y="207"/>
                  </a:lnTo>
                  <a:lnTo>
                    <a:pt x="172" y="206"/>
                  </a:lnTo>
                  <a:lnTo>
                    <a:pt x="147" y="204"/>
                  </a:lnTo>
                  <a:lnTo>
                    <a:pt x="125" y="203"/>
                  </a:lnTo>
                  <a:lnTo>
                    <a:pt x="103" y="201"/>
                  </a:lnTo>
                  <a:lnTo>
                    <a:pt x="84" y="201"/>
                  </a:lnTo>
                  <a:lnTo>
                    <a:pt x="66" y="199"/>
                  </a:lnTo>
                  <a:lnTo>
                    <a:pt x="51" y="199"/>
                  </a:lnTo>
                  <a:lnTo>
                    <a:pt x="38" y="198"/>
                  </a:lnTo>
                  <a:lnTo>
                    <a:pt x="26" y="197"/>
                  </a:lnTo>
                  <a:lnTo>
                    <a:pt x="19" y="197"/>
                  </a:lnTo>
                  <a:lnTo>
                    <a:pt x="14" y="196"/>
                  </a:lnTo>
                  <a:lnTo>
                    <a:pt x="12" y="196"/>
                  </a:lnTo>
                  <a:lnTo>
                    <a:pt x="5" y="190"/>
                  </a:lnTo>
                  <a:lnTo>
                    <a:pt x="1" y="183"/>
                  </a:lnTo>
                  <a:lnTo>
                    <a:pt x="0" y="176"/>
                  </a:lnTo>
                  <a:lnTo>
                    <a:pt x="0" y="169"/>
                  </a:lnTo>
                  <a:lnTo>
                    <a:pt x="2" y="161"/>
                  </a:lnTo>
                  <a:lnTo>
                    <a:pt x="7" y="153"/>
                  </a:lnTo>
                  <a:lnTo>
                    <a:pt x="14" y="146"/>
                  </a:lnTo>
                  <a:lnTo>
                    <a:pt x="22" y="137"/>
                  </a:lnTo>
                  <a:lnTo>
                    <a:pt x="33" y="129"/>
                  </a:lnTo>
                  <a:lnTo>
                    <a:pt x="44" y="121"/>
                  </a:lnTo>
                  <a:lnTo>
                    <a:pt x="58" y="112"/>
                  </a:lnTo>
                  <a:lnTo>
                    <a:pt x="73" y="104"/>
                  </a:lnTo>
                  <a:lnTo>
                    <a:pt x="89" y="96"/>
                  </a:lnTo>
                  <a:lnTo>
                    <a:pt x="107" y="88"/>
                  </a:lnTo>
                  <a:lnTo>
                    <a:pt x="125" y="80"/>
                  </a:lnTo>
                  <a:lnTo>
                    <a:pt x="145" y="72"/>
                  </a:lnTo>
                  <a:lnTo>
                    <a:pt x="165" y="64"/>
                  </a:lnTo>
                  <a:lnTo>
                    <a:pt x="187" y="57"/>
                  </a:lnTo>
                  <a:lnTo>
                    <a:pt x="209" y="50"/>
                  </a:lnTo>
                  <a:lnTo>
                    <a:pt x="232" y="43"/>
                  </a:lnTo>
                  <a:lnTo>
                    <a:pt x="255" y="37"/>
                  </a:lnTo>
                  <a:lnTo>
                    <a:pt x="279" y="30"/>
                  </a:lnTo>
                  <a:lnTo>
                    <a:pt x="303" y="25"/>
                  </a:lnTo>
                  <a:lnTo>
                    <a:pt x="327" y="20"/>
                  </a:lnTo>
                  <a:lnTo>
                    <a:pt x="351" y="15"/>
                  </a:lnTo>
                  <a:lnTo>
                    <a:pt x="376" y="11"/>
                  </a:lnTo>
                  <a:lnTo>
                    <a:pt x="400" y="8"/>
                  </a:lnTo>
                  <a:lnTo>
                    <a:pt x="425" y="5"/>
                  </a:lnTo>
                  <a:lnTo>
                    <a:pt x="448" y="2"/>
                  </a:lnTo>
                  <a:lnTo>
                    <a:pt x="472" y="1"/>
                  </a:lnTo>
                  <a:lnTo>
                    <a:pt x="495" y="0"/>
                  </a:lnTo>
                  <a:lnTo>
                    <a:pt x="517" y="0"/>
                  </a:lnTo>
                  <a:lnTo>
                    <a:pt x="521" y="9"/>
                  </a:lnTo>
                  <a:lnTo>
                    <a:pt x="533" y="17"/>
                  </a:lnTo>
                  <a:lnTo>
                    <a:pt x="551" y="25"/>
                  </a:lnTo>
                  <a:lnTo>
                    <a:pt x="574" y="33"/>
                  </a:lnTo>
                  <a:lnTo>
                    <a:pt x="601" y="41"/>
                  </a:lnTo>
                  <a:lnTo>
                    <a:pt x="631" y="48"/>
                  </a:lnTo>
                  <a:lnTo>
                    <a:pt x="663" y="54"/>
                  </a:lnTo>
                  <a:lnTo>
                    <a:pt x="696" y="60"/>
                  </a:lnTo>
                  <a:lnTo>
                    <a:pt x="729" y="66"/>
                  </a:lnTo>
                  <a:lnTo>
                    <a:pt x="761" y="70"/>
                  </a:lnTo>
                  <a:lnTo>
                    <a:pt x="792" y="74"/>
                  </a:lnTo>
                  <a:lnTo>
                    <a:pt x="819" y="78"/>
                  </a:lnTo>
                  <a:lnTo>
                    <a:pt x="841" y="81"/>
                  </a:lnTo>
                  <a:lnTo>
                    <a:pt x="859" y="83"/>
                  </a:lnTo>
                  <a:lnTo>
                    <a:pt x="871" y="83"/>
                  </a:lnTo>
                  <a:lnTo>
                    <a:pt x="875" y="84"/>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59" name="Freeform 27"/>
            <p:cNvSpPr>
              <a:spLocks/>
            </p:cNvSpPr>
            <p:nvPr/>
          </p:nvSpPr>
          <p:spPr bwMode="auto">
            <a:xfrm>
              <a:off x="2458" y="2803"/>
              <a:ext cx="120" cy="61"/>
            </a:xfrm>
            <a:custGeom>
              <a:avLst/>
              <a:gdLst>
                <a:gd name="T0" fmla="*/ 97 w 120"/>
                <a:gd name="T1" fmla="*/ 15 h 61"/>
                <a:gd name="T2" fmla="*/ 107 w 120"/>
                <a:gd name="T3" fmla="*/ 20 h 61"/>
                <a:gd name="T4" fmla="*/ 114 w 120"/>
                <a:gd name="T5" fmla="*/ 25 h 61"/>
                <a:gd name="T6" fmla="*/ 118 w 120"/>
                <a:gd name="T7" fmla="*/ 31 h 61"/>
                <a:gd name="T8" fmla="*/ 119 w 120"/>
                <a:gd name="T9" fmla="*/ 38 h 61"/>
                <a:gd name="T10" fmla="*/ 117 w 120"/>
                <a:gd name="T11" fmla="*/ 44 h 61"/>
                <a:gd name="T12" fmla="*/ 114 w 120"/>
                <a:gd name="T13" fmla="*/ 50 h 61"/>
                <a:gd name="T14" fmla="*/ 109 w 120"/>
                <a:gd name="T15" fmla="*/ 53 h 61"/>
                <a:gd name="T16" fmla="*/ 104 w 120"/>
                <a:gd name="T17" fmla="*/ 55 h 61"/>
                <a:gd name="T18" fmla="*/ 101 w 120"/>
                <a:gd name="T19" fmla="*/ 56 h 61"/>
                <a:gd name="T20" fmla="*/ 94 w 120"/>
                <a:gd name="T21" fmla="*/ 57 h 61"/>
                <a:gd name="T22" fmla="*/ 83 w 120"/>
                <a:gd name="T23" fmla="*/ 59 h 61"/>
                <a:gd name="T24" fmla="*/ 69 w 120"/>
                <a:gd name="T25" fmla="*/ 60 h 61"/>
                <a:gd name="T26" fmla="*/ 54 w 120"/>
                <a:gd name="T27" fmla="*/ 59 h 61"/>
                <a:gd name="T28" fmla="*/ 37 w 120"/>
                <a:gd name="T29" fmla="*/ 55 h 61"/>
                <a:gd name="T30" fmla="*/ 20 w 120"/>
                <a:gd name="T31" fmla="*/ 48 h 61"/>
                <a:gd name="T32" fmla="*/ 6 w 120"/>
                <a:gd name="T33" fmla="*/ 36 h 61"/>
                <a:gd name="T34" fmla="*/ 1 w 120"/>
                <a:gd name="T35" fmla="*/ 28 h 61"/>
                <a:gd name="T36" fmla="*/ 0 w 120"/>
                <a:gd name="T37" fmla="*/ 21 h 61"/>
                <a:gd name="T38" fmla="*/ 3 w 120"/>
                <a:gd name="T39" fmla="*/ 13 h 61"/>
                <a:gd name="T40" fmla="*/ 8 w 120"/>
                <a:gd name="T41" fmla="*/ 7 h 61"/>
                <a:gd name="T42" fmla="*/ 15 w 120"/>
                <a:gd name="T43" fmla="*/ 3 h 61"/>
                <a:gd name="T44" fmla="*/ 22 w 120"/>
                <a:gd name="T45" fmla="*/ 0 h 61"/>
                <a:gd name="T46" fmla="*/ 30 w 120"/>
                <a:gd name="T47" fmla="*/ 2 h 61"/>
                <a:gd name="T48" fmla="*/ 38 w 120"/>
                <a:gd name="T49" fmla="*/ 7 h 61"/>
                <a:gd name="T50" fmla="*/ 39 w 120"/>
                <a:gd name="T51" fmla="*/ 8 h 61"/>
                <a:gd name="T52" fmla="*/ 42 w 120"/>
                <a:gd name="T53" fmla="*/ 11 h 61"/>
                <a:gd name="T54" fmla="*/ 49 w 120"/>
                <a:gd name="T55" fmla="*/ 15 h 61"/>
                <a:gd name="T56" fmla="*/ 55 w 120"/>
                <a:gd name="T57" fmla="*/ 17 h 61"/>
                <a:gd name="T58" fmla="*/ 65 w 120"/>
                <a:gd name="T59" fmla="*/ 21 h 61"/>
                <a:gd name="T60" fmla="*/ 75 w 120"/>
                <a:gd name="T61" fmla="*/ 21 h 61"/>
                <a:gd name="T62" fmla="*/ 86 w 120"/>
                <a:gd name="T63" fmla="*/ 20 h 61"/>
                <a:gd name="T64" fmla="*/ 97 w 120"/>
                <a:gd name="T65" fmla="*/ 15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61"/>
                <a:gd name="T101" fmla="*/ 120 w 12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61">
                  <a:moveTo>
                    <a:pt x="97" y="15"/>
                  </a:moveTo>
                  <a:lnTo>
                    <a:pt x="107" y="20"/>
                  </a:lnTo>
                  <a:lnTo>
                    <a:pt x="114" y="25"/>
                  </a:lnTo>
                  <a:lnTo>
                    <a:pt x="118" y="31"/>
                  </a:lnTo>
                  <a:lnTo>
                    <a:pt x="119" y="38"/>
                  </a:lnTo>
                  <a:lnTo>
                    <a:pt x="117" y="44"/>
                  </a:lnTo>
                  <a:lnTo>
                    <a:pt x="114" y="50"/>
                  </a:lnTo>
                  <a:lnTo>
                    <a:pt x="109" y="53"/>
                  </a:lnTo>
                  <a:lnTo>
                    <a:pt x="104" y="55"/>
                  </a:lnTo>
                  <a:lnTo>
                    <a:pt x="101" y="56"/>
                  </a:lnTo>
                  <a:lnTo>
                    <a:pt x="94" y="57"/>
                  </a:lnTo>
                  <a:lnTo>
                    <a:pt x="83" y="59"/>
                  </a:lnTo>
                  <a:lnTo>
                    <a:pt x="69" y="60"/>
                  </a:lnTo>
                  <a:lnTo>
                    <a:pt x="54" y="59"/>
                  </a:lnTo>
                  <a:lnTo>
                    <a:pt x="37" y="55"/>
                  </a:lnTo>
                  <a:lnTo>
                    <a:pt x="20" y="48"/>
                  </a:lnTo>
                  <a:lnTo>
                    <a:pt x="6" y="36"/>
                  </a:lnTo>
                  <a:lnTo>
                    <a:pt x="1" y="28"/>
                  </a:lnTo>
                  <a:lnTo>
                    <a:pt x="0" y="21"/>
                  </a:lnTo>
                  <a:lnTo>
                    <a:pt x="3" y="13"/>
                  </a:lnTo>
                  <a:lnTo>
                    <a:pt x="8" y="7"/>
                  </a:lnTo>
                  <a:lnTo>
                    <a:pt x="15" y="3"/>
                  </a:lnTo>
                  <a:lnTo>
                    <a:pt x="22" y="0"/>
                  </a:lnTo>
                  <a:lnTo>
                    <a:pt x="30" y="2"/>
                  </a:lnTo>
                  <a:lnTo>
                    <a:pt x="38" y="7"/>
                  </a:lnTo>
                  <a:lnTo>
                    <a:pt x="39" y="8"/>
                  </a:lnTo>
                  <a:lnTo>
                    <a:pt x="42" y="11"/>
                  </a:lnTo>
                  <a:lnTo>
                    <a:pt x="49" y="15"/>
                  </a:lnTo>
                  <a:lnTo>
                    <a:pt x="55" y="17"/>
                  </a:lnTo>
                  <a:lnTo>
                    <a:pt x="65" y="21"/>
                  </a:lnTo>
                  <a:lnTo>
                    <a:pt x="75" y="21"/>
                  </a:lnTo>
                  <a:lnTo>
                    <a:pt x="86" y="20"/>
                  </a:lnTo>
                  <a:lnTo>
                    <a:pt x="97" y="15"/>
                  </a:lnTo>
                </a:path>
              </a:pathLst>
            </a:custGeom>
            <a:solidFill>
              <a:srgbClr val="669999"/>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0" name="Freeform 28"/>
            <p:cNvSpPr>
              <a:spLocks/>
            </p:cNvSpPr>
            <p:nvPr/>
          </p:nvSpPr>
          <p:spPr bwMode="auto">
            <a:xfrm>
              <a:off x="2448" y="2803"/>
              <a:ext cx="130" cy="71"/>
            </a:xfrm>
            <a:custGeom>
              <a:avLst/>
              <a:gdLst>
                <a:gd name="T0" fmla="*/ 105 w 130"/>
                <a:gd name="T1" fmla="*/ 18 h 71"/>
                <a:gd name="T2" fmla="*/ 105 w 130"/>
                <a:gd name="T3" fmla="*/ 18 h 71"/>
                <a:gd name="T4" fmla="*/ 116 w 130"/>
                <a:gd name="T5" fmla="*/ 23 h 71"/>
                <a:gd name="T6" fmla="*/ 124 w 130"/>
                <a:gd name="T7" fmla="*/ 29 h 71"/>
                <a:gd name="T8" fmla="*/ 128 w 130"/>
                <a:gd name="T9" fmla="*/ 36 h 71"/>
                <a:gd name="T10" fmla="*/ 129 w 130"/>
                <a:gd name="T11" fmla="*/ 44 h 71"/>
                <a:gd name="T12" fmla="*/ 127 w 130"/>
                <a:gd name="T13" fmla="*/ 51 h 71"/>
                <a:gd name="T14" fmla="*/ 124 w 130"/>
                <a:gd name="T15" fmla="*/ 58 h 71"/>
                <a:gd name="T16" fmla="*/ 118 w 130"/>
                <a:gd name="T17" fmla="*/ 62 h 71"/>
                <a:gd name="T18" fmla="*/ 113 w 130"/>
                <a:gd name="T19" fmla="*/ 64 h 71"/>
                <a:gd name="T20" fmla="*/ 110 w 130"/>
                <a:gd name="T21" fmla="*/ 65 h 71"/>
                <a:gd name="T22" fmla="*/ 102 w 130"/>
                <a:gd name="T23" fmla="*/ 67 h 71"/>
                <a:gd name="T24" fmla="*/ 90 w 130"/>
                <a:gd name="T25" fmla="*/ 69 h 71"/>
                <a:gd name="T26" fmla="*/ 75 w 130"/>
                <a:gd name="T27" fmla="*/ 70 h 71"/>
                <a:gd name="T28" fmla="*/ 58 w 130"/>
                <a:gd name="T29" fmla="*/ 69 h 71"/>
                <a:gd name="T30" fmla="*/ 40 w 130"/>
                <a:gd name="T31" fmla="*/ 64 h 71"/>
                <a:gd name="T32" fmla="*/ 22 w 130"/>
                <a:gd name="T33" fmla="*/ 56 h 71"/>
                <a:gd name="T34" fmla="*/ 6 w 130"/>
                <a:gd name="T35" fmla="*/ 42 h 71"/>
                <a:gd name="T36" fmla="*/ 1 w 130"/>
                <a:gd name="T37" fmla="*/ 33 h 71"/>
                <a:gd name="T38" fmla="*/ 0 w 130"/>
                <a:gd name="T39" fmla="*/ 24 h 71"/>
                <a:gd name="T40" fmla="*/ 3 w 130"/>
                <a:gd name="T41" fmla="*/ 15 h 71"/>
                <a:gd name="T42" fmla="*/ 9 w 130"/>
                <a:gd name="T43" fmla="*/ 8 h 71"/>
                <a:gd name="T44" fmla="*/ 16 w 130"/>
                <a:gd name="T45" fmla="*/ 3 h 71"/>
                <a:gd name="T46" fmla="*/ 24 w 130"/>
                <a:gd name="T47" fmla="*/ 0 h 71"/>
                <a:gd name="T48" fmla="*/ 33 w 130"/>
                <a:gd name="T49" fmla="*/ 2 h 71"/>
                <a:gd name="T50" fmla="*/ 41 w 130"/>
                <a:gd name="T51" fmla="*/ 8 h 71"/>
                <a:gd name="T52" fmla="*/ 42 w 130"/>
                <a:gd name="T53" fmla="*/ 9 h 71"/>
                <a:gd name="T54" fmla="*/ 46 w 130"/>
                <a:gd name="T55" fmla="*/ 13 h 71"/>
                <a:gd name="T56" fmla="*/ 53 w 130"/>
                <a:gd name="T57" fmla="*/ 17 h 71"/>
                <a:gd name="T58" fmla="*/ 60 w 130"/>
                <a:gd name="T59" fmla="*/ 20 h 71"/>
                <a:gd name="T60" fmla="*/ 70 w 130"/>
                <a:gd name="T61" fmla="*/ 24 h 71"/>
                <a:gd name="T62" fmla="*/ 81 w 130"/>
                <a:gd name="T63" fmla="*/ 25 h 71"/>
                <a:gd name="T64" fmla="*/ 93 w 130"/>
                <a:gd name="T65" fmla="*/ 23 h 71"/>
                <a:gd name="T66" fmla="*/ 105 w 130"/>
                <a:gd name="T67" fmla="*/ 18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0"/>
                <a:gd name="T103" fmla="*/ 0 h 71"/>
                <a:gd name="T104" fmla="*/ 130 w 13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0" h="71">
                  <a:moveTo>
                    <a:pt x="105" y="18"/>
                  </a:moveTo>
                  <a:lnTo>
                    <a:pt x="105" y="18"/>
                  </a:lnTo>
                  <a:lnTo>
                    <a:pt x="116" y="23"/>
                  </a:lnTo>
                  <a:lnTo>
                    <a:pt x="124" y="29"/>
                  </a:lnTo>
                  <a:lnTo>
                    <a:pt x="128" y="36"/>
                  </a:lnTo>
                  <a:lnTo>
                    <a:pt x="129" y="44"/>
                  </a:lnTo>
                  <a:lnTo>
                    <a:pt x="127" y="51"/>
                  </a:lnTo>
                  <a:lnTo>
                    <a:pt x="124" y="58"/>
                  </a:lnTo>
                  <a:lnTo>
                    <a:pt x="118" y="62"/>
                  </a:lnTo>
                  <a:lnTo>
                    <a:pt x="113" y="64"/>
                  </a:lnTo>
                  <a:lnTo>
                    <a:pt x="110" y="65"/>
                  </a:lnTo>
                  <a:lnTo>
                    <a:pt x="102" y="67"/>
                  </a:lnTo>
                  <a:lnTo>
                    <a:pt x="90" y="69"/>
                  </a:lnTo>
                  <a:lnTo>
                    <a:pt x="75" y="70"/>
                  </a:lnTo>
                  <a:lnTo>
                    <a:pt x="58" y="69"/>
                  </a:lnTo>
                  <a:lnTo>
                    <a:pt x="40" y="64"/>
                  </a:lnTo>
                  <a:lnTo>
                    <a:pt x="22" y="56"/>
                  </a:lnTo>
                  <a:lnTo>
                    <a:pt x="6" y="42"/>
                  </a:lnTo>
                  <a:lnTo>
                    <a:pt x="1" y="33"/>
                  </a:lnTo>
                  <a:lnTo>
                    <a:pt x="0" y="24"/>
                  </a:lnTo>
                  <a:lnTo>
                    <a:pt x="3" y="15"/>
                  </a:lnTo>
                  <a:lnTo>
                    <a:pt x="9" y="8"/>
                  </a:lnTo>
                  <a:lnTo>
                    <a:pt x="16" y="3"/>
                  </a:lnTo>
                  <a:lnTo>
                    <a:pt x="24" y="0"/>
                  </a:lnTo>
                  <a:lnTo>
                    <a:pt x="33" y="2"/>
                  </a:lnTo>
                  <a:lnTo>
                    <a:pt x="41" y="8"/>
                  </a:lnTo>
                  <a:lnTo>
                    <a:pt x="42" y="9"/>
                  </a:lnTo>
                  <a:lnTo>
                    <a:pt x="46" y="13"/>
                  </a:lnTo>
                  <a:lnTo>
                    <a:pt x="53" y="17"/>
                  </a:lnTo>
                  <a:lnTo>
                    <a:pt x="60" y="20"/>
                  </a:lnTo>
                  <a:lnTo>
                    <a:pt x="70" y="24"/>
                  </a:lnTo>
                  <a:lnTo>
                    <a:pt x="81" y="25"/>
                  </a:lnTo>
                  <a:lnTo>
                    <a:pt x="93" y="23"/>
                  </a:lnTo>
                  <a:lnTo>
                    <a:pt x="105" y="18"/>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1" name="Freeform 29"/>
            <p:cNvSpPr>
              <a:spLocks/>
            </p:cNvSpPr>
            <p:nvPr/>
          </p:nvSpPr>
          <p:spPr bwMode="auto">
            <a:xfrm>
              <a:off x="2030" y="2740"/>
              <a:ext cx="114" cy="97"/>
            </a:xfrm>
            <a:custGeom>
              <a:avLst/>
              <a:gdLst>
                <a:gd name="T0" fmla="*/ 113 w 114"/>
                <a:gd name="T1" fmla="*/ 94 h 97"/>
                <a:gd name="T2" fmla="*/ 111 w 114"/>
                <a:gd name="T3" fmla="*/ 94 h 97"/>
                <a:gd name="T4" fmla="*/ 108 w 114"/>
                <a:gd name="T5" fmla="*/ 95 h 97"/>
                <a:gd name="T6" fmla="*/ 103 w 114"/>
                <a:gd name="T7" fmla="*/ 95 h 97"/>
                <a:gd name="T8" fmla="*/ 96 w 114"/>
                <a:gd name="T9" fmla="*/ 95 h 97"/>
                <a:gd name="T10" fmla="*/ 88 w 114"/>
                <a:gd name="T11" fmla="*/ 95 h 97"/>
                <a:gd name="T12" fmla="*/ 80 w 114"/>
                <a:gd name="T13" fmla="*/ 96 h 97"/>
                <a:gd name="T14" fmla="*/ 70 w 114"/>
                <a:gd name="T15" fmla="*/ 96 h 97"/>
                <a:gd name="T16" fmla="*/ 60 w 114"/>
                <a:gd name="T17" fmla="*/ 96 h 97"/>
                <a:gd name="T18" fmla="*/ 50 w 114"/>
                <a:gd name="T19" fmla="*/ 96 h 97"/>
                <a:gd name="T20" fmla="*/ 40 w 114"/>
                <a:gd name="T21" fmla="*/ 95 h 97"/>
                <a:gd name="T22" fmla="*/ 30 w 114"/>
                <a:gd name="T23" fmla="*/ 94 h 97"/>
                <a:gd name="T24" fmla="*/ 22 w 114"/>
                <a:gd name="T25" fmla="*/ 93 h 97"/>
                <a:gd name="T26" fmla="*/ 15 w 114"/>
                <a:gd name="T27" fmla="*/ 91 h 97"/>
                <a:gd name="T28" fmla="*/ 8 w 114"/>
                <a:gd name="T29" fmla="*/ 89 h 97"/>
                <a:gd name="T30" fmla="*/ 3 w 114"/>
                <a:gd name="T31" fmla="*/ 86 h 97"/>
                <a:gd name="T32" fmla="*/ 0 w 114"/>
                <a:gd name="T33" fmla="*/ 82 h 97"/>
                <a:gd name="T34" fmla="*/ 0 w 114"/>
                <a:gd name="T35" fmla="*/ 73 h 97"/>
                <a:gd name="T36" fmla="*/ 4 w 114"/>
                <a:gd name="T37" fmla="*/ 63 h 97"/>
                <a:gd name="T38" fmla="*/ 11 w 114"/>
                <a:gd name="T39" fmla="*/ 53 h 97"/>
                <a:gd name="T40" fmla="*/ 21 w 114"/>
                <a:gd name="T41" fmla="*/ 42 h 97"/>
                <a:gd name="T42" fmla="*/ 33 w 114"/>
                <a:gd name="T43" fmla="*/ 31 h 97"/>
                <a:gd name="T44" fmla="*/ 45 w 114"/>
                <a:gd name="T45" fmla="*/ 19 h 97"/>
                <a:gd name="T46" fmla="*/ 58 w 114"/>
                <a:gd name="T47" fmla="*/ 9 h 97"/>
                <a:gd name="T48" fmla="*/ 68 w 114"/>
                <a:gd name="T49" fmla="*/ 0 h 97"/>
                <a:gd name="T50" fmla="*/ 79 w 114"/>
                <a:gd name="T51" fmla="*/ 11 h 97"/>
                <a:gd name="T52" fmla="*/ 88 w 114"/>
                <a:gd name="T53" fmla="*/ 22 h 97"/>
                <a:gd name="T54" fmla="*/ 96 w 114"/>
                <a:gd name="T55" fmla="*/ 33 h 97"/>
                <a:gd name="T56" fmla="*/ 103 w 114"/>
                <a:gd name="T57" fmla="*/ 44 h 97"/>
                <a:gd name="T58" fmla="*/ 107 w 114"/>
                <a:gd name="T59" fmla="*/ 56 h 97"/>
                <a:gd name="T60" fmla="*/ 110 w 114"/>
                <a:gd name="T61" fmla="*/ 69 h 97"/>
                <a:gd name="T62" fmla="*/ 112 w 114"/>
                <a:gd name="T63" fmla="*/ 82 h 97"/>
                <a:gd name="T64" fmla="*/ 113 w 114"/>
                <a:gd name="T65" fmla="*/ 94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7"/>
                <a:gd name="T101" fmla="*/ 114 w 114"/>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7">
                  <a:moveTo>
                    <a:pt x="113" y="94"/>
                  </a:moveTo>
                  <a:lnTo>
                    <a:pt x="111" y="94"/>
                  </a:lnTo>
                  <a:lnTo>
                    <a:pt x="108" y="95"/>
                  </a:lnTo>
                  <a:lnTo>
                    <a:pt x="103" y="95"/>
                  </a:lnTo>
                  <a:lnTo>
                    <a:pt x="96" y="95"/>
                  </a:lnTo>
                  <a:lnTo>
                    <a:pt x="88" y="95"/>
                  </a:lnTo>
                  <a:lnTo>
                    <a:pt x="80" y="96"/>
                  </a:lnTo>
                  <a:lnTo>
                    <a:pt x="70" y="96"/>
                  </a:lnTo>
                  <a:lnTo>
                    <a:pt x="60" y="96"/>
                  </a:lnTo>
                  <a:lnTo>
                    <a:pt x="50" y="96"/>
                  </a:lnTo>
                  <a:lnTo>
                    <a:pt x="40" y="95"/>
                  </a:lnTo>
                  <a:lnTo>
                    <a:pt x="30" y="94"/>
                  </a:lnTo>
                  <a:lnTo>
                    <a:pt x="22" y="93"/>
                  </a:lnTo>
                  <a:lnTo>
                    <a:pt x="15" y="91"/>
                  </a:lnTo>
                  <a:lnTo>
                    <a:pt x="8" y="89"/>
                  </a:lnTo>
                  <a:lnTo>
                    <a:pt x="3" y="86"/>
                  </a:lnTo>
                  <a:lnTo>
                    <a:pt x="0" y="82"/>
                  </a:lnTo>
                  <a:lnTo>
                    <a:pt x="0" y="73"/>
                  </a:lnTo>
                  <a:lnTo>
                    <a:pt x="4" y="63"/>
                  </a:lnTo>
                  <a:lnTo>
                    <a:pt x="11" y="53"/>
                  </a:lnTo>
                  <a:lnTo>
                    <a:pt x="21" y="42"/>
                  </a:lnTo>
                  <a:lnTo>
                    <a:pt x="33" y="31"/>
                  </a:lnTo>
                  <a:lnTo>
                    <a:pt x="45" y="19"/>
                  </a:lnTo>
                  <a:lnTo>
                    <a:pt x="58" y="9"/>
                  </a:lnTo>
                  <a:lnTo>
                    <a:pt x="68" y="0"/>
                  </a:lnTo>
                  <a:lnTo>
                    <a:pt x="79" y="11"/>
                  </a:lnTo>
                  <a:lnTo>
                    <a:pt x="88" y="22"/>
                  </a:lnTo>
                  <a:lnTo>
                    <a:pt x="96" y="33"/>
                  </a:lnTo>
                  <a:lnTo>
                    <a:pt x="103" y="44"/>
                  </a:lnTo>
                  <a:lnTo>
                    <a:pt x="107" y="56"/>
                  </a:lnTo>
                  <a:lnTo>
                    <a:pt x="110" y="69"/>
                  </a:lnTo>
                  <a:lnTo>
                    <a:pt x="112" y="82"/>
                  </a:lnTo>
                  <a:lnTo>
                    <a:pt x="113" y="94"/>
                  </a:lnTo>
                </a:path>
              </a:pathLst>
            </a:custGeom>
            <a:solidFill>
              <a:srgbClr val="FFFFFF"/>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2" name="Freeform 30"/>
            <p:cNvSpPr>
              <a:spLocks/>
            </p:cNvSpPr>
            <p:nvPr/>
          </p:nvSpPr>
          <p:spPr bwMode="auto">
            <a:xfrm>
              <a:off x="2020" y="2740"/>
              <a:ext cx="124" cy="107"/>
            </a:xfrm>
            <a:custGeom>
              <a:avLst/>
              <a:gdLst>
                <a:gd name="T0" fmla="*/ 123 w 124"/>
                <a:gd name="T1" fmla="*/ 104 h 107"/>
                <a:gd name="T2" fmla="*/ 123 w 124"/>
                <a:gd name="T3" fmla="*/ 104 h 107"/>
                <a:gd name="T4" fmla="*/ 121 w 124"/>
                <a:gd name="T5" fmla="*/ 104 h 107"/>
                <a:gd name="T6" fmla="*/ 118 w 124"/>
                <a:gd name="T7" fmla="*/ 105 h 107"/>
                <a:gd name="T8" fmla="*/ 112 w 124"/>
                <a:gd name="T9" fmla="*/ 105 h 107"/>
                <a:gd name="T10" fmla="*/ 105 w 124"/>
                <a:gd name="T11" fmla="*/ 105 h 107"/>
                <a:gd name="T12" fmla="*/ 96 w 124"/>
                <a:gd name="T13" fmla="*/ 105 h 107"/>
                <a:gd name="T14" fmla="*/ 87 w 124"/>
                <a:gd name="T15" fmla="*/ 106 h 107"/>
                <a:gd name="T16" fmla="*/ 76 w 124"/>
                <a:gd name="T17" fmla="*/ 106 h 107"/>
                <a:gd name="T18" fmla="*/ 65 w 124"/>
                <a:gd name="T19" fmla="*/ 106 h 107"/>
                <a:gd name="T20" fmla="*/ 54 w 124"/>
                <a:gd name="T21" fmla="*/ 106 h 107"/>
                <a:gd name="T22" fmla="*/ 43 w 124"/>
                <a:gd name="T23" fmla="*/ 105 h 107"/>
                <a:gd name="T24" fmla="*/ 33 w 124"/>
                <a:gd name="T25" fmla="*/ 104 h 107"/>
                <a:gd name="T26" fmla="*/ 24 w 124"/>
                <a:gd name="T27" fmla="*/ 103 h 107"/>
                <a:gd name="T28" fmla="*/ 16 w 124"/>
                <a:gd name="T29" fmla="*/ 101 h 107"/>
                <a:gd name="T30" fmla="*/ 9 w 124"/>
                <a:gd name="T31" fmla="*/ 98 h 107"/>
                <a:gd name="T32" fmla="*/ 3 w 124"/>
                <a:gd name="T33" fmla="*/ 95 h 107"/>
                <a:gd name="T34" fmla="*/ 0 w 124"/>
                <a:gd name="T35" fmla="*/ 91 h 107"/>
                <a:gd name="T36" fmla="*/ 0 w 124"/>
                <a:gd name="T37" fmla="*/ 81 h 107"/>
                <a:gd name="T38" fmla="*/ 4 w 124"/>
                <a:gd name="T39" fmla="*/ 70 h 107"/>
                <a:gd name="T40" fmla="*/ 12 w 124"/>
                <a:gd name="T41" fmla="*/ 58 h 107"/>
                <a:gd name="T42" fmla="*/ 23 w 124"/>
                <a:gd name="T43" fmla="*/ 46 h 107"/>
                <a:gd name="T44" fmla="*/ 36 w 124"/>
                <a:gd name="T45" fmla="*/ 34 h 107"/>
                <a:gd name="T46" fmla="*/ 49 w 124"/>
                <a:gd name="T47" fmla="*/ 21 h 107"/>
                <a:gd name="T48" fmla="*/ 63 w 124"/>
                <a:gd name="T49" fmla="*/ 10 h 107"/>
                <a:gd name="T50" fmla="*/ 74 w 124"/>
                <a:gd name="T51" fmla="*/ 0 h 107"/>
                <a:gd name="T52" fmla="*/ 86 w 124"/>
                <a:gd name="T53" fmla="*/ 12 h 107"/>
                <a:gd name="T54" fmla="*/ 96 w 124"/>
                <a:gd name="T55" fmla="*/ 24 h 107"/>
                <a:gd name="T56" fmla="*/ 105 w 124"/>
                <a:gd name="T57" fmla="*/ 36 h 107"/>
                <a:gd name="T58" fmla="*/ 112 w 124"/>
                <a:gd name="T59" fmla="*/ 49 h 107"/>
                <a:gd name="T60" fmla="*/ 117 w 124"/>
                <a:gd name="T61" fmla="*/ 62 h 107"/>
                <a:gd name="T62" fmla="*/ 120 w 124"/>
                <a:gd name="T63" fmla="*/ 76 h 107"/>
                <a:gd name="T64" fmla="*/ 122 w 124"/>
                <a:gd name="T65" fmla="*/ 90 h 107"/>
                <a:gd name="T66" fmla="*/ 123 w 124"/>
                <a:gd name="T67" fmla="*/ 104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107"/>
                <a:gd name="T104" fmla="*/ 124 w 124"/>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107">
                  <a:moveTo>
                    <a:pt x="123" y="104"/>
                  </a:moveTo>
                  <a:lnTo>
                    <a:pt x="123" y="104"/>
                  </a:lnTo>
                  <a:lnTo>
                    <a:pt x="121" y="104"/>
                  </a:lnTo>
                  <a:lnTo>
                    <a:pt x="118" y="105"/>
                  </a:lnTo>
                  <a:lnTo>
                    <a:pt x="112" y="105"/>
                  </a:lnTo>
                  <a:lnTo>
                    <a:pt x="105" y="105"/>
                  </a:lnTo>
                  <a:lnTo>
                    <a:pt x="96" y="105"/>
                  </a:lnTo>
                  <a:lnTo>
                    <a:pt x="87" y="106"/>
                  </a:lnTo>
                  <a:lnTo>
                    <a:pt x="76" y="106"/>
                  </a:lnTo>
                  <a:lnTo>
                    <a:pt x="65" y="106"/>
                  </a:lnTo>
                  <a:lnTo>
                    <a:pt x="54" y="106"/>
                  </a:lnTo>
                  <a:lnTo>
                    <a:pt x="43" y="105"/>
                  </a:lnTo>
                  <a:lnTo>
                    <a:pt x="33" y="104"/>
                  </a:lnTo>
                  <a:lnTo>
                    <a:pt x="24" y="103"/>
                  </a:lnTo>
                  <a:lnTo>
                    <a:pt x="16" y="101"/>
                  </a:lnTo>
                  <a:lnTo>
                    <a:pt x="9" y="98"/>
                  </a:lnTo>
                  <a:lnTo>
                    <a:pt x="3" y="95"/>
                  </a:lnTo>
                  <a:lnTo>
                    <a:pt x="0" y="91"/>
                  </a:lnTo>
                  <a:lnTo>
                    <a:pt x="0" y="81"/>
                  </a:lnTo>
                  <a:lnTo>
                    <a:pt x="4" y="70"/>
                  </a:lnTo>
                  <a:lnTo>
                    <a:pt x="12" y="58"/>
                  </a:lnTo>
                  <a:lnTo>
                    <a:pt x="23" y="46"/>
                  </a:lnTo>
                  <a:lnTo>
                    <a:pt x="36" y="34"/>
                  </a:lnTo>
                  <a:lnTo>
                    <a:pt x="49" y="21"/>
                  </a:lnTo>
                  <a:lnTo>
                    <a:pt x="63" y="10"/>
                  </a:lnTo>
                  <a:lnTo>
                    <a:pt x="74" y="0"/>
                  </a:lnTo>
                  <a:lnTo>
                    <a:pt x="86" y="12"/>
                  </a:lnTo>
                  <a:lnTo>
                    <a:pt x="96" y="24"/>
                  </a:lnTo>
                  <a:lnTo>
                    <a:pt x="105" y="36"/>
                  </a:lnTo>
                  <a:lnTo>
                    <a:pt x="112" y="49"/>
                  </a:lnTo>
                  <a:lnTo>
                    <a:pt x="117" y="62"/>
                  </a:lnTo>
                  <a:lnTo>
                    <a:pt x="120" y="76"/>
                  </a:lnTo>
                  <a:lnTo>
                    <a:pt x="122" y="90"/>
                  </a:lnTo>
                  <a:lnTo>
                    <a:pt x="123" y="104"/>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3" name="Freeform 31"/>
            <p:cNvSpPr>
              <a:spLocks/>
            </p:cNvSpPr>
            <p:nvPr/>
          </p:nvSpPr>
          <p:spPr bwMode="auto">
            <a:xfrm>
              <a:off x="2030" y="2741"/>
              <a:ext cx="105" cy="82"/>
            </a:xfrm>
            <a:custGeom>
              <a:avLst/>
              <a:gdLst>
                <a:gd name="T0" fmla="*/ 104 w 105"/>
                <a:gd name="T1" fmla="*/ 51 h 82"/>
                <a:gd name="T2" fmla="*/ 99 w 105"/>
                <a:gd name="T3" fmla="*/ 53 h 82"/>
                <a:gd name="T4" fmla="*/ 93 w 105"/>
                <a:gd name="T5" fmla="*/ 57 h 82"/>
                <a:gd name="T6" fmla="*/ 86 w 105"/>
                <a:gd name="T7" fmla="*/ 59 h 82"/>
                <a:gd name="T8" fmla="*/ 78 w 105"/>
                <a:gd name="T9" fmla="*/ 62 h 82"/>
                <a:gd name="T10" fmla="*/ 71 w 105"/>
                <a:gd name="T11" fmla="*/ 65 h 82"/>
                <a:gd name="T12" fmla="*/ 63 w 105"/>
                <a:gd name="T13" fmla="*/ 67 h 82"/>
                <a:gd name="T14" fmla="*/ 55 w 105"/>
                <a:gd name="T15" fmla="*/ 69 h 82"/>
                <a:gd name="T16" fmla="*/ 47 w 105"/>
                <a:gd name="T17" fmla="*/ 72 h 82"/>
                <a:gd name="T18" fmla="*/ 38 w 105"/>
                <a:gd name="T19" fmla="*/ 74 h 82"/>
                <a:gd name="T20" fmla="*/ 31 w 105"/>
                <a:gd name="T21" fmla="*/ 76 h 82"/>
                <a:gd name="T22" fmla="*/ 24 w 105"/>
                <a:gd name="T23" fmla="*/ 77 h 82"/>
                <a:gd name="T24" fmla="*/ 16 w 105"/>
                <a:gd name="T25" fmla="*/ 79 h 82"/>
                <a:gd name="T26" fmla="*/ 11 w 105"/>
                <a:gd name="T27" fmla="*/ 79 h 82"/>
                <a:gd name="T28" fmla="*/ 6 w 105"/>
                <a:gd name="T29" fmla="*/ 80 h 82"/>
                <a:gd name="T30" fmla="*/ 3 w 105"/>
                <a:gd name="T31" fmla="*/ 81 h 82"/>
                <a:gd name="T32" fmla="*/ 0 w 105"/>
                <a:gd name="T33" fmla="*/ 80 h 82"/>
                <a:gd name="T34" fmla="*/ 0 w 105"/>
                <a:gd name="T35" fmla="*/ 69 h 82"/>
                <a:gd name="T36" fmla="*/ 5 w 105"/>
                <a:gd name="T37" fmla="*/ 59 h 82"/>
                <a:gd name="T38" fmla="*/ 12 w 105"/>
                <a:gd name="T39" fmla="*/ 49 h 82"/>
                <a:gd name="T40" fmla="*/ 22 w 105"/>
                <a:gd name="T41" fmla="*/ 38 h 82"/>
                <a:gd name="T42" fmla="*/ 33 w 105"/>
                <a:gd name="T43" fmla="*/ 28 h 82"/>
                <a:gd name="T44" fmla="*/ 45 w 105"/>
                <a:gd name="T45" fmla="*/ 19 h 82"/>
                <a:gd name="T46" fmla="*/ 56 w 105"/>
                <a:gd name="T47" fmla="*/ 10 h 82"/>
                <a:gd name="T48" fmla="*/ 64 w 105"/>
                <a:gd name="T49" fmla="*/ 2 h 82"/>
                <a:gd name="T50" fmla="*/ 69 w 105"/>
                <a:gd name="T51" fmla="*/ 0 h 82"/>
                <a:gd name="T52" fmla="*/ 76 w 105"/>
                <a:gd name="T53" fmla="*/ 4 h 82"/>
                <a:gd name="T54" fmla="*/ 83 w 105"/>
                <a:gd name="T55" fmla="*/ 11 h 82"/>
                <a:gd name="T56" fmla="*/ 90 w 105"/>
                <a:gd name="T57" fmla="*/ 20 h 82"/>
                <a:gd name="T58" fmla="*/ 97 w 105"/>
                <a:gd name="T59" fmla="*/ 30 h 82"/>
                <a:gd name="T60" fmla="*/ 102 w 105"/>
                <a:gd name="T61" fmla="*/ 40 h 82"/>
                <a:gd name="T62" fmla="*/ 104 w 105"/>
                <a:gd name="T63" fmla="*/ 47 h 82"/>
                <a:gd name="T64" fmla="*/ 104 w 105"/>
                <a:gd name="T65" fmla="*/ 5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82"/>
                <a:gd name="T101" fmla="*/ 105 w 105"/>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82">
                  <a:moveTo>
                    <a:pt x="104" y="51"/>
                  </a:moveTo>
                  <a:lnTo>
                    <a:pt x="99" y="53"/>
                  </a:lnTo>
                  <a:lnTo>
                    <a:pt x="93" y="57"/>
                  </a:lnTo>
                  <a:lnTo>
                    <a:pt x="86" y="59"/>
                  </a:lnTo>
                  <a:lnTo>
                    <a:pt x="78" y="62"/>
                  </a:lnTo>
                  <a:lnTo>
                    <a:pt x="71" y="65"/>
                  </a:lnTo>
                  <a:lnTo>
                    <a:pt x="63" y="67"/>
                  </a:lnTo>
                  <a:lnTo>
                    <a:pt x="55" y="69"/>
                  </a:lnTo>
                  <a:lnTo>
                    <a:pt x="47" y="72"/>
                  </a:lnTo>
                  <a:lnTo>
                    <a:pt x="38" y="74"/>
                  </a:lnTo>
                  <a:lnTo>
                    <a:pt x="31" y="76"/>
                  </a:lnTo>
                  <a:lnTo>
                    <a:pt x="24" y="77"/>
                  </a:lnTo>
                  <a:lnTo>
                    <a:pt x="16" y="79"/>
                  </a:lnTo>
                  <a:lnTo>
                    <a:pt x="11" y="79"/>
                  </a:lnTo>
                  <a:lnTo>
                    <a:pt x="6" y="80"/>
                  </a:lnTo>
                  <a:lnTo>
                    <a:pt x="3" y="81"/>
                  </a:lnTo>
                  <a:lnTo>
                    <a:pt x="0" y="80"/>
                  </a:lnTo>
                  <a:lnTo>
                    <a:pt x="0" y="69"/>
                  </a:lnTo>
                  <a:lnTo>
                    <a:pt x="5" y="59"/>
                  </a:lnTo>
                  <a:lnTo>
                    <a:pt x="12" y="49"/>
                  </a:lnTo>
                  <a:lnTo>
                    <a:pt x="22" y="38"/>
                  </a:lnTo>
                  <a:lnTo>
                    <a:pt x="33" y="28"/>
                  </a:lnTo>
                  <a:lnTo>
                    <a:pt x="45" y="19"/>
                  </a:lnTo>
                  <a:lnTo>
                    <a:pt x="56" y="10"/>
                  </a:lnTo>
                  <a:lnTo>
                    <a:pt x="64" y="2"/>
                  </a:lnTo>
                  <a:lnTo>
                    <a:pt x="69" y="0"/>
                  </a:lnTo>
                  <a:lnTo>
                    <a:pt x="76" y="4"/>
                  </a:lnTo>
                  <a:lnTo>
                    <a:pt x="83" y="11"/>
                  </a:lnTo>
                  <a:lnTo>
                    <a:pt x="90" y="20"/>
                  </a:lnTo>
                  <a:lnTo>
                    <a:pt x="97" y="30"/>
                  </a:lnTo>
                  <a:lnTo>
                    <a:pt x="102" y="40"/>
                  </a:lnTo>
                  <a:lnTo>
                    <a:pt x="104" y="47"/>
                  </a:lnTo>
                  <a:lnTo>
                    <a:pt x="104" y="51"/>
                  </a:lnTo>
                </a:path>
              </a:pathLst>
            </a:custGeom>
            <a:solidFill>
              <a:srgbClr val="00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4" name="Freeform 32"/>
            <p:cNvSpPr>
              <a:spLocks/>
            </p:cNvSpPr>
            <p:nvPr/>
          </p:nvSpPr>
          <p:spPr bwMode="auto">
            <a:xfrm>
              <a:off x="2020" y="2741"/>
              <a:ext cx="115" cy="92"/>
            </a:xfrm>
            <a:custGeom>
              <a:avLst/>
              <a:gdLst>
                <a:gd name="T0" fmla="*/ 114 w 115"/>
                <a:gd name="T1" fmla="*/ 57 h 92"/>
                <a:gd name="T2" fmla="*/ 114 w 115"/>
                <a:gd name="T3" fmla="*/ 57 h 92"/>
                <a:gd name="T4" fmla="*/ 108 w 115"/>
                <a:gd name="T5" fmla="*/ 60 h 92"/>
                <a:gd name="T6" fmla="*/ 102 w 115"/>
                <a:gd name="T7" fmla="*/ 64 h 92"/>
                <a:gd name="T8" fmla="*/ 94 w 115"/>
                <a:gd name="T9" fmla="*/ 66 h 92"/>
                <a:gd name="T10" fmla="*/ 86 w 115"/>
                <a:gd name="T11" fmla="*/ 70 h 92"/>
                <a:gd name="T12" fmla="*/ 78 w 115"/>
                <a:gd name="T13" fmla="*/ 73 h 92"/>
                <a:gd name="T14" fmla="*/ 69 w 115"/>
                <a:gd name="T15" fmla="*/ 75 h 92"/>
                <a:gd name="T16" fmla="*/ 60 w 115"/>
                <a:gd name="T17" fmla="*/ 78 h 92"/>
                <a:gd name="T18" fmla="*/ 51 w 115"/>
                <a:gd name="T19" fmla="*/ 81 h 92"/>
                <a:gd name="T20" fmla="*/ 42 w 115"/>
                <a:gd name="T21" fmla="*/ 83 h 92"/>
                <a:gd name="T22" fmla="*/ 34 w 115"/>
                <a:gd name="T23" fmla="*/ 85 h 92"/>
                <a:gd name="T24" fmla="*/ 26 w 115"/>
                <a:gd name="T25" fmla="*/ 87 h 92"/>
                <a:gd name="T26" fmla="*/ 18 w 115"/>
                <a:gd name="T27" fmla="*/ 89 h 92"/>
                <a:gd name="T28" fmla="*/ 12 w 115"/>
                <a:gd name="T29" fmla="*/ 89 h 92"/>
                <a:gd name="T30" fmla="*/ 7 w 115"/>
                <a:gd name="T31" fmla="*/ 90 h 92"/>
                <a:gd name="T32" fmla="*/ 3 w 115"/>
                <a:gd name="T33" fmla="*/ 91 h 92"/>
                <a:gd name="T34" fmla="*/ 0 w 115"/>
                <a:gd name="T35" fmla="*/ 90 h 92"/>
                <a:gd name="T36" fmla="*/ 0 w 115"/>
                <a:gd name="T37" fmla="*/ 78 h 92"/>
                <a:gd name="T38" fmla="*/ 5 w 115"/>
                <a:gd name="T39" fmla="*/ 66 h 92"/>
                <a:gd name="T40" fmla="*/ 13 w 115"/>
                <a:gd name="T41" fmla="*/ 55 h 92"/>
                <a:gd name="T42" fmla="*/ 24 w 115"/>
                <a:gd name="T43" fmla="*/ 43 h 92"/>
                <a:gd name="T44" fmla="*/ 36 w 115"/>
                <a:gd name="T45" fmla="*/ 32 h 92"/>
                <a:gd name="T46" fmla="*/ 49 w 115"/>
                <a:gd name="T47" fmla="*/ 21 h 92"/>
                <a:gd name="T48" fmla="*/ 61 w 115"/>
                <a:gd name="T49" fmla="*/ 11 h 92"/>
                <a:gd name="T50" fmla="*/ 70 w 115"/>
                <a:gd name="T51" fmla="*/ 2 h 92"/>
                <a:gd name="T52" fmla="*/ 76 w 115"/>
                <a:gd name="T53" fmla="*/ 0 h 92"/>
                <a:gd name="T54" fmla="*/ 83 w 115"/>
                <a:gd name="T55" fmla="*/ 4 h 92"/>
                <a:gd name="T56" fmla="*/ 91 w 115"/>
                <a:gd name="T57" fmla="*/ 12 h 92"/>
                <a:gd name="T58" fmla="*/ 99 w 115"/>
                <a:gd name="T59" fmla="*/ 23 h 92"/>
                <a:gd name="T60" fmla="*/ 106 w 115"/>
                <a:gd name="T61" fmla="*/ 34 h 92"/>
                <a:gd name="T62" fmla="*/ 112 w 115"/>
                <a:gd name="T63" fmla="*/ 45 h 92"/>
                <a:gd name="T64" fmla="*/ 114 w 115"/>
                <a:gd name="T65" fmla="*/ 53 h 92"/>
                <a:gd name="T66" fmla="*/ 114 w 115"/>
                <a:gd name="T67" fmla="*/ 57 h 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92"/>
                <a:gd name="T104" fmla="*/ 115 w 115"/>
                <a:gd name="T105" fmla="*/ 92 h 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92">
                  <a:moveTo>
                    <a:pt x="114" y="57"/>
                  </a:moveTo>
                  <a:lnTo>
                    <a:pt x="114" y="57"/>
                  </a:lnTo>
                  <a:lnTo>
                    <a:pt x="108" y="60"/>
                  </a:lnTo>
                  <a:lnTo>
                    <a:pt x="102" y="64"/>
                  </a:lnTo>
                  <a:lnTo>
                    <a:pt x="94" y="66"/>
                  </a:lnTo>
                  <a:lnTo>
                    <a:pt x="86" y="70"/>
                  </a:lnTo>
                  <a:lnTo>
                    <a:pt x="78" y="73"/>
                  </a:lnTo>
                  <a:lnTo>
                    <a:pt x="69" y="75"/>
                  </a:lnTo>
                  <a:lnTo>
                    <a:pt x="60" y="78"/>
                  </a:lnTo>
                  <a:lnTo>
                    <a:pt x="51" y="81"/>
                  </a:lnTo>
                  <a:lnTo>
                    <a:pt x="42" y="83"/>
                  </a:lnTo>
                  <a:lnTo>
                    <a:pt x="34" y="85"/>
                  </a:lnTo>
                  <a:lnTo>
                    <a:pt x="26" y="87"/>
                  </a:lnTo>
                  <a:lnTo>
                    <a:pt x="18" y="89"/>
                  </a:lnTo>
                  <a:lnTo>
                    <a:pt x="12" y="89"/>
                  </a:lnTo>
                  <a:lnTo>
                    <a:pt x="7" y="90"/>
                  </a:lnTo>
                  <a:lnTo>
                    <a:pt x="3" y="91"/>
                  </a:lnTo>
                  <a:lnTo>
                    <a:pt x="0" y="90"/>
                  </a:lnTo>
                  <a:lnTo>
                    <a:pt x="0" y="78"/>
                  </a:lnTo>
                  <a:lnTo>
                    <a:pt x="5" y="66"/>
                  </a:lnTo>
                  <a:lnTo>
                    <a:pt x="13" y="55"/>
                  </a:lnTo>
                  <a:lnTo>
                    <a:pt x="24" y="43"/>
                  </a:lnTo>
                  <a:lnTo>
                    <a:pt x="36" y="32"/>
                  </a:lnTo>
                  <a:lnTo>
                    <a:pt x="49" y="21"/>
                  </a:lnTo>
                  <a:lnTo>
                    <a:pt x="61" y="11"/>
                  </a:lnTo>
                  <a:lnTo>
                    <a:pt x="70" y="2"/>
                  </a:lnTo>
                  <a:lnTo>
                    <a:pt x="76" y="0"/>
                  </a:lnTo>
                  <a:lnTo>
                    <a:pt x="83" y="4"/>
                  </a:lnTo>
                  <a:lnTo>
                    <a:pt x="91" y="12"/>
                  </a:lnTo>
                  <a:lnTo>
                    <a:pt x="99" y="23"/>
                  </a:lnTo>
                  <a:lnTo>
                    <a:pt x="106" y="34"/>
                  </a:lnTo>
                  <a:lnTo>
                    <a:pt x="112" y="45"/>
                  </a:lnTo>
                  <a:lnTo>
                    <a:pt x="114" y="53"/>
                  </a:lnTo>
                  <a:lnTo>
                    <a:pt x="114" y="57"/>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5" name="Freeform 33"/>
            <p:cNvSpPr>
              <a:spLocks/>
            </p:cNvSpPr>
            <p:nvPr/>
          </p:nvSpPr>
          <p:spPr bwMode="auto">
            <a:xfrm>
              <a:off x="2125" y="2552"/>
              <a:ext cx="408" cy="192"/>
            </a:xfrm>
            <a:custGeom>
              <a:avLst/>
              <a:gdLst>
                <a:gd name="T0" fmla="*/ 405 w 408"/>
                <a:gd name="T1" fmla="*/ 61 h 192"/>
                <a:gd name="T2" fmla="*/ 382 w 408"/>
                <a:gd name="T3" fmla="*/ 71 h 192"/>
                <a:gd name="T4" fmla="*/ 357 w 408"/>
                <a:gd name="T5" fmla="*/ 83 h 192"/>
                <a:gd name="T6" fmla="*/ 334 w 408"/>
                <a:gd name="T7" fmla="*/ 92 h 192"/>
                <a:gd name="T8" fmla="*/ 308 w 408"/>
                <a:gd name="T9" fmla="*/ 103 h 192"/>
                <a:gd name="T10" fmla="*/ 284 w 408"/>
                <a:gd name="T11" fmla="*/ 113 h 192"/>
                <a:gd name="T12" fmla="*/ 260 w 408"/>
                <a:gd name="T13" fmla="*/ 122 h 192"/>
                <a:gd name="T14" fmla="*/ 235 w 408"/>
                <a:gd name="T15" fmla="*/ 131 h 192"/>
                <a:gd name="T16" fmla="*/ 211 w 408"/>
                <a:gd name="T17" fmla="*/ 141 h 192"/>
                <a:gd name="T18" fmla="*/ 187 w 408"/>
                <a:gd name="T19" fmla="*/ 148 h 192"/>
                <a:gd name="T20" fmla="*/ 165 w 408"/>
                <a:gd name="T21" fmla="*/ 156 h 192"/>
                <a:gd name="T22" fmla="*/ 142 w 408"/>
                <a:gd name="T23" fmla="*/ 164 h 192"/>
                <a:gd name="T24" fmla="*/ 121 w 408"/>
                <a:gd name="T25" fmla="*/ 171 h 192"/>
                <a:gd name="T26" fmla="*/ 100 w 408"/>
                <a:gd name="T27" fmla="*/ 177 h 192"/>
                <a:gd name="T28" fmla="*/ 80 w 408"/>
                <a:gd name="T29" fmla="*/ 181 h 192"/>
                <a:gd name="T30" fmla="*/ 61 w 408"/>
                <a:gd name="T31" fmla="*/ 187 h 192"/>
                <a:gd name="T32" fmla="*/ 43 w 408"/>
                <a:gd name="T33" fmla="*/ 191 h 192"/>
                <a:gd name="T34" fmla="*/ 39 w 408"/>
                <a:gd name="T35" fmla="*/ 182 h 192"/>
                <a:gd name="T36" fmla="*/ 32 w 408"/>
                <a:gd name="T37" fmla="*/ 176 h 192"/>
                <a:gd name="T38" fmla="*/ 25 w 408"/>
                <a:gd name="T39" fmla="*/ 171 h 192"/>
                <a:gd name="T40" fmla="*/ 17 w 408"/>
                <a:gd name="T41" fmla="*/ 168 h 192"/>
                <a:gd name="T42" fmla="*/ 10 w 408"/>
                <a:gd name="T43" fmla="*/ 166 h 192"/>
                <a:gd name="T44" fmla="*/ 4 w 408"/>
                <a:gd name="T45" fmla="*/ 165 h 192"/>
                <a:gd name="T46" fmla="*/ 0 w 408"/>
                <a:gd name="T47" fmla="*/ 164 h 192"/>
                <a:gd name="T48" fmla="*/ 0 w 408"/>
                <a:gd name="T49" fmla="*/ 163 h 192"/>
                <a:gd name="T50" fmla="*/ 15 w 408"/>
                <a:gd name="T51" fmla="*/ 153 h 192"/>
                <a:gd name="T52" fmla="*/ 29 w 408"/>
                <a:gd name="T53" fmla="*/ 143 h 192"/>
                <a:gd name="T54" fmla="*/ 45 w 408"/>
                <a:gd name="T55" fmla="*/ 132 h 192"/>
                <a:gd name="T56" fmla="*/ 61 w 408"/>
                <a:gd name="T57" fmla="*/ 122 h 192"/>
                <a:gd name="T58" fmla="*/ 75 w 408"/>
                <a:gd name="T59" fmla="*/ 112 h 192"/>
                <a:gd name="T60" fmla="*/ 92 w 408"/>
                <a:gd name="T61" fmla="*/ 102 h 192"/>
                <a:gd name="T62" fmla="*/ 108 w 408"/>
                <a:gd name="T63" fmla="*/ 91 h 192"/>
                <a:gd name="T64" fmla="*/ 126 w 408"/>
                <a:gd name="T65" fmla="*/ 81 h 192"/>
                <a:gd name="T66" fmla="*/ 143 w 408"/>
                <a:gd name="T67" fmla="*/ 71 h 192"/>
                <a:gd name="T68" fmla="*/ 162 w 408"/>
                <a:gd name="T69" fmla="*/ 61 h 192"/>
                <a:gd name="T70" fmla="*/ 182 w 408"/>
                <a:gd name="T71" fmla="*/ 50 h 192"/>
                <a:gd name="T72" fmla="*/ 202 w 408"/>
                <a:gd name="T73" fmla="*/ 40 h 192"/>
                <a:gd name="T74" fmla="*/ 222 w 408"/>
                <a:gd name="T75" fmla="*/ 30 h 192"/>
                <a:gd name="T76" fmla="*/ 244 w 408"/>
                <a:gd name="T77" fmla="*/ 20 h 192"/>
                <a:gd name="T78" fmla="*/ 267 w 408"/>
                <a:gd name="T79" fmla="*/ 10 h 192"/>
                <a:gd name="T80" fmla="*/ 291 w 408"/>
                <a:gd name="T81" fmla="*/ 0 h 192"/>
                <a:gd name="T82" fmla="*/ 305 w 408"/>
                <a:gd name="T83" fmla="*/ 1 h 192"/>
                <a:gd name="T84" fmla="*/ 318 w 408"/>
                <a:gd name="T85" fmla="*/ 4 h 192"/>
                <a:gd name="T86" fmla="*/ 330 w 408"/>
                <a:gd name="T87" fmla="*/ 7 h 192"/>
                <a:gd name="T88" fmla="*/ 342 w 408"/>
                <a:gd name="T89" fmla="*/ 10 h 192"/>
                <a:gd name="T90" fmla="*/ 353 w 408"/>
                <a:gd name="T91" fmla="*/ 14 h 192"/>
                <a:gd name="T92" fmla="*/ 363 w 408"/>
                <a:gd name="T93" fmla="*/ 18 h 192"/>
                <a:gd name="T94" fmla="*/ 372 w 408"/>
                <a:gd name="T95" fmla="*/ 23 h 192"/>
                <a:gd name="T96" fmla="*/ 381 w 408"/>
                <a:gd name="T97" fmla="*/ 29 h 192"/>
                <a:gd name="T98" fmla="*/ 387 w 408"/>
                <a:gd name="T99" fmla="*/ 33 h 192"/>
                <a:gd name="T100" fmla="*/ 394 w 408"/>
                <a:gd name="T101" fmla="*/ 38 h 192"/>
                <a:gd name="T102" fmla="*/ 399 w 408"/>
                <a:gd name="T103" fmla="*/ 43 h 192"/>
                <a:gd name="T104" fmla="*/ 403 w 408"/>
                <a:gd name="T105" fmla="*/ 48 h 192"/>
                <a:gd name="T106" fmla="*/ 405 w 408"/>
                <a:gd name="T107" fmla="*/ 52 h 192"/>
                <a:gd name="T108" fmla="*/ 407 w 408"/>
                <a:gd name="T109" fmla="*/ 55 h 192"/>
                <a:gd name="T110" fmla="*/ 407 w 408"/>
                <a:gd name="T111" fmla="*/ 58 h 192"/>
                <a:gd name="T112" fmla="*/ 405 w 408"/>
                <a:gd name="T113" fmla="*/ 61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8"/>
                <a:gd name="T172" fmla="*/ 0 h 192"/>
                <a:gd name="T173" fmla="*/ 408 w 408"/>
                <a:gd name="T174" fmla="*/ 192 h 1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8" h="192">
                  <a:moveTo>
                    <a:pt x="405" y="61"/>
                  </a:moveTo>
                  <a:lnTo>
                    <a:pt x="382" y="71"/>
                  </a:lnTo>
                  <a:lnTo>
                    <a:pt x="357" y="83"/>
                  </a:lnTo>
                  <a:lnTo>
                    <a:pt x="334" y="92"/>
                  </a:lnTo>
                  <a:lnTo>
                    <a:pt x="308" y="103"/>
                  </a:lnTo>
                  <a:lnTo>
                    <a:pt x="284" y="113"/>
                  </a:lnTo>
                  <a:lnTo>
                    <a:pt x="260" y="122"/>
                  </a:lnTo>
                  <a:lnTo>
                    <a:pt x="235" y="131"/>
                  </a:lnTo>
                  <a:lnTo>
                    <a:pt x="211" y="141"/>
                  </a:lnTo>
                  <a:lnTo>
                    <a:pt x="187" y="148"/>
                  </a:lnTo>
                  <a:lnTo>
                    <a:pt x="165" y="156"/>
                  </a:lnTo>
                  <a:lnTo>
                    <a:pt x="142" y="164"/>
                  </a:lnTo>
                  <a:lnTo>
                    <a:pt x="121" y="171"/>
                  </a:lnTo>
                  <a:lnTo>
                    <a:pt x="100" y="177"/>
                  </a:lnTo>
                  <a:lnTo>
                    <a:pt x="80" y="181"/>
                  </a:lnTo>
                  <a:lnTo>
                    <a:pt x="61" y="187"/>
                  </a:lnTo>
                  <a:lnTo>
                    <a:pt x="43" y="191"/>
                  </a:lnTo>
                  <a:lnTo>
                    <a:pt x="39" y="182"/>
                  </a:lnTo>
                  <a:lnTo>
                    <a:pt x="32" y="176"/>
                  </a:lnTo>
                  <a:lnTo>
                    <a:pt x="25" y="171"/>
                  </a:lnTo>
                  <a:lnTo>
                    <a:pt x="17" y="168"/>
                  </a:lnTo>
                  <a:lnTo>
                    <a:pt x="10" y="166"/>
                  </a:lnTo>
                  <a:lnTo>
                    <a:pt x="4" y="165"/>
                  </a:lnTo>
                  <a:lnTo>
                    <a:pt x="0" y="164"/>
                  </a:lnTo>
                  <a:lnTo>
                    <a:pt x="0" y="163"/>
                  </a:lnTo>
                  <a:lnTo>
                    <a:pt x="15" y="153"/>
                  </a:lnTo>
                  <a:lnTo>
                    <a:pt x="29" y="143"/>
                  </a:lnTo>
                  <a:lnTo>
                    <a:pt x="45" y="132"/>
                  </a:lnTo>
                  <a:lnTo>
                    <a:pt x="61" y="122"/>
                  </a:lnTo>
                  <a:lnTo>
                    <a:pt x="75" y="112"/>
                  </a:lnTo>
                  <a:lnTo>
                    <a:pt x="92" y="102"/>
                  </a:lnTo>
                  <a:lnTo>
                    <a:pt x="108" y="91"/>
                  </a:lnTo>
                  <a:lnTo>
                    <a:pt x="126" y="81"/>
                  </a:lnTo>
                  <a:lnTo>
                    <a:pt x="143" y="71"/>
                  </a:lnTo>
                  <a:lnTo>
                    <a:pt x="162" y="61"/>
                  </a:lnTo>
                  <a:lnTo>
                    <a:pt x="182" y="50"/>
                  </a:lnTo>
                  <a:lnTo>
                    <a:pt x="202" y="40"/>
                  </a:lnTo>
                  <a:lnTo>
                    <a:pt x="222" y="30"/>
                  </a:lnTo>
                  <a:lnTo>
                    <a:pt x="244" y="20"/>
                  </a:lnTo>
                  <a:lnTo>
                    <a:pt x="267" y="10"/>
                  </a:lnTo>
                  <a:lnTo>
                    <a:pt x="291" y="0"/>
                  </a:lnTo>
                  <a:lnTo>
                    <a:pt x="305" y="1"/>
                  </a:lnTo>
                  <a:lnTo>
                    <a:pt x="318" y="4"/>
                  </a:lnTo>
                  <a:lnTo>
                    <a:pt x="330" y="7"/>
                  </a:lnTo>
                  <a:lnTo>
                    <a:pt x="342" y="10"/>
                  </a:lnTo>
                  <a:lnTo>
                    <a:pt x="353" y="14"/>
                  </a:lnTo>
                  <a:lnTo>
                    <a:pt x="363" y="18"/>
                  </a:lnTo>
                  <a:lnTo>
                    <a:pt x="372" y="23"/>
                  </a:lnTo>
                  <a:lnTo>
                    <a:pt x="381" y="29"/>
                  </a:lnTo>
                  <a:lnTo>
                    <a:pt x="387" y="33"/>
                  </a:lnTo>
                  <a:lnTo>
                    <a:pt x="394" y="38"/>
                  </a:lnTo>
                  <a:lnTo>
                    <a:pt x="399" y="43"/>
                  </a:lnTo>
                  <a:lnTo>
                    <a:pt x="403" y="48"/>
                  </a:lnTo>
                  <a:lnTo>
                    <a:pt x="405" y="52"/>
                  </a:lnTo>
                  <a:lnTo>
                    <a:pt x="407" y="55"/>
                  </a:lnTo>
                  <a:lnTo>
                    <a:pt x="407" y="58"/>
                  </a:lnTo>
                  <a:lnTo>
                    <a:pt x="405" y="61"/>
                  </a:lnTo>
                </a:path>
              </a:pathLst>
            </a:custGeom>
            <a:solidFill>
              <a:srgbClr val="000000"/>
            </a:solidFill>
            <a:ln w="12700" cap="rnd" cmpd="sng">
              <a:no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6" name="Freeform 34"/>
            <p:cNvSpPr>
              <a:spLocks/>
            </p:cNvSpPr>
            <p:nvPr/>
          </p:nvSpPr>
          <p:spPr bwMode="auto">
            <a:xfrm>
              <a:off x="2115" y="2552"/>
              <a:ext cx="418" cy="202"/>
            </a:xfrm>
            <a:custGeom>
              <a:avLst/>
              <a:gdLst>
                <a:gd name="T0" fmla="*/ 415 w 418"/>
                <a:gd name="T1" fmla="*/ 64 h 202"/>
                <a:gd name="T2" fmla="*/ 415 w 418"/>
                <a:gd name="T3" fmla="*/ 64 h 202"/>
                <a:gd name="T4" fmla="*/ 391 w 418"/>
                <a:gd name="T5" fmla="*/ 75 h 202"/>
                <a:gd name="T6" fmla="*/ 366 w 418"/>
                <a:gd name="T7" fmla="*/ 87 h 202"/>
                <a:gd name="T8" fmla="*/ 342 w 418"/>
                <a:gd name="T9" fmla="*/ 97 h 202"/>
                <a:gd name="T10" fmla="*/ 316 w 418"/>
                <a:gd name="T11" fmla="*/ 108 h 202"/>
                <a:gd name="T12" fmla="*/ 291 w 418"/>
                <a:gd name="T13" fmla="*/ 119 h 202"/>
                <a:gd name="T14" fmla="*/ 266 w 418"/>
                <a:gd name="T15" fmla="*/ 128 h 202"/>
                <a:gd name="T16" fmla="*/ 241 w 418"/>
                <a:gd name="T17" fmla="*/ 138 h 202"/>
                <a:gd name="T18" fmla="*/ 216 w 418"/>
                <a:gd name="T19" fmla="*/ 148 h 202"/>
                <a:gd name="T20" fmla="*/ 192 w 418"/>
                <a:gd name="T21" fmla="*/ 156 h 202"/>
                <a:gd name="T22" fmla="*/ 169 w 418"/>
                <a:gd name="T23" fmla="*/ 164 h 202"/>
                <a:gd name="T24" fmla="*/ 146 w 418"/>
                <a:gd name="T25" fmla="*/ 173 h 202"/>
                <a:gd name="T26" fmla="*/ 124 w 418"/>
                <a:gd name="T27" fmla="*/ 180 h 202"/>
                <a:gd name="T28" fmla="*/ 102 w 418"/>
                <a:gd name="T29" fmla="*/ 186 h 202"/>
                <a:gd name="T30" fmla="*/ 82 w 418"/>
                <a:gd name="T31" fmla="*/ 191 h 202"/>
                <a:gd name="T32" fmla="*/ 62 w 418"/>
                <a:gd name="T33" fmla="*/ 197 h 202"/>
                <a:gd name="T34" fmla="*/ 44 w 418"/>
                <a:gd name="T35" fmla="*/ 201 h 202"/>
                <a:gd name="T36" fmla="*/ 40 w 418"/>
                <a:gd name="T37" fmla="*/ 192 h 202"/>
                <a:gd name="T38" fmla="*/ 33 w 418"/>
                <a:gd name="T39" fmla="*/ 185 h 202"/>
                <a:gd name="T40" fmla="*/ 26 w 418"/>
                <a:gd name="T41" fmla="*/ 180 h 202"/>
                <a:gd name="T42" fmla="*/ 17 w 418"/>
                <a:gd name="T43" fmla="*/ 177 h 202"/>
                <a:gd name="T44" fmla="*/ 10 w 418"/>
                <a:gd name="T45" fmla="*/ 175 h 202"/>
                <a:gd name="T46" fmla="*/ 4 w 418"/>
                <a:gd name="T47" fmla="*/ 174 h 202"/>
                <a:gd name="T48" fmla="*/ 0 w 418"/>
                <a:gd name="T49" fmla="*/ 173 h 202"/>
                <a:gd name="T50" fmla="*/ 0 w 418"/>
                <a:gd name="T51" fmla="*/ 172 h 202"/>
                <a:gd name="T52" fmla="*/ 15 w 418"/>
                <a:gd name="T53" fmla="*/ 161 h 202"/>
                <a:gd name="T54" fmla="*/ 30 w 418"/>
                <a:gd name="T55" fmla="*/ 151 h 202"/>
                <a:gd name="T56" fmla="*/ 46 w 418"/>
                <a:gd name="T57" fmla="*/ 139 h 202"/>
                <a:gd name="T58" fmla="*/ 62 w 418"/>
                <a:gd name="T59" fmla="*/ 128 h 202"/>
                <a:gd name="T60" fmla="*/ 77 w 418"/>
                <a:gd name="T61" fmla="*/ 118 h 202"/>
                <a:gd name="T62" fmla="*/ 94 w 418"/>
                <a:gd name="T63" fmla="*/ 107 h 202"/>
                <a:gd name="T64" fmla="*/ 111 w 418"/>
                <a:gd name="T65" fmla="*/ 96 h 202"/>
                <a:gd name="T66" fmla="*/ 129 w 418"/>
                <a:gd name="T67" fmla="*/ 85 h 202"/>
                <a:gd name="T68" fmla="*/ 147 w 418"/>
                <a:gd name="T69" fmla="*/ 75 h 202"/>
                <a:gd name="T70" fmla="*/ 166 w 418"/>
                <a:gd name="T71" fmla="*/ 64 h 202"/>
                <a:gd name="T72" fmla="*/ 186 w 418"/>
                <a:gd name="T73" fmla="*/ 53 h 202"/>
                <a:gd name="T74" fmla="*/ 207 w 418"/>
                <a:gd name="T75" fmla="*/ 42 h 202"/>
                <a:gd name="T76" fmla="*/ 227 w 418"/>
                <a:gd name="T77" fmla="*/ 32 h 202"/>
                <a:gd name="T78" fmla="*/ 250 w 418"/>
                <a:gd name="T79" fmla="*/ 21 h 202"/>
                <a:gd name="T80" fmla="*/ 274 w 418"/>
                <a:gd name="T81" fmla="*/ 10 h 202"/>
                <a:gd name="T82" fmla="*/ 298 w 418"/>
                <a:gd name="T83" fmla="*/ 0 h 202"/>
                <a:gd name="T84" fmla="*/ 312 w 418"/>
                <a:gd name="T85" fmla="*/ 1 h 202"/>
                <a:gd name="T86" fmla="*/ 326 w 418"/>
                <a:gd name="T87" fmla="*/ 4 h 202"/>
                <a:gd name="T88" fmla="*/ 338 w 418"/>
                <a:gd name="T89" fmla="*/ 7 h 202"/>
                <a:gd name="T90" fmla="*/ 350 w 418"/>
                <a:gd name="T91" fmla="*/ 10 h 202"/>
                <a:gd name="T92" fmla="*/ 362 w 418"/>
                <a:gd name="T93" fmla="*/ 15 h 202"/>
                <a:gd name="T94" fmla="*/ 372 w 418"/>
                <a:gd name="T95" fmla="*/ 19 h 202"/>
                <a:gd name="T96" fmla="*/ 381 w 418"/>
                <a:gd name="T97" fmla="*/ 24 h 202"/>
                <a:gd name="T98" fmla="*/ 390 w 418"/>
                <a:gd name="T99" fmla="*/ 30 h 202"/>
                <a:gd name="T100" fmla="*/ 397 w 418"/>
                <a:gd name="T101" fmla="*/ 35 h 202"/>
                <a:gd name="T102" fmla="*/ 404 w 418"/>
                <a:gd name="T103" fmla="*/ 40 h 202"/>
                <a:gd name="T104" fmla="*/ 409 w 418"/>
                <a:gd name="T105" fmla="*/ 45 h 202"/>
                <a:gd name="T106" fmla="*/ 413 w 418"/>
                <a:gd name="T107" fmla="*/ 50 h 202"/>
                <a:gd name="T108" fmla="*/ 415 w 418"/>
                <a:gd name="T109" fmla="*/ 55 h 202"/>
                <a:gd name="T110" fmla="*/ 417 w 418"/>
                <a:gd name="T111" fmla="*/ 58 h 202"/>
                <a:gd name="T112" fmla="*/ 417 w 418"/>
                <a:gd name="T113" fmla="*/ 61 h 202"/>
                <a:gd name="T114" fmla="*/ 415 w 418"/>
                <a:gd name="T115" fmla="*/ 64 h 2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202"/>
                <a:gd name="T176" fmla="*/ 418 w 418"/>
                <a:gd name="T177" fmla="*/ 202 h 2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202">
                  <a:moveTo>
                    <a:pt x="415" y="64"/>
                  </a:moveTo>
                  <a:lnTo>
                    <a:pt x="415" y="64"/>
                  </a:lnTo>
                  <a:lnTo>
                    <a:pt x="391" y="75"/>
                  </a:lnTo>
                  <a:lnTo>
                    <a:pt x="366" y="87"/>
                  </a:lnTo>
                  <a:lnTo>
                    <a:pt x="342" y="97"/>
                  </a:lnTo>
                  <a:lnTo>
                    <a:pt x="316" y="108"/>
                  </a:lnTo>
                  <a:lnTo>
                    <a:pt x="291" y="119"/>
                  </a:lnTo>
                  <a:lnTo>
                    <a:pt x="266" y="128"/>
                  </a:lnTo>
                  <a:lnTo>
                    <a:pt x="241" y="138"/>
                  </a:lnTo>
                  <a:lnTo>
                    <a:pt x="216" y="148"/>
                  </a:lnTo>
                  <a:lnTo>
                    <a:pt x="192" y="156"/>
                  </a:lnTo>
                  <a:lnTo>
                    <a:pt x="169" y="164"/>
                  </a:lnTo>
                  <a:lnTo>
                    <a:pt x="146" y="173"/>
                  </a:lnTo>
                  <a:lnTo>
                    <a:pt x="124" y="180"/>
                  </a:lnTo>
                  <a:lnTo>
                    <a:pt x="102" y="186"/>
                  </a:lnTo>
                  <a:lnTo>
                    <a:pt x="82" y="191"/>
                  </a:lnTo>
                  <a:lnTo>
                    <a:pt x="62" y="197"/>
                  </a:lnTo>
                  <a:lnTo>
                    <a:pt x="44" y="201"/>
                  </a:lnTo>
                  <a:lnTo>
                    <a:pt x="40" y="192"/>
                  </a:lnTo>
                  <a:lnTo>
                    <a:pt x="33" y="185"/>
                  </a:lnTo>
                  <a:lnTo>
                    <a:pt x="26" y="180"/>
                  </a:lnTo>
                  <a:lnTo>
                    <a:pt x="17" y="177"/>
                  </a:lnTo>
                  <a:lnTo>
                    <a:pt x="10" y="175"/>
                  </a:lnTo>
                  <a:lnTo>
                    <a:pt x="4" y="174"/>
                  </a:lnTo>
                  <a:lnTo>
                    <a:pt x="0" y="173"/>
                  </a:lnTo>
                  <a:lnTo>
                    <a:pt x="0" y="172"/>
                  </a:lnTo>
                  <a:lnTo>
                    <a:pt x="15" y="161"/>
                  </a:lnTo>
                  <a:lnTo>
                    <a:pt x="30" y="151"/>
                  </a:lnTo>
                  <a:lnTo>
                    <a:pt x="46" y="139"/>
                  </a:lnTo>
                  <a:lnTo>
                    <a:pt x="62" y="128"/>
                  </a:lnTo>
                  <a:lnTo>
                    <a:pt x="77" y="118"/>
                  </a:lnTo>
                  <a:lnTo>
                    <a:pt x="94" y="107"/>
                  </a:lnTo>
                  <a:lnTo>
                    <a:pt x="111" y="96"/>
                  </a:lnTo>
                  <a:lnTo>
                    <a:pt x="129" y="85"/>
                  </a:lnTo>
                  <a:lnTo>
                    <a:pt x="147" y="75"/>
                  </a:lnTo>
                  <a:lnTo>
                    <a:pt x="166" y="64"/>
                  </a:lnTo>
                  <a:lnTo>
                    <a:pt x="186" y="53"/>
                  </a:lnTo>
                  <a:lnTo>
                    <a:pt x="207" y="42"/>
                  </a:lnTo>
                  <a:lnTo>
                    <a:pt x="227" y="32"/>
                  </a:lnTo>
                  <a:lnTo>
                    <a:pt x="250" y="21"/>
                  </a:lnTo>
                  <a:lnTo>
                    <a:pt x="274" y="10"/>
                  </a:lnTo>
                  <a:lnTo>
                    <a:pt x="298" y="0"/>
                  </a:lnTo>
                  <a:lnTo>
                    <a:pt x="312" y="1"/>
                  </a:lnTo>
                  <a:lnTo>
                    <a:pt x="326" y="4"/>
                  </a:lnTo>
                  <a:lnTo>
                    <a:pt x="338" y="7"/>
                  </a:lnTo>
                  <a:lnTo>
                    <a:pt x="350" y="10"/>
                  </a:lnTo>
                  <a:lnTo>
                    <a:pt x="362" y="15"/>
                  </a:lnTo>
                  <a:lnTo>
                    <a:pt x="372" y="19"/>
                  </a:lnTo>
                  <a:lnTo>
                    <a:pt x="381" y="24"/>
                  </a:lnTo>
                  <a:lnTo>
                    <a:pt x="390" y="30"/>
                  </a:lnTo>
                  <a:lnTo>
                    <a:pt x="397" y="35"/>
                  </a:lnTo>
                  <a:lnTo>
                    <a:pt x="404" y="40"/>
                  </a:lnTo>
                  <a:lnTo>
                    <a:pt x="409" y="45"/>
                  </a:lnTo>
                  <a:lnTo>
                    <a:pt x="413" y="50"/>
                  </a:lnTo>
                  <a:lnTo>
                    <a:pt x="415" y="55"/>
                  </a:lnTo>
                  <a:lnTo>
                    <a:pt x="417" y="58"/>
                  </a:lnTo>
                  <a:lnTo>
                    <a:pt x="417" y="61"/>
                  </a:lnTo>
                  <a:lnTo>
                    <a:pt x="415" y="64"/>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67" name="Freeform 35"/>
            <p:cNvSpPr>
              <a:spLocks/>
            </p:cNvSpPr>
            <p:nvPr/>
          </p:nvSpPr>
          <p:spPr bwMode="auto">
            <a:xfrm>
              <a:off x="3481" y="1909"/>
              <a:ext cx="138" cy="319"/>
            </a:xfrm>
            <a:custGeom>
              <a:avLst/>
              <a:gdLst>
                <a:gd name="T0" fmla="*/ 0 w 138"/>
                <a:gd name="T1" fmla="*/ 0 h 319"/>
                <a:gd name="T2" fmla="*/ 0 w 138"/>
                <a:gd name="T3" fmla="*/ 0 h 319"/>
                <a:gd name="T4" fmla="*/ 5 w 138"/>
                <a:gd name="T5" fmla="*/ 3 h 319"/>
                <a:gd name="T6" fmla="*/ 9 w 138"/>
                <a:gd name="T7" fmla="*/ 9 h 319"/>
                <a:gd name="T8" fmla="*/ 14 w 138"/>
                <a:gd name="T9" fmla="*/ 18 h 319"/>
                <a:gd name="T10" fmla="*/ 17 w 138"/>
                <a:gd name="T11" fmla="*/ 29 h 319"/>
                <a:gd name="T12" fmla="*/ 21 w 138"/>
                <a:gd name="T13" fmla="*/ 41 h 319"/>
                <a:gd name="T14" fmla="*/ 23 w 138"/>
                <a:gd name="T15" fmla="*/ 53 h 319"/>
                <a:gd name="T16" fmla="*/ 26 w 138"/>
                <a:gd name="T17" fmla="*/ 65 h 319"/>
                <a:gd name="T18" fmla="*/ 29 w 138"/>
                <a:gd name="T19" fmla="*/ 76 h 319"/>
                <a:gd name="T20" fmla="*/ 64 w 138"/>
                <a:gd name="T21" fmla="*/ 64 h 319"/>
                <a:gd name="T22" fmla="*/ 137 w 138"/>
                <a:gd name="T23" fmla="*/ 318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319"/>
                <a:gd name="T38" fmla="*/ 138 w 138"/>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319">
                  <a:moveTo>
                    <a:pt x="0" y="0"/>
                  </a:moveTo>
                  <a:lnTo>
                    <a:pt x="0" y="0"/>
                  </a:lnTo>
                  <a:lnTo>
                    <a:pt x="5" y="3"/>
                  </a:lnTo>
                  <a:lnTo>
                    <a:pt x="9" y="9"/>
                  </a:lnTo>
                  <a:lnTo>
                    <a:pt x="14" y="18"/>
                  </a:lnTo>
                  <a:lnTo>
                    <a:pt x="17" y="29"/>
                  </a:lnTo>
                  <a:lnTo>
                    <a:pt x="21" y="41"/>
                  </a:lnTo>
                  <a:lnTo>
                    <a:pt x="23" y="53"/>
                  </a:lnTo>
                  <a:lnTo>
                    <a:pt x="26" y="65"/>
                  </a:lnTo>
                  <a:lnTo>
                    <a:pt x="29" y="76"/>
                  </a:lnTo>
                  <a:lnTo>
                    <a:pt x="64" y="64"/>
                  </a:lnTo>
                  <a:lnTo>
                    <a:pt x="137" y="318"/>
                  </a:lnTo>
                </a:path>
              </a:pathLst>
            </a:custGeom>
            <a:noFill/>
            <a:ln w="12700" cap="rnd" cmpd="sng">
              <a:solidFill>
                <a:srgbClr val="000000"/>
              </a:solidFill>
              <a:prstDash val="solid"/>
              <a:round/>
              <a:headEnd type="none" w="med" len="med"/>
              <a:tailEnd type="none" w="med" len="med"/>
            </a:ln>
          </p:spPr>
          <p:txBody>
            <a:bodyPr/>
            <a:lstStyle/>
            <a:p>
              <a:endParaRPr lang="en-GB" b="1">
                <a:latin typeface="Arial" pitchFamily="34" charset="0"/>
                <a:cs typeface="Arial" pitchFamily="34" charset="0"/>
              </a:endParaRPr>
            </a:p>
          </p:txBody>
        </p:sp>
      </p:grpSp>
      <p:grpSp>
        <p:nvGrpSpPr>
          <p:cNvPr id="6" name="Group 36"/>
          <p:cNvGrpSpPr>
            <a:grpSpLocks/>
          </p:cNvGrpSpPr>
          <p:nvPr/>
        </p:nvGrpSpPr>
        <p:grpSpPr bwMode="auto">
          <a:xfrm>
            <a:off x="2627313" y="2133600"/>
            <a:ext cx="6516688" cy="2590801"/>
            <a:chOff x="1655" y="1354"/>
            <a:chExt cx="4105" cy="1632"/>
          </a:xfrm>
        </p:grpSpPr>
        <p:sp>
          <p:nvSpPr>
            <p:cNvPr id="28733" name="Line 37"/>
            <p:cNvSpPr>
              <a:spLocks noChangeShapeType="1"/>
            </p:cNvSpPr>
            <p:nvPr/>
          </p:nvSpPr>
          <p:spPr bwMode="auto">
            <a:xfrm flipH="1">
              <a:off x="1655" y="2867"/>
              <a:ext cx="326" cy="119"/>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34" name="Line 38"/>
            <p:cNvSpPr>
              <a:spLocks noChangeShapeType="1"/>
            </p:cNvSpPr>
            <p:nvPr/>
          </p:nvSpPr>
          <p:spPr bwMode="auto">
            <a:xfrm flipH="1">
              <a:off x="3801" y="1772"/>
              <a:ext cx="1118" cy="395"/>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35" name="Rectangle 39"/>
            <p:cNvSpPr>
              <a:spLocks noChangeArrowheads="1"/>
            </p:cNvSpPr>
            <p:nvPr/>
          </p:nvSpPr>
          <p:spPr bwMode="auto">
            <a:xfrm>
              <a:off x="4485" y="1354"/>
              <a:ext cx="1275" cy="52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latin typeface="Arial" pitchFamily="34" charset="0"/>
                  <a:cs typeface="Arial" pitchFamily="34" charset="0"/>
                </a:rPr>
                <a:t>Longitudinal</a:t>
              </a:r>
            </a:p>
            <a:p>
              <a:pPr defTabSz="762000" eaLnBrk="0" hangingPunct="0"/>
              <a:r>
                <a:rPr lang="en-GB" sz="2400" b="1" dirty="0">
                  <a:solidFill>
                    <a:srgbClr val="FAFD00"/>
                  </a:solidFill>
                  <a:latin typeface="Arial" pitchFamily="34" charset="0"/>
                  <a:cs typeface="Arial" pitchFamily="34" charset="0"/>
                </a:rPr>
                <a:t>        Axis</a:t>
              </a:r>
              <a:r>
                <a:rPr lang="en-GB" sz="2000" b="1" dirty="0">
                  <a:solidFill>
                    <a:srgbClr val="FAFD00"/>
                  </a:solidFill>
                  <a:latin typeface="Arial" pitchFamily="34" charset="0"/>
                  <a:cs typeface="Arial" pitchFamily="34" charset="0"/>
                </a:rPr>
                <a:t> </a:t>
              </a:r>
            </a:p>
          </p:txBody>
        </p:sp>
      </p:grpSp>
      <p:grpSp>
        <p:nvGrpSpPr>
          <p:cNvPr id="7" name="Group 40"/>
          <p:cNvGrpSpPr>
            <a:grpSpLocks/>
          </p:cNvGrpSpPr>
          <p:nvPr/>
        </p:nvGrpSpPr>
        <p:grpSpPr bwMode="auto">
          <a:xfrm>
            <a:off x="3665537" y="2420938"/>
            <a:ext cx="1244599" cy="4157662"/>
            <a:chOff x="2309" y="1525"/>
            <a:chExt cx="784" cy="2619"/>
          </a:xfrm>
        </p:grpSpPr>
        <p:sp>
          <p:nvSpPr>
            <p:cNvPr id="28730" name="Line 41"/>
            <p:cNvSpPr>
              <a:spLocks noChangeShapeType="1"/>
            </p:cNvSpPr>
            <p:nvPr/>
          </p:nvSpPr>
          <p:spPr bwMode="auto">
            <a:xfrm flipV="1">
              <a:off x="2669" y="1525"/>
              <a:ext cx="0" cy="773"/>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31" name="Line 42"/>
            <p:cNvSpPr>
              <a:spLocks noChangeShapeType="1"/>
            </p:cNvSpPr>
            <p:nvPr/>
          </p:nvSpPr>
          <p:spPr bwMode="auto">
            <a:xfrm>
              <a:off x="2662" y="2816"/>
              <a:ext cx="0" cy="834"/>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32" name="Rectangle 43"/>
            <p:cNvSpPr>
              <a:spLocks noChangeArrowheads="1"/>
            </p:cNvSpPr>
            <p:nvPr/>
          </p:nvSpPr>
          <p:spPr bwMode="auto">
            <a:xfrm>
              <a:off x="2309" y="3622"/>
              <a:ext cx="784" cy="52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latin typeface="Arial" pitchFamily="34" charset="0"/>
                  <a:cs typeface="Arial" pitchFamily="34" charset="0"/>
                </a:rPr>
                <a:t>Normal</a:t>
              </a:r>
            </a:p>
            <a:p>
              <a:pPr defTabSz="762000" eaLnBrk="0" hangingPunct="0"/>
              <a:r>
                <a:rPr lang="en-GB" sz="2400" b="1" dirty="0">
                  <a:solidFill>
                    <a:srgbClr val="FAFD00"/>
                  </a:solidFill>
                  <a:latin typeface="Arial" pitchFamily="34" charset="0"/>
                  <a:cs typeface="Arial" pitchFamily="34" charset="0"/>
                </a:rPr>
                <a:t>   Axis</a:t>
              </a:r>
            </a:p>
          </p:txBody>
        </p:sp>
      </p:grpSp>
      <p:grpSp>
        <p:nvGrpSpPr>
          <p:cNvPr id="8" name="Group 44"/>
          <p:cNvGrpSpPr>
            <a:grpSpLocks/>
          </p:cNvGrpSpPr>
          <p:nvPr/>
        </p:nvGrpSpPr>
        <p:grpSpPr bwMode="auto">
          <a:xfrm>
            <a:off x="1547813" y="3429001"/>
            <a:ext cx="7385049" cy="2268538"/>
            <a:chOff x="975" y="2162"/>
            <a:chExt cx="4652" cy="1429"/>
          </a:xfrm>
        </p:grpSpPr>
        <p:sp>
          <p:nvSpPr>
            <p:cNvPr id="28727" name="Line 45"/>
            <p:cNvSpPr>
              <a:spLocks noChangeShapeType="1"/>
            </p:cNvSpPr>
            <p:nvPr/>
          </p:nvSpPr>
          <p:spPr bwMode="auto">
            <a:xfrm>
              <a:off x="975" y="2162"/>
              <a:ext cx="831" cy="177"/>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28" name="Line 46"/>
            <p:cNvSpPr>
              <a:spLocks noChangeShapeType="1"/>
            </p:cNvSpPr>
            <p:nvPr/>
          </p:nvSpPr>
          <p:spPr bwMode="auto">
            <a:xfrm>
              <a:off x="3968" y="2787"/>
              <a:ext cx="1136" cy="229"/>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sp>
          <p:nvSpPr>
            <p:cNvPr id="28729" name="Rectangle 47"/>
            <p:cNvSpPr>
              <a:spLocks noChangeArrowheads="1"/>
            </p:cNvSpPr>
            <p:nvPr/>
          </p:nvSpPr>
          <p:spPr bwMode="auto">
            <a:xfrm>
              <a:off x="4876" y="3069"/>
              <a:ext cx="751" cy="522"/>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latin typeface="Arial" pitchFamily="34" charset="0"/>
                  <a:cs typeface="Arial" pitchFamily="34" charset="0"/>
                </a:rPr>
                <a:t>Lateral</a:t>
              </a:r>
            </a:p>
            <a:p>
              <a:pPr defTabSz="762000" eaLnBrk="0" hangingPunct="0"/>
              <a:r>
                <a:rPr lang="en-GB" sz="2400" b="1" dirty="0">
                  <a:solidFill>
                    <a:srgbClr val="FAFD00"/>
                  </a:solidFill>
                  <a:latin typeface="Arial" pitchFamily="34" charset="0"/>
                  <a:cs typeface="Arial" pitchFamily="34" charset="0"/>
                </a:rPr>
                <a:t>   Axis</a:t>
              </a:r>
            </a:p>
          </p:txBody>
        </p:sp>
      </p:grpSp>
      <p:grpSp>
        <p:nvGrpSpPr>
          <p:cNvPr id="9" name="Group 48"/>
          <p:cNvGrpSpPr>
            <a:grpSpLocks/>
          </p:cNvGrpSpPr>
          <p:nvPr/>
        </p:nvGrpSpPr>
        <p:grpSpPr bwMode="auto">
          <a:xfrm>
            <a:off x="2700337" y="1844675"/>
            <a:ext cx="2222500" cy="1179095"/>
            <a:chOff x="1742" y="1151"/>
            <a:chExt cx="1400" cy="756"/>
          </a:xfrm>
        </p:grpSpPr>
        <p:sp>
          <p:nvSpPr>
            <p:cNvPr id="28705" name="Line 49"/>
            <p:cNvSpPr>
              <a:spLocks noChangeShapeType="1"/>
            </p:cNvSpPr>
            <p:nvPr/>
          </p:nvSpPr>
          <p:spPr bwMode="auto">
            <a:xfrm flipV="1">
              <a:off x="2721" y="1151"/>
              <a:ext cx="0" cy="304"/>
            </a:xfrm>
            <a:prstGeom prst="line">
              <a:avLst/>
            </a:prstGeom>
            <a:noFill/>
            <a:ln w="25400">
              <a:solidFill>
                <a:srgbClr val="00FF00"/>
              </a:solidFill>
              <a:round/>
              <a:headEnd/>
              <a:tailEnd/>
            </a:ln>
          </p:spPr>
          <p:txBody>
            <a:bodyPr wrap="none" anchor="ctr"/>
            <a:lstStyle/>
            <a:p>
              <a:endParaRPr lang="en-GB" b="1">
                <a:latin typeface="Arial" pitchFamily="34" charset="0"/>
                <a:cs typeface="Arial" pitchFamily="34" charset="0"/>
              </a:endParaRPr>
            </a:p>
          </p:txBody>
        </p:sp>
        <p:grpSp>
          <p:nvGrpSpPr>
            <p:cNvPr id="10" name="Group 50"/>
            <p:cNvGrpSpPr>
              <a:grpSpLocks/>
            </p:cNvGrpSpPr>
            <p:nvPr/>
          </p:nvGrpSpPr>
          <p:grpSpPr bwMode="auto">
            <a:xfrm>
              <a:off x="1742" y="1261"/>
              <a:ext cx="1400" cy="646"/>
              <a:chOff x="1742" y="1261"/>
              <a:chExt cx="1400" cy="646"/>
            </a:xfrm>
          </p:grpSpPr>
          <p:grpSp>
            <p:nvGrpSpPr>
              <p:cNvPr id="11" name="Group 51"/>
              <p:cNvGrpSpPr>
                <a:grpSpLocks/>
              </p:cNvGrpSpPr>
              <p:nvPr/>
            </p:nvGrpSpPr>
            <p:grpSpPr bwMode="auto">
              <a:xfrm>
                <a:off x="2565" y="1261"/>
                <a:ext cx="577" cy="288"/>
                <a:chOff x="2565" y="1261"/>
                <a:chExt cx="577" cy="288"/>
              </a:xfrm>
            </p:grpSpPr>
            <p:grpSp>
              <p:nvGrpSpPr>
                <p:cNvPr id="12" name="Group 52"/>
                <p:cNvGrpSpPr>
                  <a:grpSpLocks/>
                </p:cNvGrpSpPr>
                <p:nvPr/>
              </p:nvGrpSpPr>
              <p:grpSpPr bwMode="auto">
                <a:xfrm>
                  <a:off x="2566" y="1332"/>
                  <a:ext cx="468" cy="200"/>
                  <a:chOff x="2566" y="1332"/>
                  <a:chExt cx="468" cy="200"/>
                </a:xfrm>
              </p:grpSpPr>
              <p:sp>
                <p:nvSpPr>
                  <p:cNvPr id="28725" name="Arc 53"/>
                  <p:cNvSpPr>
                    <a:spLocks/>
                  </p:cNvSpPr>
                  <p:nvPr/>
                </p:nvSpPr>
                <p:spPr bwMode="auto">
                  <a:xfrm rot="10800000">
                    <a:off x="2566" y="1332"/>
                    <a:ext cx="155" cy="94"/>
                  </a:xfrm>
                  <a:custGeom>
                    <a:avLst/>
                    <a:gdLst>
                      <a:gd name="T0" fmla="*/ 0 w 21600"/>
                      <a:gd name="T1" fmla="*/ 0 h 19783"/>
                      <a:gd name="T2" fmla="*/ 0 w 21600"/>
                      <a:gd name="T3" fmla="*/ 0 h 19783"/>
                      <a:gd name="T4" fmla="*/ 0 w 21600"/>
                      <a:gd name="T5" fmla="*/ 0 h 19783"/>
                      <a:gd name="T6" fmla="*/ 0 60000 65536"/>
                      <a:gd name="T7" fmla="*/ 0 60000 65536"/>
                      <a:gd name="T8" fmla="*/ 0 60000 65536"/>
                      <a:gd name="T9" fmla="*/ 0 w 21600"/>
                      <a:gd name="T10" fmla="*/ 0 h 19783"/>
                      <a:gd name="T11" fmla="*/ 21600 w 21600"/>
                      <a:gd name="T12" fmla="*/ 19783 h 19783"/>
                    </a:gdLst>
                    <a:ahLst/>
                    <a:cxnLst>
                      <a:cxn ang="T6">
                        <a:pos x="T0" y="T1"/>
                      </a:cxn>
                      <a:cxn ang="T7">
                        <a:pos x="T2" y="T3"/>
                      </a:cxn>
                      <a:cxn ang="T8">
                        <a:pos x="T4" y="T5"/>
                      </a:cxn>
                    </a:cxnLst>
                    <a:rect l="T9" t="T10" r="T11" b="T12"/>
                    <a:pathLst>
                      <a:path w="21600" h="19783" fill="none" extrusionOk="0">
                        <a:moveTo>
                          <a:pt x="21600" y="0"/>
                        </a:moveTo>
                        <a:cubicBezTo>
                          <a:pt x="21600" y="8576"/>
                          <a:pt x="16526" y="16340"/>
                          <a:pt x="8671" y="19783"/>
                        </a:cubicBezTo>
                      </a:path>
                      <a:path w="21600" h="19783" stroke="0" extrusionOk="0">
                        <a:moveTo>
                          <a:pt x="21600" y="0"/>
                        </a:moveTo>
                        <a:cubicBezTo>
                          <a:pt x="21600" y="8576"/>
                          <a:pt x="16526" y="16340"/>
                          <a:pt x="8671" y="19783"/>
                        </a:cubicBezTo>
                        <a:lnTo>
                          <a:pt x="0" y="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26" name="Arc 54"/>
                  <p:cNvSpPr>
                    <a:spLocks/>
                  </p:cNvSpPr>
                  <p:nvPr/>
                </p:nvSpPr>
                <p:spPr bwMode="auto">
                  <a:xfrm>
                    <a:off x="2576" y="1433"/>
                    <a:ext cx="458" cy="99"/>
                  </a:xfrm>
                  <a:custGeom>
                    <a:avLst/>
                    <a:gdLst>
                      <a:gd name="T0" fmla="*/ 0 w 26677"/>
                      <a:gd name="T1" fmla="*/ 0 h 21600"/>
                      <a:gd name="T2" fmla="*/ 0 w 26677"/>
                      <a:gd name="T3" fmla="*/ 0 h 21600"/>
                      <a:gd name="T4" fmla="*/ 0 w 26677"/>
                      <a:gd name="T5" fmla="*/ 0 h 21600"/>
                      <a:gd name="T6" fmla="*/ 0 60000 65536"/>
                      <a:gd name="T7" fmla="*/ 0 60000 65536"/>
                      <a:gd name="T8" fmla="*/ 0 60000 65536"/>
                      <a:gd name="T9" fmla="*/ 0 w 26677"/>
                      <a:gd name="T10" fmla="*/ 0 h 21600"/>
                      <a:gd name="T11" fmla="*/ 26677 w 26677"/>
                      <a:gd name="T12" fmla="*/ 21600 h 21600"/>
                    </a:gdLst>
                    <a:ahLst/>
                    <a:cxnLst>
                      <a:cxn ang="T6">
                        <a:pos x="T0" y="T1"/>
                      </a:cxn>
                      <a:cxn ang="T7">
                        <a:pos x="T2" y="T3"/>
                      </a:cxn>
                      <a:cxn ang="T8">
                        <a:pos x="T4" y="T5"/>
                      </a:cxn>
                    </a:cxnLst>
                    <a:rect l="T9" t="T10" r="T11" b="T12"/>
                    <a:pathLst>
                      <a:path w="26677" h="21600" fill="none" extrusionOk="0">
                        <a:moveTo>
                          <a:pt x="26676" y="20994"/>
                        </a:moveTo>
                        <a:cubicBezTo>
                          <a:pt x="25014" y="21396"/>
                          <a:pt x="23310" y="21599"/>
                          <a:pt x="21600" y="21600"/>
                        </a:cubicBezTo>
                        <a:cubicBezTo>
                          <a:pt x="9670" y="21600"/>
                          <a:pt x="0" y="11929"/>
                          <a:pt x="0" y="0"/>
                        </a:cubicBezTo>
                      </a:path>
                      <a:path w="26677" h="21600" stroke="0" extrusionOk="0">
                        <a:moveTo>
                          <a:pt x="26676" y="20994"/>
                        </a:moveTo>
                        <a:cubicBezTo>
                          <a:pt x="25014" y="21396"/>
                          <a:pt x="23310" y="21599"/>
                          <a:pt x="21600" y="21600"/>
                        </a:cubicBez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grpSp>
            <p:sp>
              <p:nvSpPr>
                <p:cNvPr id="28711" name="Line 55"/>
                <p:cNvSpPr>
                  <a:spLocks noChangeShapeType="1"/>
                </p:cNvSpPr>
                <p:nvPr/>
              </p:nvSpPr>
              <p:spPr bwMode="auto">
                <a:xfrm>
                  <a:off x="2663" y="1261"/>
                  <a:ext cx="64" cy="32"/>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12" name="Line 56"/>
                <p:cNvSpPr>
                  <a:spLocks noChangeShapeType="1"/>
                </p:cNvSpPr>
                <p:nvPr/>
              </p:nvSpPr>
              <p:spPr bwMode="auto">
                <a:xfrm flipH="1">
                  <a:off x="2666" y="1301"/>
                  <a:ext cx="69" cy="42"/>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13" name="Line 57"/>
                <p:cNvSpPr>
                  <a:spLocks noChangeShapeType="1"/>
                </p:cNvSpPr>
                <p:nvPr/>
              </p:nvSpPr>
              <p:spPr bwMode="auto">
                <a:xfrm>
                  <a:off x="2663" y="1265"/>
                  <a:ext cx="7" cy="82"/>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14" name="Line 58"/>
                <p:cNvSpPr>
                  <a:spLocks noChangeShapeType="1"/>
                </p:cNvSpPr>
                <p:nvPr/>
              </p:nvSpPr>
              <p:spPr bwMode="auto">
                <a:xfrm>
                  <a:off x="3045" y="1452"/>
                  <a:ext cx="89" cy="35"/>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15" name="Line 59"/>
                <p:cNvSpPr>
                  <a:spLocks noChangeShapeType="1"/>
                </p:cNvSpPr>
                <p:nvPr/>
              </p:nvSpPr>
              <p:spPr bwMode="auto">
                <a:xfrm flipH="1">
                  <a:off x="3034" y="1492"/>
                  <a:ext cx="108" cy="57"/>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16" name="Line 60"/>
                <p:cNvSpPr>
                  <a:spLocks noChangeShapeType="1"/>
                </p:cNvSpPr>
                <p:nvPr/>
              </p:nvSpPr>
              <p:spPr bwMode="auto">
                <a:xfrm>
                  <a:off x="3041" y="1448"/>
                  <a:ext cx="7" cy="97"/>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17" name="Freeform 61"/>
                <p:cNvSpPr>
                  <a:spLocks/>
                </p:cNvSpPr>
                <p:nvPr/>
              </p:nvSpPr>
              <p:spPr bwMode="auto">
                <a:xfrm>
                  <a:off x="3048" y="1459"/>
                  <a:ext cx="77" cy="73"/>
                </a:xfrm>
                <a:custGeom>
                  <a:avLst/>
                  <a:gdLst>
                    <a:gd name="T0" fmla="*/ 76 w 77"/>
                    <a:gd name="T1" fmla="*/ 29 h 73"/>
                    <a:gd name="T2" fmla="*/ 0 w 77"/>
                    <a:gd name="T3" fmla="*/ 0 h 73"/>
                    <a:gd name="T4" fmla="*/ 8 w 77"/>
                    <a:gd name="T5" fmla="*/ 72 h 73"/>
                    <a:gd name="T6" fmla="*/ 76 w 77"/>
                    <a:gd name="T7" fmla="*/ 29 h 73"/>
                    <a:gd name="T8" fmla="*/ 0 60000 65536"/>
                    <a:gd name="T9" fmla="*/ 0 60000 65536"/>
                    <a:gd name="T10" fmla="*/ 0 60000 65536"/>
                    <a:gd name="T11" fmla="*/ 0 60000 65536"/>
                    <a:gd name="T12" fmla="*/ 0 w 77"/>
                    <a:gd name="T13" fmla="*/ 0 h 73"/>
                    <a:gd name="T14" fmla="*/ 77 w 77"/>
                    <a:gd name="T15" fmla="*/ 73 h 73"/>
                  </a:gdLst>
                  <a:ahLst/>
                  <a:cxnLst>
                    <a:cxn ang="T8">
                      <a:pos x="T0" y="T1"/>
                    </a:cxn>
                    <a:cxn ang="T9">
                      <a:pos x="T2" y="T3"/>
                    </a:cxn>
                    <a:cxn ang="T10">
                      <a:pos x="T4" y="T5"/>
                    </a:cxn>
                    <a:cxn ang="T11">
                      <a:pos x="T6" y="T7"/>
                    </a:cxn>
                  </a:cxnLst>
                  <a:rect l="T12" t="T13" r="T14" b="T15"/>
                  <a:pathLst>
                    <a:path w="77" h="73">
                      <a:moveTo>
                        <a:pt x="76" y="29"/>
                      </a:moveTo>
                      <a:lnTo>
                        <a:pt x="0" y="0"/>
                      </a:lnTo>
                      <a:lnTo>
                        <a:pt x="8" y="72"/>
                      </a:lnTo>
                      <a:lnTo>
                        <a:pt x="76" y="2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18" name="Freeform 62"/>
                <p:cNvSpPr>
                  <a:spLocks/>
                </p:cNvSpPr>
                <p:nvPr/>
              </p:nvSpPr>
              <p:spPr bwMode="auto">
                <a:xfrm>
                  <a:off x="2573" y="1394"/>
                  <a:ext cx="491" cy="134"/>
                </a:xfrm>
                <a:custGeom>
                  <a:avLst/>
                  <a:gdLst>
                    <a:gd name="T0" fmla="*/ 487 w 491"/>
                    <a:gd name="T1" fmla="*/ 90 h 134"/>
                    <a:gd name="T2" fmla="*/ 443 w 491"/>
                    <a:gd name="T3" fmla="*/ 97 h 134"/>
                    <a:gd name="T4" fmla="*/ 400 w 491"/>
                    <a:gd name="T5" fmla="*/ 97 h 134"/>
                    <a:gd name="T6" fmla="*/ 357 w 491"/>
                    <a:gd name="T7" fmla="*/ 97 h 134"/>
                    <a:gd name="T8" fmla="*/ 328 w 491"/>
                    <a:gd name="T9" fmla="*/ 97 h 134"/>
                    <a:gd name="T10" fmla="*/ 289 w 491"/>
                    <a:gd name="T11" fmla="*/ 94 h 134"/>
                    <a:gd name="T12" fmla="*/ 242 w 491"/>
                    <a:gd name="T13" fmla="*/ 86 h 134"/>
                    <a:gd name="T14" fmla="*/ 195 w 491"/>
                    <a:gd name="T15" fmla="*/ 83 h 134"/>
                    <a:gd name="T16" fmla="*/ 130 w 491"/>
                    <a:gd name="T17" fmla="*/ 68 h 134"/>
                    <a:gd name="T18" fmla="*/ 83 w 491"/>
                    <a:gd name="T19" fmla="*/ 58 h 134"/>
                    <a:gd name="T20" fmla="*/ 47 w 491"/>
                    <a:gd name="T21" fmla="*/ 40 h 134"/>
                    <a:gd name="T22" fmla="*/ 22 w 491"/>
                    <a:gd name="T23" fmla="*/ 25 h 134"/>
                    <a:gd name="T24" fmla="*/ 0 w 491"/>
                    <a:gd name="T25" fmla="*/ 0 h 134"/>
                    <a:gd name="T26" fmla="*/ 8 w 491"/>
                    <a:gd name="T27" fmla="*/ 36 h 134"/>
                    <a:gd name="T28" fmla="*/ 29 w 491"/>
                    <a:gd name="T29" fmla="*/ 65 h 134"/>
                    <a:gd name="T30" fmla="*/ 80 w 491"/>
                    <a:gd name="T31" fmla="*/ 90 h 134"/>
                    <a:gd name="T32" fmla="*/ 137 w 491"/>
                    <a:gd name="T33" fmla="*/ 104 h 134"/>
                    <a:gd name="T34" fmla="*/ 191 w 491"/>
                    <a:gd name="T35" fmla="*/ 115 h 134"/>
                    <a:gd name="T36" fmla="*/ 245 w 491"/>
                    <a:gd name="T37" fmla="*/ 123 h 134"/>
                    <a:gd name="T38" fmla="*/ 299 w 491"/>
                    <a:gd name="T39" fmla="*/ 130 h 134"/>
                    <a:gd name="T40" fmla="*/ 310 w 491"/>
                    <a:gd name="T41" fmla="*/ 133 h 134"/>
                    <a:gd name="T42" fmla="*/ 361 w 491"/>
                    <a:gd name="T43" fmla="*/ 133 h 134"/>
                    <a:gd name="T44" fmla="*/ 418 w 491"/>
                    <a:gd name="T45" fmla="*/ 130 h 134"/>
                    <a:gd name="T46" fmla="*/ 458 w 491"/>
                    <a:gd name="T47" fmla="*/ 133 h 134"/>
                    <a:gd name="T48" fmla="*/ 490 w 491"/>
                    <a:gd name="T49" fmla="*/ 119 h 134"/>
                    <a:gd name="T50" fmla="*/ 487 w 491"/>
                    <a:gd name="T51" fmla="*/ 90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1"/>
                    <a:gd name="T79" fmla="*/ 0 h 134"/>
                    <a:gd name="T80" fmla="*/ 491 w 491"/>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1" h="134">
                      <a:moveTo>
                        <a:pt x="487" y="90"/>
                      </a:moveTo>
                      <a:lnTo>
                        <a:pt x="443" y="97"/>
                      </a:lnTo>
                      <a:lnTo>
                        <a:pt x="400" y="97"/>
                      </a:lnTo>
                      <a:lnTo>
                        <a:pt x="357" y="97"/>
                      </a:lnTo>
                      <a:lnTo>
                        <a:pt x="328" y="97"/>
                      </a:lnTo>
                      <a:lnTo>
                        <a:pt x="289" y="94"/>
                      </a:lnTo>
                      <a:lnTo>
                        <a:pt x="242" y="86"/>
                      </a:lnTo>
                      <a:lnTo>
                        <a:pt x="195" y="83"/>
                      </a:lnTo>
                      <a:lnTo>
                        <a:pt x="130" y="68"/>
                      </a:lnTo>
                      <a:lnTo>
                        <a:pt x="83" y="58"/>
                      </a:lnTo>
                      <a:lnTo>
                        <a:pt x="47" y="40"/>
                      </a:lnTo>
                      <a:lnTo>
                        <a:pt x="22" y="25"/>
                      </a:lnTo>
                      <a:lnTo>
                        <a:pt x="0" y="0"/>
                      </a:lnTo>
                      <a:lnTo>
                        <a:pt x="8" y="36"/>
                      </a:lnTo>
                      <a:lnTo>
                        <a:pt x="29" y="65"/>
                      </a:lnTo>
                      <a:lnTo>
                        <a:pt x="80" y="90"/>
                      </a:lnTo>
                      <a:lnTo>
                        <a:pt x="137" y="104"/>
                      </a:lnTo>
                      <a:lnTo>
                        <a:pt x="191" y="115"/>
                      </a:lnTo>
                      <a:lnTo>
                        <a:pt x="245" y="123"/>
                      </a:lnTo>
                      <a:lnTo>
                        <a:pt x="299" y="130"/>
                      </a:lnTo>
                      <a:lnTo>
                        <a:pt x="310" y="133"/>
                      </a:lnTo>
                      <a:lnTo>
                        <a:pt x="361" y="133"/>
                      </a:lnTo>
                      <a:lnTo>
                        <a:pt x="418" y="130"/>
                      </a:lnTo>
                      <a:lnTo>
                        <a:pt x="458" y="133"/>
                      </a:lnTo>
                      <a:lnTo>
                        <a:pt x="490" y="119"/>
                      </a:lnTo>
                      <a:lnTo>
                        <a:pt x="487" y="9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19" name="Freeform 63"/>
                <p:cNvSpPr>
                  <a:spLocks/>
                </p:cNvSpPr>
                <p:nvPr/>
              </p:nvSpPr>
              <p:spPr bwMode="auto">
                <a:xfrm>
                  <a:off x="2573" y="1286"/>
                  <a:ext cx="113" cy="98"/>
                </a:xfrm>
                <a:custGeom>
                  <a:avLst/>
                  <a:gdLst>
                    <a:gd name="T0" fmla="*/ 0 w 113"/>
                    <a:gd name="T1" fmla="*/ 97 h 98"/>
                    <a:gd name="T2" fmla="*/ 11 w 113"/>
                    <a:gd name="T3" fmla="*/ 58 h 98"/>
                    <a:gd name="T4" fmla="*/ 11 w 113"/>
                    <a:gd name="T5" fmla="*/ 47 h 98"/>
                    <a:gd name="T6" fmla="*/ 25 w 113"/>
                    <a:gd name="T7" fmla="*/ 36 h 98"/>
                    <a:gd name="T8" fmla="*/ 54 w 113"/>
                    <a:gd name="T9" fmla="*/ 18 h 98"/>
                    <a:gd name="T10" fmla="*/ 83 w 113"/>
                    <a:gd name="T11" fmla="*/ 7 h 98"/>
                    <a:gd name="T12" fmla="*/ 108 w 113"/>
                    <a:gd name="T13" fmla="*/ 0 h 98"/>
                    <a:gd name="T14" fmla="*/ 112 w 113"/>
                    <a:gd name="T15" fmla="*/ 32 h 98"/>
                    <a:gd name="T16" fmla="*/ 72 w 113"/>
                    <a:gd name="T17" fmla="*/ 47 h 98"/>
                    <a:gd name="T18" fmla="*/ 36 w 113"/>
                    <a:gd name="T19" fmla="*/ 61 h 98"/>
                    <a:gd name="T20" fmla="*/ 0 w 113"/>
                    <a:gd name="T21" fmla="*/ 9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98"/>
                    <a:gd name="T35" fmla="*/ 113 w 11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98">
                      <a:moveTo>
                        <a:pt x="0" y="97"/>
                      </a:moveTo>
                      <a:lnTo>
                        <a:pt x="11" y="58"/>
                      </a:lnTo>
                      <a:lnTo>
                        <a:pt x="11" y="47"/>
                      </a:lnTo>
                      <a:lnTo>
                        <a:pt x="25" y="36"/>
                      </a:lnTo>
                      <a:lnTo>
                        <a:pt x="54" y="18"/>
                      </a:lnTo>
                      <a:lnTo>
                        <a:pt x="83" y="7"/>
                      </a:lnTo>
                      <a:lnTo>
                        <a:pt x="108" y="0"/>
                      </a:lnTo>
                      <a:lnTo>
                        <a:pt x="112" y="32"/>
                      </a:lnTo>
                      <a:lnTo>
                        <a:pt x="72" y="47"/>
                      </a:lnTo>
                      <a:lnTo>
                        <a:pt x="36" y="61"/>
                      </a:lnTo>
                      <a:lnTo>
                        <a:pt x="0" y="97"/>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720" name="Freeform 64"/>
                <p:cNvSpPr>
                  <a:spLocks/>
                </p:cNvSpPr>
                <p:nvPr/>
              </p:nvSpPr>
              <p:spPr bwMode="auto">
                <a:xfrm>
                  <a:off x="2667" y="1272"/>
                  <a:ext cx="58" cy="62"/>
                </a:xfrm>
                <a:custGeom>
                  <a:avLst/>
                  <a:gdLst>
                    <a:gd name="T0" fmla="*/ 0 w 58"/>
                    <a:gd name="T1" fmla="*/ 0 h 62"/>
                    <a:gd name="T2" fmla="*/ 57 w 58"/>
                    <a:gd name="T3" fmla="*/ 29 h 62"/>
                    <a:gd name="T4" fmla="*/ 10 w 58"/>
                    <a:gd name="T5" fmla="*/ 61 h 62"/>
                    <a:gd name="T6" fmla="*/ 0 w 58"/>
                    <a:gd name="T7" fmla="*/ 0 h 62"/>
                    <a:gd name="T8" fmla="*/ 0 60000 65536"/>
                    <a:gd name="T9" fmla="*/ 0 60000 65536"/>
                    <a:gd name="T10" fmla="*/ 0 60000 65536"/>
                    <a:gd name="T11" fmla="*/ 0 60000 65536"/>
                    <a:gd name="T12" fmla="*/ 0 w 58"/>
                    <a:gd name="T13" fmla="*/ 0 h 62"/>
                    <a:gd name="T14" fmla="*/ 58 w 58"/>
                    <a:gd name="T15" fmla="*/ 62 h 62"/>
                  </a:gdLst>
                  <a:ahLst/>
                  <a:cxnLst>
                    <a:cxn ang="T8">
                      <a:pos x="T0" y="T1"/>
                    </a:cxn>
                    <a:cxn ang="T9">
                      <a:pos x="T2" y="T3"/>
                    </a:cxn>
                    <a:cxn ang="T10">
                      <a:pos x="T4" y="T5"/>
                    </a:cxn>
                    <a:cxn ang="T11">
                      <a:pos x="T6" y="T7"/>
                    </a:cxn>
                  </a:cxnLst>
                  <a:rect l="T12" t="T13" r="T14" b="T15"/>
                  <a:pathLst>
                    <a:path w="58" h="62">
                      <a:moveTo>
                        <a:pt x="0" y="0"/>
                      </a:moveTo>
                      <a:lnTo>
                        <a:pt x="57" y="29"/>
                      </a:lnTo>
                      <a:lnTo>
                        <a:pt x="10" y="61"/>
                      </a:lnTo>
                      <a:lnTo>
                        <a:pt x="0"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GB" b="1">
                    <a:latin typeface="Arial" pitchFamily="34" charset="0"/>
                    <a:cs typeface="Arial" pitchFamily="34" charset="0"/>
                  </a:endParaRPr>
                </a:p>
              </p:txBody>
            </p:sp>
            <p:grpSp>
              <p:nvGrpSpPr>
                <p:cNvPr id="13" name="Group 65"/>
                <p:cNvGrpSpPr>
                  <a:grpSpLocks/>
                </p:cNvGrpSpPr>
                <p:nvPr/>
              </p:nvGrpSpPr>
              <p:grpSpPr bwMode="auto">
                <a:xfrm>
                  <a:off x="2565" y="1280"/>
                  <a:ext cx="468" cy="200"/>
                  <a:chOff x="2565" y="1280"/>
                  <a:chExt cx="468" cy="200"/>
                </a:xfrm>
              </p:grpSpPr>
              <p:sp>
                <p:nvSpPr>
                  <p:cNvPr id="28723" name="Arc 66"/>
                  <p:cNvSpPr>
                    <a:spLocks/>
                  </p:cNvSpPr>
                  <p:nvPr/>
                </p:nvSpPr>
                <p:spPr bwMode="auto">
                  <a:xfrm rot="10800000">
                    <a:off x="2565" y="1280"/>
                    <a:ext cx="155" cy="94"/>
                  </a:xfrm>
                  <a:custGeom>
                    <a:avLst/>
                    <a:gdLst>
                      <a:gd name="T0" fmla="*/ 0 w 21600"/>
                      <a:gd name="T1" fmla="*/ 0 h 19783"/>
                      <a:gd name="T2" fmla="*/ 0 w 21600"/>
                      <a:gd name="T3" fmla="*/ 0 h 19783"/>
                      <a:gd name="T4" fmla="*/ 0 w 21600"/>
                      <a:gd name="T5" fmla="*/ 0 h 19783"/>
                      <a:gd name="T6" fmla="*/ 0 60000 65536"/>
                      <a:gd name="T7" fmla="*/ 0 60000 65536"/>
                      <a:gd name="T8" fmla="*/ 0 60000 65536"/>
                      <a:gd name="T9" fmla="*/ 0 w 21600"/>
                      <a:gd name="T10" fmla="*/ 0 h 19783"/>
                      <a:gd name="T11" fmla="*/ 21600 w 21600"/>
                      <a:gd name="T12" fmla="*/ 19783 h 19783"/>
                    </a:gdLst>
                    <a:ahLst/>
                    <a:cxnLst>
                      <a:cxn ang="T6">
                        <a:pos x="T0" y="T1"/>
                      </a:cxn>
                      <a:cxn ang="T7">
                        <a:pos x="T2" y="T3"/>
                      </a:cxn>
                      <a:cxn ang="T8">
                        <a:pos x="T4" y="T5"/>
                      </a:cxn>
                    </a:cxnLst>
                    <a:rect l="T9" t="T10" r="T11" b="T12"/>
                    <a:pathLst>
                      <a:path w="21600" h="19783" fill="none" extrusionOk="0">
                        <a:moveTo>
                          <a:pt x="21600" y="0"/>
                        </a:moveTo>
                        <a:cubicBezTo>
                          <a:pt x="21600" y="8576"/>
                          <a:pt x="16526" y="16340"/>
                          <a:pt x="8671" y="19783"/>
                        </a:cubicBezTo>
                      </a:path>
                      <a:path w="21600" h="19783" stroke="0" extrusionOk="0">
                        <a:moveTo>
                          <a:pt x="21600" y="0"/>
                        </a:moveTo>
                        <a:cubicBezTo>
                          <a:pt x="21600" y="8576"/>
                          <a:pt x="16526" y="16340"/>
                          <a:pt x="8671" y="19783"/>
                        </a:cubicBezTo>
                        <a:lnTo>
                          <a:pt x="0" y="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24" name="Arc 67"/>
                  <p:cNvSpPr>
                    <a:spLocks/>
                  </p:cNvSpPr>
                  <p:nvPr/>
                </p:nvSpPr>
                <p:spPr bwMode="auto">
                  <a:xfrm>
                    <a:off x="2575" y="1381"/>
                    <a:ext cx="458" cy="99"/>
                  </a:xfrm>
                  <a:custGeom>
                    <a:avLst/>
                    <a:gdLst>
                      <a:gd name="T0" fmla="*/ 0 w 26677"/>
                      <a:gd name="T1" fmla="*/ 0 h 21600"/>
                      <a:gd name="T2" fmla="*/ 0 w 26677"/>
                      <a:gd name="T3" fmla="*/ 0 h 21600"/>
                      <a:gd name="T4" fmla="*/ 0 w 26677"/>
                      <a:gd name="T5" fmla="*/ 0 h 21600"/>
                      <a:gd name="T6" fmla="*/ 0 60000 65536"/>
                      <a:gd name="T7" fmla="*/ 0 60000 65536"/>
                      <a:gd name="T8" fmla="*/ 0 60000 65536"/>
                      <a:gd name="T9" fmla="*/ 0 w 26677"/>
                      <a:gd name="T10" fmla="*/ 0 h 21600"/>
                      <a:gd name="T11" fmla="*/ 26677 w 26677"/>
                      <a:gd name="T12" fmla="*/ 21600 h 21600"/>
                    </a:gdLst>
                    <a:ahLst/>
                    <a:cxnLst>
                      <a:cxn ang="T6">
                        <a:pos x="T0" y="T1"/>
                      </a:cxn>
                      <a:cxn ang="T7">
                        <a:pos x="T2" y="T3"/>
                      </a:cxn>
                      <a:cxn ang="T8">
                        <a:pos x="T4" y="T5"/>
                      </a:cxn>
                    </a:cxnLst>
                    <a:rect l="T9" t="T10" r="T11" b="T12"/>
                    <a:pathLst>
                      <a:path w="26677" h="21600" fill="none" extrusionOk="0">
                        <a:moveTo>
                          <a:pt x="26676" y="20994"/>
                        </a:moveTo>
                        <a:cubicBezTo>
                          <a:pt x="25014" y="21396"/>
                          <a:pt x="23310" y="21599"/>
                          <a:pt x="21600" y="21600"/>
                        </a:cubicBezTo>
                        <a:cubicBezTo>
                          <a:pt x="9670" y="21600"/>
                          <a:pt x="0" y="11929"/>
                          <a:pt x="0" y="0"/>
                        </a:cubicBezTo>
                      </a:path>
                      <a:path w="26677" h="21600" stroke="0" extrusionOk="0">
                        <a:moveTo>
                          <a:pt x="26676" y="20994"/>
                        </a:moveTo>
                        <a:cubicBezTo>
                          <a:pt x="25014" y="21396"/>
                          <a:pt x="23310" y="21599"/>
                          <a:pt x="21600" y="21600"/>
                        </a:cubicBez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grpSp>
            <p:sp>
              <p:nvSpPr>
                <p:cNvPr id="28722" name="Line 68"/>
                <p:cNvSpPr>
                  <a:spLocks noChangeShapeType="1"/>
                </p:cNvSpPr>
                <p:nvPr/>
              </p:nvSpPr>
              <p:spPr bwMode="auto">
                <a:xfrm>
                  <a:off x="2569" y="1373"/>
                  <a:ext cx="0" cy="57"/>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grpSp>
          <p:sp>
            <p:nvSpPr>
              <p:cNvPr id="28708" name="Rectangle 69"/>
              <p:cNvSpPr>
                <a:spLocks noChangeArrowheads="1"/>
              </p:cNvSpPr>
              <p:nvPr/>
            </p:nvSpPr>
            <p:spPr bwMode="auto">
              <a:xfrm>
                <a:off x="2146" y="1412"/>
                <a:ext cx="492" cy="29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u="sng" dirty="0">
                    <a:solidFill>
                      <a:srgbClr val="FAFD00"/>
                    </a:solidFill>
                    <a:latin typeface="Arial" pitchFamily="34" charset="0"/>
                    <a:cs typeface="Arial" pitchFamily="34" charset="0"/>
                  </a:rPr>
                  <a:t>Yaw</a:t>
                </a:r>
              </a:p>
            </p:txBody>
          </p:sp>
          <p:sp>
            <p:nvSpPr>
              <p:cNvPr id="28709" name="Rectangle 70"/>
              <p:cNvSpPr>
                <a:spLocks noChangeArrowheads="1"/>
              </p:cNvSpPr>
              <p:nvPr/>
            </p:nvSpPr>
            <p:spPr bwMode="auto">
              <a:xfrm>
                <a:off x="1742" y="1613"/>
                <a:ext cx="1246" cy="294"/>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latin typeface="Arial" pitchFamily="34" charset="0"/>
                    <a:cs typeface="Arial" pitchFamily="34" charset="0"/>
                  </a:rPr>
                  <a:t>(Directional)</a:t>
                </a:r>
              </a:p>
            </p:txBody>
          </p:sp>
        </p:grpSp>
      </p:grpSp>
      <p:grpSp>
        <p:nvGrpSpPr>
          <p:cNvPr id="14" name="Group 95"/>
          <p:cNvGrpSpPr>
            <a:grpSpLocks/>
          </p:cNvGrpSpPr>
          <p:nvPr/>
        </p:nvGrpSpPr>
        <p:grpSpPr bwMode="auto">
          <a:xfrm>
            <a:off x="1116013" y="3789364"/>
            <a:ext cx="1830388" cy="1519238"/>
            <a:chOff x="703" y="2387"/>
            <a:chExt cx="1153" cy="957"/>
          </a:xfrm>
        </p:grpSpPr>
        <p:grpSp>
          <p:nvGrpSpPr>
            <p:cNvPr id="15" name="Group 96"/>
            <p:cNvGrpSpPr>
              <a:grpSpLocks/>
            </p:cNvGrpSpPr>
            <p:nvPr/>
          </p:nvGrpSpPr>
          <p:grpSpPr bwMode="auto">
            <a:xfrm>
              <a:off x="975" y="2387"/>
              <a:ext cx="881" cy="957"/>
              <a:chOff x="975" y="2387"/>
              <a:chExt cx="881" cy="957"/>
            </a:xfrm>
          </p:grpSpPr>
          <p:grpSp>
            <p:nvGrpSpPr>
              <p:cNvPr id="16" name="Group 97"/>
              <p:cNvGrpSpPr>
                <a:grpSpLocks/>
              </p:cNvGrpSpPr>
              <p:nvPr/>
            </p:nvGrpSpPr>
            <p:grpSpPr bwMode="auto">
              <a:xfrm>
                <a:off x="1222" y="2878"/>
                <a:ext cx="520" cy="463"/>
                <a:chOff x="1222" y="2878"/>
                <a:chExt cx="520" cy="463"/>
              </a:xfrm>
            </p:grpSpPr>
            <p:sp>
              <p:nvSpPr>
                <p:cNvPr id="28688" name="Arc 98"/>
                <p:cNvSpPr>
                  <a:spLocks/>
                </p:cNvSpPr>
                <p:nvPr/>
              </p:nvSpPr>
              <p:spPr bwMode="auto">
                <a:xfrm rot="-60000">
                  <a:off x="1241" y="2884"/>
                  <a:ext cx="199" cy="201"/>
                </a:xfrm>
                <a:custGeom>
                  <a:avLst/>
                  <a:gdLst>
                    <a:gd name="T0" fmla="*/ 0 w 21407"/>
                    <a:gd name="T1" fmla="*/ 0 h 21600"/>
                    <a:gd name="T2" fmla="*/ 0 w 21407"/>
                    <a:gd name="T3" fmla="*/ 0 h 21600"/>
                    <a:gd name="T4" fmla="*/ 0 w 21407"/>
                    <a:gd name="T5" fmla="*/ 0 h 21600"/>
                    <a:gd name="T6" fmla="*/ 0 60000 65536"/>
                    <a:gd name="T7" fmla="*/ 0 60000 65536"/>
                    <a:gd name="T8" fmla="*/ 0 60000 65536"/>
                    <a:gd name="T9" fmla="*/ 0 w 21407"/>
                    <a:gd name="T10" fmla="*/ 0 h 21600"/>
                    <a:gd name="T11" fmla="*/ 21407 w 21407"/>
                    <a:gd name="T12" fmla="*/ 21600 h 21600"/>
                  </a:gdLst>
                  <a:ahLst/>
                  <a:cxnLst>
                    <a:cxn ang="T6">
                      <a:pos x="T0" y="T1"/>
                    </a:cxn>
                    <a:cxn ang="T7">
                      <a:pos x="T2" y="T3"/>
                    </a:cxn>
                    <a:cxn ang="T8">
                      <a:pos x="T4" y="T5"/>
                    </a:cxn>
                  </a:cxnLst>
                  <a:rect l="T9" t="T10" r="T11" b="T12"/>
                  <a:pathLst>
                    <a:path w="21407" h="21600" fill="none" extrusionOk="0">
                      <a:moveTo>
                        <a:pt x="0" y="18717"/>
                      </a:moveTo>
                      <a:cubicBezTo>
                        <a:pt x="1438" y="8039"/>
                        <a:pt x="10525" y="54"/>
                        <a:pt x="21299" y="0"/>
                      </a:cubicBezTo>
                    </a:path>
                    <a:path w="21407" h="21600" stroke="0" extrusionOk="0">
                      <a:moveTo>
                        <a:pt x="0" y="18717"/>
                      </a:moveTo>
                      <a:cubicBezTo>
                        <a:pt x="1438" y="8039"/>
                        <a:pt x="10525" y="54"/>
                        <a:pt x="21299" y="0"/>
                      </a:cubicBezTo>
                      <a:lnTo>
                        <a:pt x="21407"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89" name="Line 99"/>
                <p:cNvSpPr>
                  <a:spLocks noChangeShapeType="1"/>
                </p:cNvSpPr>
                <p:nvPr/>
              </p:nvSpPr>
              <p:spPr bwMode="auto">
                <a:xfrm flipH="1">
                  <a:off x="1428" y="2878"/>
                  <a:ext cx="93" cy="4"/>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0" name="Line 100"/>
                <p:cNvSpPr>
                  <a:spLocks noChangeShapeType="1"/>
                </p:cNvSpPr>
                <p:nvPr/>
              </p:nvSpPr>
              <p:spPr bwMode="auto">
                <a:xfrm>
                  <a:off x="1618" y="3239"/>
                  <a:ext cx="60" cy="95"/>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1" name="Line 101"/>
                <p:cNvSpPr>
                  <a:spLocks noChangeShapeType="1"/>
                </p:cNvSpPr>
                <p:nvPr/>
              </p:nvSpPr>
              <p:spPr bwMode="auto">
                <a:xfrm flipH="1">
                  <a:off x="1688" y="3220"/>
                  <a:ext cx="54" cy="121"/>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2" name="Line 102"/>
                <p:cNvSpPr>
                  <a:spLocks noChangeShapeType="1"/>
                </p:cNvSpPr>
                <p:nvPr/>
              </p:nvSpPr>
              <p:spPr bwMode="auto">
                <a:xfrm flipV="1">
                  <a:off x="1618" y="3208"/>
                  <a:ext cx="116" cy="34"/>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3" name="Line 103"/>
                <p:cNvSpPr>
                  <a:spLocks noChangeShapeType="1"/>
                </p:cNvSpPr>
                <p:nvPr/>
              </p:nvSpPr>
              <p:spPr bwMode="auto">
                <a:xfrm flipV="1">
                  <a:off x="1226" y="3042"/>
                  <a:ext cx="105" cy="28"/>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4" name="Line 104"/>
                <p:cNvSpPr>
                  <a:spLocks noChangeShapeType="1"/>
                </p:cNvSpPr>
                <p:nvPr/>
              </p:nvSpPr>
              <p:spPr bwMode="auto">
                <a:xfrm>
                  <a:off x="1222" y="3070"/>
                  <a:ext cx="60" cy="77"/>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5" name="Line 105"/>
                <p:cNvSpPr>
                  <a:spLocks noChangeShapeType="1"/>
                </p:cNvSpPr>
                <p:nvPr/>
              </p:nvSpPr>
              <p:spPr bwMode="auto">
                <a:xfrm flipV="1">
                  <a:off x="1297" y="3042"/>
                  <a:ext cx="40" cy="119"/>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96" name="Freeform 106"/>
                <p:cNvSpPr>
                  <a:spLocks/>
                </p:cNvSpPr>
                <p:nvPr/>
              </p:nvSpPr>
              <p:spPr bwMode="auto">
                <a:xfrm>
                  <a:off x="1250" y="2882"/>
                  <a:ext cx="209" cy="189"/>
                </a:xfrm>
                <a:custGeom>
                  <a:avLst/>
                  <a:gdLst>
                    <a:gd name="T0" fmla="*/ 208 w 209"/>
                    <a:gd name="T1" fmla="*/ 0 h 189"/>
                    <a:gd name="T2" fmla="*/ 124 w 209"/>
                    <a:gd name="T3" fmla="*/ 13 h 189"/>
                    <a:gd name="T4" fmla="*/ 88 w 209"/>
                    <a:gd name="T5" fmla="*/ 29 h 189"/>
                    <a:gd name="T6" fmla="*/ 62 w 209"/>
                    <a:gd name="T7" fmla="*/ 58 h 189"/>
                    <a:gd name="T8" fmla="*/ 23 w 209"/>
                    <a:gd name="T9" fmla="*/ 100 h 189"/>
                    <a:gd name="T10" fmla="*/ 0 w 209"/>
                    <a:gd name="T11" fmla="*/ 156 h 189"/>
                    <a:gd name="T12" fmla="*/ 0 w 209"/>
                    <a:gd name="T13" fmla="*/ 188 h 189"/>
                    <a:gd name="T14" fmla="*/ 59 w 209"/>
                    <a:gd name="T15" fmla="*/ 178 h 189"/>
                    <a:gd name="T16" fmla="*/ 65 w 209"/>
                    <a:gd name="T17" fmla="*/ 139 h 189"/>
                    <a:gd name="T18" fmla="*/ 81 w 209"/>
                    <a:gd name="T19" fmla="*/ 103 h 189"/>
                    <a:gd name="T20" fmla="*/ 104 w 209"/>
                    <a:gd name="T21" fmla="*/ 65 h 189"/>
                    <a:gd name="T22" fmla="*/ 137 w 209"/>
                    <a:gd name="T23" fmla="*/ 36 h 189"/>
                    <a:gd name="T24" fmla="*/ 179 w 209"/>
                    <a:gd name="T25" fmla="*/ 19 h 189"/>
                    <a:gd name="T26" fmla="*/ 208 w 209"/>
                    <a:gd name="T27" fmla="*/ 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9"/>
                    <a:gd name="T43" fmla="*/ 0 h 189"/>
                    <a:gd name="T44" fmla="*/ 209 w 209"/>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9" h="189">
                      <a:moveTo>
                        <a:pt x="208" y="0"/>
                      </a:moveTo>
                      <a:lnTo>
                        <a:pt x="124" y="13"/>
                      </a:lnTo>
                      <a:lnTo>
                        <a:pt x="88" y="29"/>
                      </a:lnTo>
                      <a:lnTo>
                        <a:pt x="62" y="58"/>
                      </a:lnTo>
                      <a:lnTo>
                        <a:pt x="23" y="100"/>
                      </a:lnTo>
                      <a:lnTo>
                        <a:pt x="0" y="156"/>
                      </a:lnTo>
                      <a:lnTo>
                        <a:pt x="0" y="188"/>
                      </a:lnTo>
                      <a:lnTo>
                        <a:pt x="59" y="178"/>
                      </a:lnTo>
                      <a:lnTo>
                        <a:pt x="65" y="139"/>
                      </a:lnTo>
                      <a:lnTo>
                        <a:pt x="81" y="103"/>
                      </a:lnTo>
                      <a:lnTo>
                        <a:pt x="104" y="65"/>
                      </a:lnTo>
                      <a:lnTo>
                        <a:pt x="137" y="36"/>
                      </a:lnTo>
                      <a:lnTo>
                        <a:pt x="179" y="19"/>
                      </a:lnTo>
                      <a:lnTo>
                        <a:pt x="208"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697" name="Freeform 107"/>
                <p:cNvSpPr>
                  <a:spLocks/>
                </p:cNvSpPr>
                <p:nvPr/>
              </p:nvSpPr>
              <p:spPr bwMode="auto">
                <a:xfrm>
                  <a:off x="1232" y="3050"/>
                  <a:ext cx="100" cy="92"/>
                </a:xfrm>
                <a:custGeom>
                  <a:avLst/>
                  <a:gdLst>
                    <a:gd name="T0" fmla="*/ 0 w 100"/>
                    <a:gd name="T1" fmla="*/ 19 h 92"/>
                    <a:gd name="T2" fmla="*/ 58 w 100"/>
                    <a:gd name="T3" fmla="*/ 91 h 92"/>
                    <a:gd name="T4" fmla="*/ 99 w 100"/>
                    <a:gd name="T5" fmla="*/ 0 h 92"/>
                    <a:gd name="T6" fmla="*/ 0 w 100"/>
                    <a:gd name="T7" fmla="*/ 19 h 92"/>
                    <a:gd name="T8" fmla="*/ 0 60000 65536"/>
                    <a:gd name="T9" fmla="*/ 0 60000 65536"/>
                    <a:gd name="T10" fmla="*/ 0 60000 65536"/>
                    <a:gd name="T11" fmla="*/ 0 60000 65536"/>
                    <a:gd name="T12" fmla="*/ 0 w 100"/>
                    <a:gd name="T13" fmla="*/ 0 h 92"/>
                    <a:gd name="T14" fmla="*/ 100 w 100"/>
                    <a:gd name="T15" fmla="*/ 92 h 92"/>
                  </a:gdLst>
                  <a:ahLst/>
                  <a:cxnLst>
                    <a:cxn ang="T8">
                      <a:pos x="T0" y="T1"/>
                    </a:cxn>
                    <a:cxn ang="T9">
                      <a:pos x="T2" y="T3"/>
                    </a:cxn>
                    <a:cxn ang="T10">
                      <a:pos x="T4" y="T5"/>
                    </a:cxn>
                    <a:cxn ang="T11">
                      <a:pos x="T6" y="T7"/>
                    </a:cxn>
                  </a:cxnLst>
                  <a:rect l="T12" t="T13" r="T14" b="T15"/>
                  <a:pathLst>
                    <a:path w="100" h="92">
                      <a:moveTo>
                        <a:pt x="0" y="19"/>
                      </a:moveTo>
                      <a:lnTo>
                        <a:pt x="58" y="91"/>
                      </a:lnTo>
                      <a:lnTo>
                        <a:pt x="99" y="0"/>
                      </a:lnTo>
                      <a:lnTo>
                        <a:pt x="0" y="19"/>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698" name="Freeform 108"/>
                <p:cNvSpPr>
                  <a:spLocks/>
                </p:cNvSpPr>
                <p:nvPr/>
              </p:nvSpPr>
              <p:spPr bwMode="auto">
                <a:xfrm>
                  <a:off x="1623" y="3218"/>
                  <a:ext cx="108" cy="115"/>
                </a:xfrm>
                <a:custGeom>
                  <a:avLst/>
                  <a:gdLst>
                    <a:gd name="T0" fmla="*/ 0 w 108"/>
                    <a:gd name="T1" fmla="*/ 23 h 115"/>
                    <a:gd name="T2" fmla="*/ 107 w 108"/>
                    <a:gd name="T3" fmla="*/ 0 h 115"/>
                    <a:gd name="T4" fmla="*/ 68 w 108"/>
                    <a:gd name="T5" fmla="*/ 114 h 115"/>
                    <a:gd name="T6" fmla="*/ 0 w 108"/>
                    <a:gd name="T7" fmla="*/ 23 h 115"/>
                    <a:gd name="T8" fmla="*/ 0 60000 65536"/>
                    <a:gd name="T9" fmla="*/ 0 60000 65536"/>
                    <a:gd name="T10" fmla="*/ 0 60000 65536"/>
                    <a:gd name="T11" fmla="*/ 0 60000 65536"/>
                    <a:gd name="T12" fmla="*/ 0 w 108"/>
                    <a:gd name="T13" fmla="*/ 0 h 115"/>
                    <a:gd name="T14" fmla="*/ 108 w 108"/>
                    <a:gd name="T15" fmla="*/ 115 h 115"/>
                  </a:gdLst>
                  <a:ahLst/>
                  <a:cxnLst>
                    <a:cxn ang="T8">
                      <a:pos x="T0" y="T1"/>
                    </a:cxn>
                    <a:cxn ang="T9">
                      <a:pos x="T2" y="T3"/>
                    </a:cxn>
                    <a:cxn ang="T10">
                      <a:pos x="T4" y="T5"/>
                    </a:cxn>
                    <a:cxn ang="T11">
                      <a:pos x="T6" y="T7"/>
                    </a:cxn>
                  </a:cxnLst>
                  <a:rect l="T12" t="T13" r="T14" b="T15"/>
                  <a:pathLst>
                    <a:path w="108" h="115">
                      <a:moveTo>
                        <a:pt x="0" y="23"/>
                      </a:moveTo>
                      <a:lnTo>
                        <a:pt x="107" y="0"/>
                      </a:lnTo>
                      <a:lnTo>
                        <a:pt x="68" y="114"/>
                      </a:lnTo>
                      <a:lnTo>
                        <a:pt x="0" y="23"/>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latin typeface="Arial" pitchFamily="34" charset="0"/>
                    <a:cs typeface="Arial" pitchFamily="34" charset="0"/>
                  </a:endParaRPr>
                </a:p>
              </p:txBody>
            </p:sp>
            <p:sp>
              <p:nvSpPr>
                <p:cNvPr id="28699" name="Freeform 109"/>
                <p:cNvSpPr>
                  <a:spLocks/>
                </p:cNvSpPr>
                <p:nvPr/>
              </p:nvSpPr>
              <p:spPr bwMode="auto">
                <a:xfrm>
                  <a:off x="1484" y="2882"/>
                  <a:ext cx="221" cy="370"/>
                </a:xfrm>
                <a:custGeom>
                  <a:avLst/>
                  <a:gdLst>
                    <a:gd name="T0" fmla="*/ 0 w 221"/>
                    <a:gd name="T1" fmla="*/ 0 h 370"/>
                    <a:gd name="T2" fmla="*/ 52 w 221"/>
                    <a:gd name="T3" fmla="*/ 0 h 370"/>
                    <a:gd name="T4" fmla="*/ 84 w 221"/>
                    <a:gd name="T5" fmla="*/ 16 h 370"/>
                    <a:gd name="T6" fmla="*/ 117 w 221"/>
                    <a:gd name="T7" fmla="*/ 36 h 370"/>
                    <a:gd name="T8" fmla="*/ 145 w 221"/>
                    <a:gd name="T9" fmla="*/ 65 h 370"/>
                    <a:gd name="T10" fmla="*/ 168 w 221"/>
                    <a:gd name="T11" fmla="*/ 103 h 370"/>
                    <a:gd name="T12" fmla="*/ 194 w 221"/>
                    <a:gd name="T13" fmla="*/ 162 h 370"/>
                    <a:gd name="T14" fmla="*/ 207 w 221"/>
                    <a:gd name="T15" fmla="*/ 201 h 370"/>
                    <a:gd name="T16" fmla="*/ 211 w 221"/>
                    <a:gd name="T17" fmla="*/ 243 h 370"/>
                    <a:gd name="T18" fmla="*/ 220 w 221"/>
                    <a:gd name="T19" fmla="*/ 311 h 370"/>
                    <a:gd name="T20" fmla="*/ 220 w 221"/>
                    <a:gd name="T21" fmla="*/ 356 h 370"/>
                    <a:gd name="T22" fmla="*/ 168 w 221"/>
                    <a:gd name="T23" fmla="*/ 369 h 370"/>
                    <a:gd name="T24" fmla="*/ 158 w 221"/>
                    <a:gd name="T25" fmla="*/ 259 h 370"/>
                    <a:gd name="T26" fmla="*/ 142 w 221"/>
                    <a:gd name="T27" fmla="*/ 188 h 370"/>
                    <a:gd name="T28" fmla="*/ 117 w 221"/>
                    <a:gd name="T29" fmla="*/ 123 h 370"/>
                    <a:gd name="T30" fmla="*/ 94 w 221"/>
                    <a:gd name="T31" fmla="*/ 81 h 370"/>
                    <a:gd name="T32" fmla="*/ 58 w 221"/>
                    <a:gd name="T33" fmla="*/ 39 h 370"/>
                    <a:gd name="T34" fmla="*/ 26 w 221"/>
                    <a:gd name="T35" fmla="*/ 19 h 370"/>
                    <a:gd name="T36" fmla="*/ 0 w 221"/>
                    <a:gd name="T37" fmla="*/ 0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370"/>
                    <a:gd name="T59" fmla="*/ 221 w 221"/>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370">
                      <a:moveTo>
                        <a:pt x="0" y="0"/>
                      </a:moveTo>
                      <a:lnTo>
                        <a:pt x="52" y="0"/>
                      </a:lnTo>
                      <a:lnTo>
                        <a:pt x="84" y="16"/>
                      </a:lnTo>
                      <a:lnTo>
                        <a:pt x="117" y="36"/>
                      </a:lnTo>
                      <a:lnTo>
                        <a:pt x="145" y="65"/>
                      </a:lnTo>
                      <a:lnTo>
                        <a:pt x="168" y="103"/>
                      </a:lnTo>
                      <a:lnTo>
                        <a:pt x="194" y="162"/>
                      </a:lnTo>
                      <a:lnTo>
                        <a:pt x="207" y="201"/>
                      </a:lnTo>
                      <a:lnTo>
                        <a:pt x="211" y="243"/>
                      </a:lnTo>
                      <a:lnTo>
                        <a:pt x="220" y="311"/>
                      </a:lnTo>
                      <a:lnTo>
                        <a:pt x="220" y="356"/>
                      </a:lnTo>
                      <a:lnTo>
                        <a:pt x="168" y="369"/>
                      </a:lnTo>
                      <a:lnTo>
                        <a:pt x="158" y="259"/>
                      </a:lnTo>
                      <a:lnTo>
                        <a:pt x="142" y="188"/>
                      </a:lnTo>
                      <a:lnTo>
                        <a:pt x="117" y="123"/>
                      </a:lnTo>
                      <a:lnTo>
                        <a:pt x="94" y="81"/>
                      </a:lnTo>
                      <a:lnTo>
                        <a:pt x="58" y="39"/>
                      </a:lnTo>
                      <a:lnTo>
                        <a:pt x="26" y="19"/>
                      </a:lnTo>
                      <a:lnTo>
                        <a:pt x="0" y="0"/>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GB" b="1">
                    <a:latin typeface="Arial" pitchFamily="34" charset="0"/>
                    <a:cs typeface="Arial" pitchFamily="34" charset="0"/>
                  </a:endParaRPr>
                </a:p>
              </p:txBody>
            </p:sp>
            <p:grpSp>
              <p:nvGrpSpPr>
                <p:cNvPr id="17" name="Group 110"/>
                <p:cNvGrpSpPr>
                  <a:grpSpLocks/>
                </p:cNvGrpSpPr>
                <p:nvPr/>
              </p:nvGrpSpPr>
              <p:grpSpPr bwMode="auto">
                <a:xfrm>
                  <a:off x="1317" y="2881"/>
                  <a:ext cx="393" cy="350"/>
                  <a:chOff x="1317" y="2881"/>
                  <a:chExt cx="393" cy="350"/>
                </a:xfrm>
              </p:grpSpPr>
              <p:sp>
                <p:nvSpPr>
                  <p:cNvPr id="28703" name="Arc 111"/>
                  <p:cNvSpPr>
                    <a:spLocks/>
                  </p:cNvSpPr>
                  <p:nvPr/>
                </p:nvSpPr>
                <p:spPr bwMode="auto">
                  <a:xfrm rot="5400000">
                    <a:off x="1438" y="2959"/>
                    <a:ext cx="350" cy="19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89"/>
                        </a:moveTo>
                        <a:cubicBezTo>
                          <a:pt x="61" y="9627"/>
                          <a:pt x="9676" y="34"/>
                          <a:pt x="21538" y="0"/>
                        </a:cubicBezTo>
                      </a:path>
                      <a:path w="21600" h="21600" stroke="0" extrusionOk="0">
                        <a:moveTo>
                          <a:pt x="0" y="21489"/>
                        </a:moveTo>
                        <a:cubicBezTo>
                          <a:pt x="61" y="9627"/>
                          <a:pt x="9676" y="34"/>
                          <a:pt x="21538" y="0"/>
                        </a:cubicBezTo>
                        <a:lnTo>
                          <a:pt x="21600"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04" name="Arc 112"/>
                  <p:cNvSpPr>
                    <a:spLocks/>
                  </p:cNvSpPr>
                  <p:nvPr/>
                </p:nvSpPr>
                <p:spPr bwMode="auto">
                  <a:xfrm rot="-60000">
                    <a:off x="1317" y="2885"/>
                    <a:ext cx="196" cy="201"/>
                  </a:xfrm>
                  <a:custGeom>
                    <a:avLst/>
                    <a:gdLst>
                      <a:gd name="T0" fmla="*/ 0 w 21149"/>
                      <a:gd name="T1" fmla="*/ 0 h 21600"/>
                      <a:gd name="T2" fmla="*/ 0 w 21149"/>
                      <a:gd name="T3" fmla="*/ 0 h 21600"/>
                      <a:gd name="T4" fmla="*/ 0 w 21149"/>
                      <a:gd name="T5" fmla="*/ 0 h 21600"/>
                      <a:gd name="T6" fmla="*/ 0 60000 65536"/>
                      <a:gd name="T7" fmla="*/ 0 60000 65536"/>
                      <a:gd name="T8" fmla="*/ 0 60000 65536"/>
                      <a:gd name="T9" fmla="*/ 0 w 21149"/>
                      <a:gd name="T10" fmla="*/ 0 h 21600"/>
                      <a:gd name="T11" fmla="*/ 21149 w 21149"/>
                      <a:gd name="T12" fmla="*/ 21600 h 21600"/>
                    </a:gdLst>
                    <a:ahLst/>
                    <a:cxnLst>
                      <a:cxn ang="T6">
                        <a:pos x="T0" y="T1"/>
                      </a:cxn>
                      <a:cxn ang="T7">
                        <a:pos x="T2" y="T3"/>
                      </a:cxn>
                      <a:cxn ang="T8">
                        <a:pos x="T4" y="T5"/>
                      </a:cxn>
                    </a:cxnLst>
                    <a:rect l="T9" t="T10" r="T11" b="T12"/>
                    <a:pathLst>
                      <a:path w="21149" h="21600" fill="none" extrusionOk="0">
                        <a:moveTo>
                          <a:pt x="0" y="17209"/>
                        </a:moveTo>
                        <a:cubicBezTo>
                          <a:pt x="2072" y="7225"/>
                          <a:pt x="10844" y="51"/>
                          <a:pt x="21041" y="0"/>
                        </a:cubicBezTo>
                      </a:path>
                      <a:path w="21149" h="21600" stroke="0" extrusionOk="0">
                        <a:moveTo>
                          <a:pt x="0" y="17209"/>
                        </a:moveTo>
                        <a:cubicBezTo>
                          <a:pt x="2072" y="7225"/>
                          <a:pt x="10844" y="51"/>
                          <a:pt x="21041" y="0"/>
                        </a:cubicBezTo>
                        <a:lnTo>
                          <a:pt x="21149"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grpSp>
            <p:sp>
              <p:nvSpPr>
                <p:cNvPr id="28701" name="Arc 113"/>
                <p:cNvSpPr>
                  <a:spLocks/>
                </p:cNvSpPr>
                <p:nvPr/>
              </p:nvSpPr>
              <p:spPr bwMode="auto">
                <a:xfrm rot="5400000">
                  <a:off x="1371" y="2957"/>
                  <a:ext cx="347" cy="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92"/>
                      </a:moveTo>
                      <a:cubicBezTo>
                        <a:pt x="59" y="9629"/>
                        <a:pt x="9675" y="34"/>
                        <a:pt x="21538" y="0"/>
                      </a:cubicBezTo>
                    </a:path>
                    <a:path w="21600" h="21600" stroke="0" extrusionOk="0">
                      <a:moveTo>
                        <a:pt x="0" y="21492"/>
                      </a:moveTo>
                      <a:cubicBezTo>
                        <a:pt x="59" y="9629"/>
                        <a:pt x="9675" y="34"/>
                        <a:pt x="21538" y="0"/>
                      </a:cubicBezTo>
                      <a:lnTo>
                        <a:pt x="21600" y="21600"/>
                      </a:lnTo>
                      <a:close/>
                    </a:path>
                  </a:pathLst>
                </a:custGeom>
                <a:noFill/>
                <a:ln w="12700" cap="rnd">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702" name="Line 114"/>
                <p:cNvSpPr>
                  <a:spLocks noChangeShapeType="1"/>
                </p:cNvSpPr>
                <p:nvPr/>
              </p:nvSpPr>
              <p:spPr bwMode="auto">
                <a:xfrm>
                  <a:off x="1705" y="3226"/>
                  <a:ext cx="0" cy="8"/>
                </a:xfrm>
                <a:prstGeom prst="line">
                  <a:avLst/>
                </a:prstGeom>
                <a:noFill/>
                <a:ln w="12700">
                  <a:solidFill>
                    <a:srgbClr val="FFFFFF"/>
                  </a:solidFill>
                  <a:round/>
                  <a:headEnd/>
                  <a:tailEnd/>
                </a:ln>
              </p:spPr>
              <p:txBody>
                <a:bodyPr wrap="none" anchor="ctr"/>
                <a:lstStyle/>
                <a:p>
                  <a:endParaRPr lang="en-GB" b="1">
                    <a:latin typeface="Arial" pitchFamily="34" charset="0"/>
                    <a:cs typeface="Arial" pitchFamily="34" charset="0"/>
                  </a:endParaRPr>
                </a:p>
              </p:txBody>
            </p:sp>
          </p:grpSp>
          <p:sp>
            <p:nvSpPr>
              <p:cNvPr id="28685" name="Rectangle 115"/>
              <p:cNvSpPr>
                <a:spLocks noChangeArrowheads="1"/>
              </p:cNvSpPr>
              <p:nvPr/>
            </p:nvSpPr>
            <p:spPr bwMode="auto">
              <a:xfrm>
                <a:off x="1202" y="2387"/>
                <a:ext cx="481" cy="289"/>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u="sng" dirty="0">
                    <a:solidFill>
                      <a:srgbClr val="FAFD00"/>
                    </a:solidFill>
                    <a:latin typeface="Arial" pitchFamily="34" charset="0"/>
                    <a:cs typeface="Arial" pitchFamily="34" charset="0"/>
                  </a:rPr>
                  <a:t>Roll</a:t>
                </a:r>
              </a:p>
            </p:txBody>
          </p:sp>
          <p:sp>
            <p:nvSpPr>
              <p:cNvPr id="28686" name="Line 116"/>
              <p:cNvSpPr>
                <a:spLocks noChangeShapeType="1"/>
              </p:cNvSpPr>
              <p:nvPr/>
            </p:nvSpPr>
            <p:spPr bwMode="auto">
              <a:xfrm>
                <a:off x="1602" y="3244"/>
                <a:ext cx="71" cy="100"/>
              </a:xfrm>
              <a:prstGeom prst="line">
                <a:avLst/>
              </a:prstGeom>
              <a:noFill/>
              <a:ln w="12700">
                <a:solidFill>
                  <a:schemeClr val="tx1"/>
                </a:solidFill>
                <a:round/>
                <a:headEnd/>
                <a:tailEnd/>
              </a:ln>
            </p:spPr>
            <p:txBody>
              <a:bodyPr wrap="none" anchor="ctr"/>
              <a:lstStyle/>
              <a:p>
                <a:endParaRPr lang="en-GB" b="1">
                  <a:latin typeface="Arial" pitchFamily="34" charset="0"/>
                  <a:cs typeface="Arial" pitchFamily="34" charset="0"/>
                </a:endParaRPr>
              </a:p>
            </p:txBody>
          </p:sp>
          <p:sp>
            <p:nvSpPr>
              <p:cNvPr id="28687" name="Rectangle 117"/>
              <p:cNvSpPr>
                <a:spLocks noChangeArrowheads="1"/>
              </p:cNvSpPr>
              <p:nvPr/>
            </p:nvSpPr>
            <p:spPr bwMode="auto">
              <a:xfrm>
                <a:off x="975" y="2614"/>
                <a:ext cx="881" cy="289"/>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dirty="0">
                    <a:solidFill>
                      <a:srgbClr val="FAFD00"/>
                    </a:solidFill>
                    <a:latin typeface="Arial" pitchFamily="34" charset="0"/>
                    <a:cs typeface="Arial" pitchFamily="34" charset="0"/>
                  </a:rPr>
                  <a:t>(Lateral)</a:t>
                </a:r>
              </a:p>
            </p:txBody>
          </p:sp>
        </p:grpSp>
        <p:sp>
          <p:nvSpPr>
            <p:cNvPr id="28683" name="Line 118"/>
            <p:cNvSpPr>
              <a:spLocks noChangeShapeType="1"/>
            </p:cNvSpPr>
            <p:nvPr/>
          </p:nvSpPr>
          <p:spPr bwMode="auto">
            <a:xfrm flipH="1">
              <a:off x="703" y="3022"/>
              <a:ext cx="862" cy="283"/>
            </a:xfrm>
            <a:prstGeom prst="line">
              <a:avLst/>
            </a:prstGeom>
            <a:noFill/>
            <a:ln w="50800">
              <a:solidFill>
                <a:srgbClr val="00FF00"/>
              </a:solidFill>
              <a:round/>
              <a:headEnd/>
              <a:tailEnd/>
            </a:ln>
          </p:spPr>
          <p:txBody>
            <a:bodyPr wrap="none" anchor="ctr"/>
            <a:lstStyle/>
            <a:p>
              <a:endParaRPr lang="en-GB" b="1">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 Cadets Yellow text">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r Cadets">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 Cadets Yellow text</Template>
  <TotalTime>309</TotalTime>
  <Words>1702</Words>
  <Application>Microsoft Office PowerPoint</Application>
  <PresentationFormat>On-screen Show (4:3)</PresentationFormat>
  <Paragraphs>368</Paragraphs>
  <Slides>45</Slides>
  <Notes>23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Air Cadets Yellow text</vt:lpstr>
      <vt:lpstr>Air Cadets</vt:lpstr>
      <vt:lpstr>Slide 1</vt:lpstr>
      <vt:lpstr>Slide 2</vt:lpstr>
      <vt:lpstr>Slide 3</vt:lpstr>
      <vt:lpstr>Slide 4</vt:lpstr>
      <vt:lpstr>Slide 5</vt:lpstr>
      <vt:lpstr>Slide 6</vt:lpstr>
      <vt:lpstr>Slide 7</vt:lpstr>
      <vt:lpstr>Stability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aharrowell</cp:lastModifiedBy>
  <cp:revision>33</cp:revision>
  <dcterms:created xsi:type="dcterms:W3CDTF">2014-04-08T16:09:56Z</dcterms:created>
  <dcterms:modified xsi:type="dcterms:W3CDTF">2014-04-29T07:22:32Z</dcterms:modified>
</cp:coreProperties>
</file>